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325" r:id="rId3"/>
    <p:sldId id="492" r:id="rId4"/>
    <p:sldId id="505" r:id="rId5"/>
    <p:sldId id="478" r:id="rId6"/>
    <p:sldId id="493" r:id="rId7"/>
    <p:sldId id="502" r:id="rId8"/>
    <p:sldId id="503" r:id="rId9"/>
    <p:sldId id="506" r:id="rId10"/>
    <p:sldId id="504" r:id="rId11"/>
    <p:sldId id="507" r:id="rId12"/>
    <p:sldId id="508" r:id="rId13"/>
    <p:sldId id="495" r:id="rId14"/>
    <p:sldId id="509" r:id="rId15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026" y="-90"/>
      </p:cViewPr>
      <p:guideLst>
        <p:guide orient="horz" pos="2524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08,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://www-groups.dcs.st-and.ac.uk/~history/Biographies/Fourier.html" TargetMode="External"/><Relationship Id="rId18" Type="http://schemas.openxmlformats.org/officeDocument/2006/relationships/image" Target="../media/image7.emf"/><Relationship Id="rId3" Type="http://schemas.openxmlformats.org/officeDocument/2006/relationships/hyperlink" Target="http://en.wikipedia.org/wiki/Fourier_series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image" Target="../media/image4.png"/><Relationship Id="rId17" Type="http://schemas.openxmlformats.org/officeDocument/2006/relationships/hyperlink" Target="http://www.isip.piconepress.com/publications/courses/ece_3163/lectures/2009_spring/lecture_08.pptx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ellar.mit.edu/S/course/6/sp08/6.003/courseMaterial/topics/topic1/lectureNotes/Lecture__5/Lecture__5.pdf" TargetMode="External"/><Relationship Id="rId11" Type="http://schemas.openxmlformats.org/officeDocument/2006/relationships/hyperlink" Target="http://www.stanford.edu/~phartke/UDPages/fourier/mesh.gif" TargetMode="External"/><Relationship Id="rId5" Type="http://schemas.openxmlformats.org/officeDocument/2006/relationships/hyperlink" Target="http://www.amazon.com/s?ie=UTF8&amp;search-type=ss&amp;index=books&amp;field-author=Alan%20S.%20Willsky&amp;page=1" TargetMode="External"/><Relationship Id="rId15" Type="http://schemas.openxmlformats.org/officeDocument/2006/relationships/hyperlink" Target="http://www.isip.piconepress.com/publications/courses/ece_3163/lectures/2009_spring/lecture_08.mp3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en.wikipedia.org/wiki/Eigenfunction" TargetMode="External"/><Relationship Id="rId9" Type="http://schemas.openxmlformats.org/officeDocument/2006/relationships/hyperlink" Target="http://www.web-spline.de/examples/helmholtz/index.html" TargetMode="Externa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hyperlink" Target="http://en.wikipedia.org/wiki/Total_harmonic_distortion" TargetMode="External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hyperlink" Target="http://en.wikipedia.org/wiki/Audio_system_measurements" TargetMode="External"/><Relationship Id="rId10" Type="http://schemas.openxmlformats.org/officeDocument/2006/relationships/oleObject" Target="../embeddings/oleObject32.bin"/><Relationship Id="rId4" Type="http://schemas.openxmlformats.org/officeDocument/2006/relationships/hyperlink" Target="http://en.wikipedia.org/wiki/Intermodulation" TargetMode="External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ellar.mit.edu/S/course/6/sp08/6.003/courseMaterial/topics/topic1/lectureNotes/Lecture__5/Lecture__5.pdf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Eigenfunctions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Fourier Series of CT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Trigonometric Fourier Series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Dirichlet Conditions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Gibbs Phenomena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Fourier Series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Eigenfunctions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OW: S&amp;S (pp. 177-201)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MIT 6.003: Lecture 5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Wolfram: Fourier Series</a:t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7"/>
              </a:rPr>
              <a:t>Falstad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: Java Applet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08: </a:t>
            </a:r>
            <a:r>
              <a:rPr lang="en-US" b="1" dirty="0" smtClean="0">
                <a:solidFill>
                  <a:schemeClr val="accent2"/>
                </a:solidFill>
              </a:rPr>
              <a:t>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4029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7162" y="1758343"/>
            <a:ext cx="1724025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0291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730" y="1758343"/>
            <a:ext cx="1697183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0293" name="Picture 5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12467" y="3358543"/>
            <a:ext cx="208544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5713" name="Picture 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7163" y="3358543"/>
            <a:ext cx="1351106" cy="1600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4" name="Picture 13" descr="x.JPG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6" name="Picture 4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Convergence of the Fourier Series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6032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can a series composed of continuous functions (e.g., </a:t>
            </a:r>
            <a:r>
              <a:rPr lang="en-US" sz="1800" b="1" dirty="0" err="1" smtClean="0"/>
              <a:t>sines</a:t>
            </a:r>
            <a:r>
              <a:rPr lang="en-US" sz="1800" b="1" dirty="0" smtClean="0"/>
              <a:t> and cosines) approximate a discontinuous function, such as a square wave?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Conditions for which the error in this approximation will tend to zero:</a:t>
            </a:r>
          </a:p>
          <a:p>
            <a:pPr marL="511175" indent="-342900">
              <a:spcAft>
                <a:spcPts val="4800"/>
              </a:spcAft>
              <a:buFont typeface="+mj-lt"/>
              <a:buAutoNum type="arabicParenR"/>
            </a:pPr>
            <a:r>
              <a:rPr lang="en-US" sz="1800" b="1" dirty="0" smtClean="0"/>
              <a:t>x</a:t>
            </a:r>
            <a:r>
              <a:rPr lang="en-US" sz="1800" b="1" dirty="0" smtClean="0"/>
              <a:t>(t</a:t>
            </a:r>
            <a:r>
              <a:rPr lang="en-US" sz="1800" b="1" dirty="0" smtClean="0"/>
              <a:t>) is absolutely integrable</a:t>
            </a:r>
            <a:br>
              <a:rPr lang="en-US" sz="1800" b="1" dirty="0" smtClean="0"/>
            </a:br>
            <a:r>
              <a:rPr lang="en-US" sz="1800" b="1" dirty="0" smtClean="0"/>
              <a:t>over one period:</a:t>
            </a:r>
          </a:p>
          <a:p>
            <a:pPr marL="511175" indent="-342900">
              <a:spcAft>
                <a:spcPts val="4800"/>
              </a:spcAft>
              <a:buFont typeface="+mj-lt"/>
              <a:buAutoNum type="arabicParenR"/>
            </a:pPr>
            <a:r>
              <a:rPr lang="en-US" sz="1800" b="1" dirty="0" smtClean="0"/>
              <a:t>In a finite time interval,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has a finite number of </a:t>
            </a:r>
            <a:br>
              <a:rPr lang="en-US" sz="1800" b="1" dirty="0" smtClean="0"/>
            </a:br>
            <a:r>
              <a:rPr lang="en-US" sz="1800" b="1" dirty="0" smtClean="0"/>
              <a:t>maxima and minima.</a:t>
            </a:r>
          </a:p>
          <a:p>
            <a:pPr marL="511175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1800" b="1" dirty="0" smtClean="0"/>
              <a:t>In a finite time interval,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has a finite number of </a:t>
            </a:r>
            <a:br>
              <a:rPr lang="en-US" sz="1800" b="1" dirty="0" smtClean="0"/>
            </a:br>
            <a:r>
              <a:rPr lang="en-US" sz="1800" b="1" dirty="0" smtClean="0"/>
              <a:t>discontinuities.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These are known as the </a:t>
            </a:r>
            <a:r>
              <a:rPr lang="en-US" sz="1800" b="1" dirty="0" smtClean="0">
                <a:solidFill>
                  <a:schemeClr val="accent1"/>
                </a:solidFill>
              </a:rPr>
              <a:t>Dirichlet conditions</a:t>
            </a:r>
            <a:r>
              <a:rPr lang="en-US" sz="1800" b="1" dirty="0" smtClean="0"/>
              <a:t>. They will be satisfied for most signals we encounter in the real world. This implies: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764295" y="2380298"/>
          <a:ext cx="1276350" cy="438150"/>
        </p:xfrm>
        <a:graphic>
          <a:graphicData uri="http://schemas.openxmlformats.org/presentationml/2006/ole">
            <p:oleObj spid="_x0000_s149511" name="Equation" r:id="rId3" imgW="850680" imgH="291960" progId="Equation.3">
              <p:embed/>
            </p:oleObj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4395788" y="3319463"/>
          <a:ext cx="1562100" cy="609600"/>
        </p:xfrm>
        <a:graphic>
          <a:graphicData uri="http://schemas.openxmlformats.org/presentationml/2006/ole">
            <p:oleObj spid="_x0000_s149512" name="Equation" r:id="rId4" imgW="1041120" imgH="406080" progId="Equation.3">
              <p:embed/>
            </p:oleObj>
          </a:graphicData>
        </a:graphic>
      </p:graphicFrame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071" y="2826060"/>
            <a:ext cx="2451978" cy="12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6"/>
          <a:srcRect t="23712"/>
          <a:stretch>
            <a:fillRect/>
          </a:stretch>
        </p:blipFill>
        <p:spPr bwMode="auto">
          <a:xfrm>
            <a:off x="5809957" y="4206244"/>
            <a:ext cx="3099093" cy="9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708025" y="5902469"/>
          <a:ext cx="3543300" cy="647700"/>
        </p:xfrm>
        <a:graphic>
          <a:graphicData uri="http://schemas.openxmlformats.org/presentationml/2006/ole">
            <p:oleObj spid="_x0000_s149515" name="Equation" r:id="rId7" imgW="2361960" imgH="431640" progId="Equation.3">
              <p:embed/>
            </p:oleObj>
          </a:graphicData>
        </a:graphic>
      </p:graphicFrame>
      <p:pic>
        <p:nvPicPr>
          <p:cNvPr id="16" name="Picture 15" descr="x.jpg"/>
          <p:cNvPicPr>
            <a:picLocks noChangeAspect="1"/>
          </p:cNvPicPr>
          <p:nvPr/>
        </p:nvPicPr>
        <p:blipFill>
          <a:blip r:embed="rId8" cstate="print"/>
          <a:srcRect b="5789"/>
          <a:stretch>
            <a:fillRect/>
          </a:stretch>
        </p:blipFill>
        <p:spPr>
          <a:xfrm rot="5400000">
            <a:off x="6990484" y="815137"/>
            <a:ext cx="1089731" cy="2747401"/>
          </a:xfrm>
          <a:prstGeom prst="rect">
            <a:avLst/>
          </a:prstGeom>
        </p:spPr>
      </p:pic>
      <p:graphicFrame>
        <p:nvGraphicFramePr>
          <p:cNvPr id="149516" name="Object 12"/>
          <p:cNvGraphicFramePr>
            <a:graphicFrameLocks noChangeAspect="1"/>
          </p:cNvGraphicFramePr>
          <p:nvPr/>
        </p:nvGraphicFramePr>
        <p:xfrm>
          <a:off x="4388680" y="1974899"/>
          <a:ext cx="1714500" cy="590550"/>
        </p:xfrm>
        <a:graphic>
          <a:graphicData uri="http://schemas.openxmlformats.org/presentationml/2006/ole">
            <p:oleObj spid="_x0000_s149516" name="Equation" r:id="rId9" imgW="1143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Gibbs Phenomena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xx.jpg"/>
          <p:cNvPicPr>
            <a:picLocks noChangeAspect="1"/>
          </p:cNvPicPr>
          <p:nvPr/>
        </p:nvPicPr>
        <p:blipFill>
          <a:blip r:embed="rId3"/>
          <a:srcRect l="10575" t="6103" r="11844" b="45692"/>
          <a:stretch>
            <a:fillRect/>
          </a:stretch>
        </p:blipFill>
        <p:spPr>
          <a:xfrm rot="5400000">
            <a:off x="3391193" y="1108025"/>
            <a:ext cx="5950634" cy="5085081"/>
          </a:xfrm>
          <a:prstGeom prst="rect">
            <a:avLst/>
          </a:prstGeom>
        </p:spPr>
      </p:pic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455613" y="5594570"/>
          <a:ext cx="3048000" cy="723900"/>
        </p:xfrm>
        <a:graphic>
          <a:graphicData uri="http://schemas.openxmlformats.org/presentationml/2006/ole">
            <p:oleObj spid="_x0000_s150535" name="Equation" r:id="rId4" imgW="2031840" imgH="4824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86396" y="613850"/>
            <a:ext cx="3949506" cy="4909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/>
              <a:t>Convergence in error can have some interesting characteristics: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is known as Gibbs</a:t>
            </a:r>
            <a:br>
              <a:rPr lang="en-US" sz="1800" b="1" dirty="0" smtClean="0"/>
            </a:br>
            <a:r>
              <a:rPr lang="en-US" sz="1800" b="1" dirty="0" smtClean="0"/>
              <a:t>phenomena and was first</a:t>
            </a:r>
            <a:br>
              <a:rPr lang="en-US" sz="1800" b="1" dirty="0" smtClean="0"/>
            </a:br>
            <a:r>
              <a:rPr lang="en-US" sz="1800" b="1" dirty="0" smtClean="0"/>
              <a:t>observed by Albert Michelson</a:t>
            </a:r>
            <a:br>
              <a:rPr lang="en-US" sz="1800" b="1" dirty="0" smtClean="0"/>
            </a:br>
            <a:r>
              <a:rPr lang="en-US" sz="1800" b="1" dirty="0" smtClean="0"/>
              <a:t>in 1898.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Fourier series of a square</a:t>
            </a:r>
            <a:br>
              <a:rPr lang="en-US" sz="1800" b="1" dirty="0" smtClean="0"/>
            </a:br>
            <a:r>
              <a:rPr lang="en-US" sz="1800" b="1" dirty="0" smtClean="0"/>
              <a:t>wave is plotted as a function of</a:t>
            </a:r>
            <a:br>
              <a:rPr lang="en-US" sz="1800" b="1" dirty="0" smtClean="0"/>
            </a:br>
            <a:r>
              <a:rPr lang="en-US" sz="1800" i="1" dirty="0" smtClean="0"/>
              <a:t>N</a:t>
            </a:r>
            <a:r>
              <a:rPr lang="en-US" sz="1800" b="1" dirty="0" smtClean="0"/>
              <a:t>, the number of terms in the</a:t>
            </a:r>
            <a:br>
              <a:rPr lang="en-US" sz="1800" b="1" dirty="0" smtClean="0"/>
            </a:br>
            <a:r>
              <a:rPr lang="en-US" sz="1800" b="1" dirty="0" smtClean="0"/>
              <a:t>finite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limit as </a:t>
            </a:r>
            <a:r>
              <a:rPr lang="en-US" sz="1800" i="1" dirty="0" smtClean="0"/>
              <a:t>N</a:t>
            </a:r>
            <a:r>
              <a:rPr lang="en-US" sz="1800" i="1" dirty="0" smtClean="0">
                <a:sym typeface="Wingdings 3"/>
              </a:rPr>
              <a:t></a:t>
            </a:r>
            <a:r>
              <a:rPr lang="en-US" sz="1800" i="1" dirty="0" smtClean="0">
                <a:sym typeface="Symbol"/>
              </a:rPr>
              <a:t> </a:t>
            </a:r>
            <a:r>
              <a:rPr lang="en-US" sz="1800" b="1" dirty="0" smtClean="0"/>
              <a:t>is the average</a:t>
            </a:r>
            <a:br>
              <a:rPr lang="en-US" sz="1800" b="1" dirty="0" smtClean="0"/>
            </a:br>
            <a:r>
              <a:rPr lang="en-US" sz="1800" b="1" dirty="0" smtClean="0"/>
              <a:t>value of x(t) at the discontinuity.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squared error does converge:</a:t>
            </a:r>
          </a:p>
        </p:txBody>
      </p:sp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444500" y="1232053"/>
          <a:ext cx="1657350" cy="647700"/>
        </p:xfrm>
        <a:graphic>
          <a:graphicData uri="http://schemas.openxmlformats.org/presentationml/2006/ole">
            <p:oleObj spid="_x0000_s150531" name="Equation" r:id="rId5" imgW="1104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concept of eigenvalues and </a:t>
            </a:r>
            <a:r>
              <a:rPr lang="en-US" sz="1800" b="1" dirty="0" err="1" smtClean="0"/>
              <a:t>eigenfunctions</a:t>
            </a:r>
            <a:r>
              <a:rPr lang="en-US" sz="1800" b="1" dirty="0" smtClean="0"/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Developed the concept of a Fourier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three representations of the Fourier series.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an expression for the estimation of the coefficients.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Fourier series of a periodic pulse train.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Dirichlet conditions and Gibbs phenomena.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convergence properties.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55707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/>
              <a:t>Assume we apply a sinewave input to a</a:t>
            </a:r>
            <a:br>
              <a:rPr lang="en-US" sz="1800" b="1" dirty="0" smtClean="0"/>
            </a:br>
            <a:r>
              <a:rPr lang="en-US" sz="1800" b="1" dirty="0" smtClean="0"/>
              <a:t>voltage amplifier under two conditions: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Linear: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In this case, the output is: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The output is a scaled version of the input.</a:t>
            </a:r>
          </a:p>
          <a:p>
            <a:pPr marL="168275" indent="-16827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Nonlinear:</a:t>
            </a:r>
          </a:p>
          <a:p>
            <a:pPr marL="338138" indent="-169863">
              <a:spcAft>
                <a:spcPts val="1200"/>
              </a:spcAft>
            </a:pPr>
            <a:r>
              <a:rPr lang="en-US" sz="1800" b="1" dirty="0" smtClean="0"/>
              <a:t>	Hence, the output signal is at a frequency twice that of the input, which clearly makes this a nonlinear system.</a:t>
            </a:r>
          </a:p>
          <a:p>
            <a:pPr>
              <a:spcAft>
                <a:spcPts val="3600"/>
              </a:spcAft>
            </a:pPr>
            <a:r>
              <a:rPr lang="en-US" sz="1800" b="1" dirty="0" smtClean="0"/>
              <a:t>In practice, amplifiers, such as audio power amplifiers, are characterized using a power series:</a:t>
            </a:r>
          </a:p>
          <a:p>
            <a:pPr>
              <a:spcAft>
                <a:spcPts val="3600"/>
              </a:spcAft>
            </a:pPr>
            <a:r>
              <a:rPr lang="en-US" sz="1800" b="1" dirty="0" smtClean="0"/>
              <a:t>A single sinewave input generates many frequencies, all harmonically related to the input frequency. This distortion is characterized by figures of merit such as </a:t>
            </a:r>
            <a:r>
              <a:rPr lang="en-US" sz="1800" b="1" dirty="0" smtClean="0">
                <a:hlinkClick r:id="rId3"/>
              </a:rPr>
              <a:t>total harmonic distortion</a:t>
            </a:r>
            <a:r>
              <a:rPr lang="en-US" sz="1800" b="1" dirty="0" smtClean="0"/>
              <a:t> and </a:t>
            </a:r>
            <a:r>
              <a:rPr lang="en-US" sz="1800" b="1" dirty="0" smtClean="0">
                <a:hlinkClick r:id="rId4"/>
              </a:rPr>
              <a:t>intermodulation</a:t>
            </a:r>
            <a:r>
              <a:rPr lang="en-US" sz="1800" b="1" dirty="0" smtClean="0"/>
              <a:t>. See </a:t>
            </a:r>
            <a:r>
              <a:rPr lang="en-US" sz="1800" b="1" dirty="0" smtClean="0">
                <a:hlinkClick r:id="rId5"/>
              </a:rPr>
              <a:t>audio system measurements</a:t>
            </a:r>
            <a:r>
              <a:rPr lang="en-US" sz="1800" b="1" dirty="0" smtClean="0"/>
              <a:t> for more information.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Appendix: Nonlinear Amplifier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6772133" y="672454"/>
            <a:ext cx="1322363" cy="969931"/>
            <a:chOff x="4167618" y="1310171"/>
            <a:chExt cx="1322363" cy="969931"/>
          </a:xfrm>
        </p:grpSpPr>
        <p:sp>
          <p:nvSpPr>
            <p:cNvPr id="6" name="Rectangle 5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5752" y="1338306"/>
              <a:ext cx="1252025" cy="9417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Voltage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Amplifier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6012478" y="99507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120287" y="99507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4927258" y="591210"/>
          <a:ext cx="1600200" cy="346075"/>
        </p:xfrm>
        <a:graphic>
          <a:graphicData uri="http://schemas.openxmlformats.org/presentationml/2006/ole">
            <p:oleObj spid="_x0000_s152578" name="Equation" r:id="rId6" imgW="1066680" imgH="228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218070" y="640272"/>
          <a:ext cx="438150" cy="306388"/>
        </p:xfrm>
        <a:graphic>
          <a:graphicData uri="http://schemas.openxmlformats.org/presentationml/2006/ole">
            <p:oleObj spid="_x0000_s152579" name="Equation" r:id="rId7" imgW="291960" imgH="20304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6989375" y="2148018"/>
            <a:ext cx="914400" cy="15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989375" y="2148811"/>
            <a:ext cx="914400" cy="2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62321" y="1969440"/>
            <a:ext cx="37982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/>
              <a:t>v</a:t>
            </a:r>
            <a:r>
              <a:rPr lang="en-US" sz="1800" b="1" kern="0" baseline="-25000" dirty="0" err="1" smtClean="0"/>
              <a:t>in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49631" y="1362189"/>
            <a:ext cx="37982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kern="0" dirty="0" err="1" smtClean="0"/>
              <a:t>v</a:t>
            </a:r>
            <a:r>
              <a:rPr lang="en-US" sz="1800" b="1" kern="0" baseline="-25000" dirty="0" err="1" smtClean="0"/>
              <a:t>out</a:t>
            </a:r>
            <a:endParaRPr kumimoji="0" lang="en-US" sz="1800" b="1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7160458" y="1786569"/>
            <a:ext cx="647114" cy="64711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1300061" y="1333500"/>
          <a:ext cx="1085850" cy="346075"/>
        </p:xfrm>
        <a:graphic>
          <a:graphicData uri="http://schemas.openxmlformats.org/presentationml/2006/ole">
            <p:oleObj spid="_x0000_s152581" name="Equation" r:id="rId8" imgW="723600" imgH="228600" progId="Equation.3">
              <p:embed/>
            </p:oleObj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3436481" y="1738532"/>
          <a:ext cx="1676400" cy="346075"/>
        </p:xfrm>
        <a:graphic>
          <a:graphicData uri="http://schemas.openxmlformats.org/presentationml/2006/ole">
            <p:oleObj spid="_x0000_s152582" name="Equation" r:id="rId9" imgW="1117440" imgH="228600" progId="Equation.3">
              <p:embed/>
            </p:oleObj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1632930" y="2573338"/>
          <a:ext cx="1371600" cy="366712"/>
        </p:xfrm>
        <a:graphic>
          <a:graphicData uri="http://schemas.openxmlformats.org/presentationml/2006/ole">
            <p:oleObj spid="_x0000_s152583" name="Equation" r:id="rId10" imgW="914400" imgH="241200" progId="Equation.3">
              <p:embed/>
            </p:oleObj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662141" y="2732547"/>
          <a:ext cx="6953250" cy="635000"/>
        </p:xfrm>
        <a:graphic>
          <a:graphicData uri="http://schemas.openxmlformats.org/presentationml/2006/ole">
            <p:oleObj spid="_x0000_s152584" name="Equation" r:id="rId11" imgW="4635360" imgH="419040" progId="Equation.3">
              <p:embed/>
            </p:oleObj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628527" y="4624217"/>
          <a:ext cx="3181351" cy="366713"/>
        </p:xfrm>
        <a:graphic>
          <a:graphicData uri="http://schemas.openxmlformats.org/presentationml/2006/ole">
            <p:oleObj spid="_x0000_s152585" name="Equation" r:id="rId12" imgW="2120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99354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Representation of CT Signals (Again!)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396" y="613850"/>
            <a:ext cx="8676250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What is an example of a function </a:t>
            </a:r>
            <a:br>
              <a:rPr lang="en-US" sz="1800" b="1" dirty="0" smtClean="0"/>
            </a:br>
            <a:r>
              <a:rPr lang="en-US" sz="1800" b="1" dirty="0" smtClean="0"/>
              <a:t>when applied to an LTI  system </a:t>
            </a:r>
            <a:br>
              <a:rPr lang="en-US" sz="1800" b="1" dirty="0" smtClean="0"/>
            </a:br>
            <a:r>
              <a:rPr lang="en-US" sz="1800" b="1" dirty="0" smtClean="0"/>
              <a:t>produces an output that is a </a:t>
            </a:r>
            <a:br>
              <a:rPr lang="en-US" sz="1800" b="1" dirty="0" smtClean="0"/>
            </a:br>
            <a:r>
              <a:rPr lang="en-US" sz="1800" b="1" dirty="0" smtClean="0"/>
              <a:t>scaled version of itself?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scale factor, 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b="1" dirty="0" smtClean="0">
                <a:sym typeface="Symbol"/>
              </a:rPr>
              <a:t>, is referred to as an eigenvalue. The function, </a:t>
            </a:r>
            <a:r>
              <a:rPr lang="en-US" sz="1800" i="1" dirty="0" smtClean="0">
                <a:sym typeface="Symbol"/>
              </a:rPr>
              <a:t>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b="1" dirty="0" smtClean="0">
                <a:sym typeface="Symbol"/>
              </a:rPr>
              <a:t>, is referred to as an </a:t>
            </a:r>
            <a:r>
              <a:rPr lang="en-US" sz="1800" b="1" dirty="0" err="1" smtClean="0">
                <a:sym typeface="Symbol"/>
              </a:rPr>
              <a:t>eigenfunction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Using the superposition property of LTI systems: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This reduces the problem of finding the response of any LTI system to any signal to the problem of finding the </a:t>
            </a: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What types of things influence the values </a:t>
            </a: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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</a:t>
            </a:r>
            <a:r>
              <a:rPr lang="en-US" sz="1800" b="1" dirty="0" smtClean="0">
                <a:sym typeface="Symbol"/>
              </a:rPr>
              <a:t>? We will soon see that the frequency response of this LTI system is one thing that will influence the shape of the output.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We will later generalize this concept of eigenvalues and </a:t>
            </a:r>
            <a:r>
              <a:rPr lang="en-US" sz="1800" b="1" dirty="0" err="1" smtClean="0">
                <a:sym typeface="Symbol"/>
              </a:rPr>
              <a:t>eigenfunctions</a:t>
            </a:r>
            <a:r>
              <a:rPr lang="en-US" sz="1800" b="1" dirty="0" smtClean="0">
                <a:sym typeface="Symbol"/>
              </a:rPr>
              <a:t> to many types of engineering systems and analyses.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Fourier series is one of many ways to decompose a signal.</a:t>
            </a:r>
          </a:p>
        </p:txBody>
      </p:sp>
      <p:grpSp>
        <p:nvGrpSpPr>
          <p:cNvPr id="12" name="Group 14"/>
          <p:cNvGrpSpPr/>
          <p:nvPr/>
        </p:nvGrpSpPr>
        <p:grpSpPr>
          <a:xfrm>
            <a:off x="5801441" y="813134"/>
            <a:ext cx="1322363" cy="645238"/>
            <a:chOff x="4167618" y="1310171"/>
            <a:chExt cx="1322363" cy="645238"/>
          </a:xfrm>
        </p:grpSpPr>
        <p:sp>
          <p:nvSpPr>
            <p:cNvPr id="14" name="Rectangle 13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5752" y="1338306"/>
              <a:ext cx="125202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5041786" y="113575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49595" y="1135753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"/>
          <p:cNvGraphicFramePr>
            <a:graphicFrameLocks noChangeAspect="1"/>
          </p:cNvGraphicFramePr>
          <p:nvPr/>
        </p:nvGraphicFramePr>
        <p:xfrm>
          <a:off x="4468281" y="971162"/>
          <a:ext cx="514350" cy="344488"/>
        </p:xfrm>
        <a:graphic>
          <a:graphicData uri="http://schemas.openxmlformats.org/presentationml/2006/ole">
            <p:oleObj spid="_x0000_s113674" name="Equation" r:id="rId3" imgW="342720" imgH="22860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8037494" y="958462"/>
          <a:ext cx="742950" cy="344488"/>
        </p:xfrm>
        <a:graphic>
          <a:graphicData uri="http://schemas.openxmlformats.org/presentationml/2006/ole">
            <p:oleObj spid="_x0000_s113675" name="Equation" r:id="rId4" imgW="495000" imgH="228600" progId="Equation.3">
              <p:embed/>
            </p:oleObj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6287607" y="1129912"/>
          <a:ext cx="419100" cy="306388"/>
        </p:xfrm>
        <a:graphic>
          <a:graphicData uri="http://schemas.openxmlformats.org/presentationml/2006/ole">
            <p:oleObj spid="_x0000_s113676" name="Equation" r:id="rId5" imgW="279360" imgH="203040" progId="Equation.3">
              <p:embed/>
            </p:oleObj>
          </a:graphicData>
        </a:graphic>
      </p:graphicFrame>
      <p:grpSp>
        <p:nvGrpSpPr>
          <p:cNvPr id="23" name="Group 14"/>
          <p:cNvGrpSpPr/>
          <p:nvPr/>
        </p:nvGrpSpPr>
        <p:grpSpPr>
          <a:xfrm>
            <a:off x="3913981" y="3019462"/>
            <a:ext cx="1322363" cy="645238"/>
            <a:chOff x="4167618" y="1310171"/>
            <a:chExt cx="1322363" cy="645238"/>
          </a:xfrm>
        </p:grpSpPr>
        <p:sp>
          <p:nvSpPr>
            <p:cNvPr id="24" name="Rectangle 23"/>
            <p:cNvSpPr/>
            <p:nvPr/>
          </p:nvSpPr>
          <p:spPr>
            <a:xfrm>
              <a:off x="4167618" y="1310171"/>
              <a:ext cx="1322363" cy="64523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5752" y="1338306"/>
              <a:ext cx="1252025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3154326" y="3342081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262135" y="3342081"/>
            <a:ext cx="731520" cy="1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1390473" y="3162571"/>
          <a:ext cx="1600200" cy="515937"/>
        </p:xfrm>
        <a:graphic>
          <a:graphicData uri="http://schemas.openxmlformats.org/presentationml/2006/ole">
            <p:oleObj spid="_x0000_s113677" name="Equation" r:id="rId6" imgW="1066680" imgH="342720" progId="Equation.3">
              <p:embed/>
            </p:oleObj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6058056" y="3122496"/>
          <a:ext cx="1828800" cy="515937"/>
        </p:xfrm>
        <a:graphic>
          <a:graphicData uri="http://schemas.openxmlformats.org/presentationml/2006/ole">
            <p:oleObj spid="_x0000_s113678" name="Equation" r:id="rId7" imgW="1218960" imgH="342720" progId="Equation.3">
              <p:embed/>
            </p:oleObj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/>
        </p:nvGraphicFramePr>
        <p:xfrm>
          <a:off x="4386079" y="3336240"/>
          <a:ext cx="419100" cy="306388"/>
        </p:xfrm>
        <a:graphic>
          <a:graphicData uri="http://schemas.openxmlformats.org/presentationml/2006/ole">
            <p:oleObj spid="_x0000_s113679" name="Equation" r:id="rId8" imgW="279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99354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Eigenfunctions and LTI Systems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4746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352" t="22395" r="11290" b="4930"/>
          <a:stretch>
            <a:fillRect/>
          </a:stretch>
        </p:blipFill>
        <p:spPr bwMode="auto">
          <a:xfrm>
            <a:off x="603964" y="675249"/>
            <a:ext cx="7930335" cy="57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478302" y="6019800"/>
            <a:ext cx="1505243" cy="573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99274" y="6246057"/>
            <a:ext cx="2164081" cy="403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84962" y="6372666"/>
            <a:ext cx="5077776" cy="2535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Response of a CT LTI System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/>
          <a:srcRect l="15630" t="27006" r="6950" b="5661"/>
          <a:stretch>
            <a:fillRect/>
          </a:stretch>
        </p:blipFill>
        <p:spPr bwMode="auto">
          <a:xfrm>
            <a:off x="519329" y="1215674"/>
            <a:ext cx="8111691" cy="52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86396" y="613850"/>
            <a:ext cx="86762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Complex exponentials are always </a:t>
            </a:r>
            <a:r>
              <a:rPr lang="en-US" sz="1800" b="1" dirty="0" err="1" smtClean="0"/>
              <a:t>eigenfunctions</a:t>
            </a:r>
            <a:r>
              <a:rPr lang="en-US" sz="1800" b="1" dirty="0" smtClean="0"/>
              <a:t> for an LTI system and extremely useful because the output is a scaled version of the input: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302" y="5963528"/>
            <a:ext cx="1505243" cy="573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6688" y="6203855"/>
            <a:ext cx="715108" cy="27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(Complex) Fourier Series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What types of signals can be represented as sums of complex exponentials?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  <a:tabLst>
                <a:tab pos="914400" algn="l"/>
                <a:tab pos="4572000" algn="l"/>
              </a:tabLst>
            </a:pPr>
            <a:r>
              <a:rPr lang="en-US" sz="1800" b="1" dirty="0" smtClean="0"/>
              <a:t>CT: 	</a:t>
            </a:r>
            <a:r>
              <a:rPr lang="en-US" sz="1800" i="1" dirty="0" smtClean="0"/>
              <a:t>s </a:t>
            </a:r>
            <a:r>
              <a:rPr lang="en-US" sz="1800" dirty="0" smtClean="0"/>
              <a:t>=</a:t>
            </a:r>
            <a:r>
              <a:rPr lang="en-US" sz="1800" i="1" dirty="0" smtClean="0"/>
              <a:t> j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b="1" dirty="0" smtClean="0">
                <a:sym typeface="Symbol"/>
              </a:rPr>
              <a:t> (Fourier Transform)	</a:t>
            </a:r>
            <a:r>
              <a:rPr lang="en-US" sz="1800" b="1" dirty="0" smtClean="0">
                <a:sym typeface="Wingdings"/>
              </a:rPr>
              <a:t> </a:t>
            </a:r>
            <a:r>
              <a:rPr lang="en-US" sz="1800" b="1" dirty="0" smtClean="0">
                <a:sym typeface="Symbol"/>
              </a:rPr>
              <a:t>signals of the form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jt</a:t>
            </a:r>
            <a:endParaRPr lang="en-US" sz="1800" b="1" dirty="0" smtClean="0">
              <a:sym typeface="Symbol"/>
            </a:endParaRP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  <a:tabLst>
                <a:tab pos="914400" algn="l"/>
                <a:tab pos="4572000" algn="l"/>
              </a:tabLst>
            </a:pPr>
            <a:r>
              <a:rPr lang="en-US" sz="1800" b="1" dirty="0" smtClean="0">
                <a:sym typeface="Symbol"/>
              </a:rPr>
              <a:t>DT:	</a:t>
            </a:r>
            <a:r>
              <a:rPr lang="en-US" sz="1800" i="1" dirty="0" smtClean="0">
                <a:sym typeface="Symbol"/>
              </a:rPr>
              <a:t>z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</a:t>
            </a:r>
            <a:r>
              <a:rPr lang="en-US" sz="1800" i="1" baseline="30000" dirty="0" smtClean="0">
                <a:sym typeface="Symbol"/>
              </a:rPr>
              <a:t></a:t>
            </a:r>
            <a:r>
              <a:rPr lang="en-US" sz="1800" i="1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(z-Transform)	</a:t>
            </a:r>
            <a:r>
              <a:rPr lang="en-US" sz="1800" b="1" dirty="0" smtClean="0">
                <a:sym typeface="Wingdings"/>
              </a:rPr>
              <a:t>  </a:t>
            </a:r>
            <a:r>
              <a:rPr lang="en-US" sz="1800" b="1" dirty="0" smtClean="0">
                <a:sym typeface="Symbol"/>
              </a:rPr>
              <a:t>signals of the form </a:t>
            </a:r>
            <a:r>
              <a:rPr lang="en-US" sz="1800" i="1" dirty="0" err="1" smtClean="0">
                <a:sym typeface="Symbol"/>
              </a:rPr>
              <a:t>e</a:t>
            </a:r>
            <a:r>
              <a:rPr lang="en-US" sz="1800" i="1" baseline="30000" dirty="0" err="1" smtClean="0">
                <a:sym typeface="Symbol"/>
              </a:rPr>
              <a:t>jn</a:t>
            </a:r>
            <a:endParaRPr lang="en-US" sz="1800" b="1" dirty="0" smtClean="0">
              <a:sym typeface="Symbol"/>
            </a:endParaRP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These representations form the basis of the Fourier Series and Transform.</a:t>
            </a:r>
          </a:p>
          <a:p>
            <a:pPr marL="168275" indent="-168275">
              <a:spcAft>
                <a:spcPts val="108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Consider a periodic signal: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Consider representing a signal as a sum of these exponentials:</a:t>
            </a:r>
          </a:p>
          <a:p>
            <a:pPr marL="168275" indent="-168275">
              <a:spcAft>
                <a:spcPts val="1200"/>
              </a:spcAft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	Notes: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b="1" dirty="0" smtClean="0">
                <a:sym typeface="Symbol"/>
              </a:rPr>
              <a:t>Periodic with period T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dirty="0" smtClean="0">
                <a:sym typeface="Symbol"/>
              </a:rPr>
              <a:t>{</a:t>
            </a:r>
            <a:r>
              <a:rPr lang="en-US" sz="1800" i="1" dirty="0" smtClean="0">
                <a:sym typeface="Symbol"/>
              </a:rPr>
              <a:t>c</a:t>
            </a:r>
            <a:r>
              <a:rPr lang="en-US" sz="1800" i="1" baseline="-25000" dirty="0" smtClean="0">
                <a:sym typeface="Symbol"/>
              </a:rPr>
              <a:t>k</a:t>
            </a:r>
            <a:r>
              <a:rPr lang="en-US" sz="1800" dirty="0" smtClean="0">
                <a:sym typeface="Symbol"/>
              </a:rPr>
              <a:t>} </a:t>
            </a:r>
            <a:r>
              <a:rPr lang="en-US" sz="1800" b="1" dirty="0" smtClean="0">
                <a:sym typeface="Symbol"/>
              </a:rPr>
              <a:t>are the (complex) Fourier series coefficients</a:t>
            </a:r>
          </a:p>
          <a:p>
            <a:pPr marL="338138" indent="-169863">
              <a:spcAft>
                <a:spcPts val="600"/>
              </a:spcAft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0</a:t>
            </a:r>
            <a:r>
              <a:rPr lang="en-US" sz="1800" b="1" dirty="0" smtClean="0">
                <a:sym typeface="Symbol"/>
              </a:rPr>
              <a:t> corresponds to the DC value; </a:t>
            </a: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 1</a:t>
            </a:r>
            <a:r>
              <a:rPr lang="en-US" sz="1800" b="1" dirty="0" smtClean="0">
                <a:sym typeface="Symbol"/>
              </a:rPr>
              <a:t> is the first harmonic; …</a:t>
            </a:r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0" y="2609406"/>
            <a:ext cx="3175000" cy="10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454025" y="2694696"/>
          <a:ext cx="4591051" cy="1262063"/>
        </p:xfrm>
        <a:graphic>
          <a:graphicData uri="http://schemas.openxmlformats.org/presentationml/2006/ole">
            <p:oleObj spid="_x0000_s139266" name="Equation" r:id="rId4" imgW="3060360" imgH="838080" progId="Equation.3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73075" y="4289425"/>
          <a:ext cx="4133850" cy="650875"/>
        </p:xfrm>
        <a:graphic>
          <a:graphicData uri="http://schemas.openxmlformats.org/presentationml/2006/ole">
            <p:oleObj spid="_x0000_s139267" name="Equation" r:id="rId5" imgW="2755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Alternate Fourier Series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 real, periodic signals:</a:t>
            </a:r>
          </a:p>
        </p:txBody>
      </p:sp>
      <p:graphicFrame>
        <p:nvGraphicFramePr>
          <p:cNvPr id="138241" name="Object 1"/>
          <p:cNvGraphicFramePr>
            <a:graphicFrameLocks noChangeAspect="1"/>
          </p:cNvGraphicFramePr>
          <p:nvPr/>
        </p:nvGraphicFramePr>
        <p:xfrm>
          <a:off x="463550" y="1042988"/>
          <a:ext cx="7010400" cy="2678112"/>
        </p:xfrm>
        <a:graphic>
          <a:graphicData uri="http://schemas.openxmlformats.org/presentationml/2006/ole">
            <p:oleObj spid="_x0000_s138241" name="Equation" r:id="rId3" imgW="4673520" imgH="17776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84050" y="3847073"/>
            <a:ext cx="867625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These are essentially interchangeable representations. For example, note: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complex Fourier series is used for most engineering analyses.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 we compute the Fourier series coefficients?</a:t>
            </a:r>
          </a:p>
          <a:p>
            <a:pPr marL="338138" indent="-16986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There are several ways to arrive at the equations for estimating the coefficients. Most are based on concepts of orthogonal functions and vector space projections.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454025" y="4223434"/>
          <a:ext cx="2876550" cy="363538"/>
        </p:xfrm>
        <a:graphic>
          <a:graphicData uri="http://schemas.openxmlformats.org/presentationml/2006/ole">
            <p:oleObj spid="_x0000_s138242" name="Equation" r:id="rId4" imgW="1917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Vector Space Projections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5001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can we compute the Fourier series coefficients?</a:t>
            </a:r>
          </a:p>
          <a:p>
            <a:pPr marL="338138" indent="-169863">
              <a:spcAft>
                <a:spcPts val="4200"/>
              </a:spcAft>
              <a:buFont typeface="Wingdings" pitchFamily="2" charset="2"/>
              <a:buChar char="§"/>
            </a:pPr>
            <a:r>
              <a:rPr lang="en-US" sz="1800" b="1" dirty="0" smtClean="0"/>
              <a:t>One approach is to use the concept of a vector projection:</a:t>
            </a:r>
          </a:p>
          <a:p>
            <a:pPr marL="174625" indent="-174625">
              <a:spcAft>
                <a:spcPts val="3600"/>
              </a:spcAft>
              <a:buFont typeface="Wingdings" pitchFamily="2" charset="2"/>
              <a:buChar char="§"/>
            </a:pPr>
            <a:r>
              <a:rPr lang="en-US" sz="1800" b="1" dirty="0" smtClean="0"/>
              <a:t>How do we find the components:</a:t>
            </a:r>
          </a:p>
          <a:p>
            <a:pPr marL="174625" indent="-174625">
              <a:spcAft>
                <a:spcPts val="1200"/>
              </a:spcAft>
            </a:pPr>
            <a:r>
              <a:rPr lang="en-US" sz="1800" b="1" dirty="0" smtClean="0"/>
              <a:t>	We project the vector onto the corresponding</a:t>
            </a:r>
            <a:br>
              <a:rPr lang="en-US" sz="1800" b="1" dirty="0" smtClean="0"/>
            </a:br>
            <a:r>
              <a:rPr lang="en-US" sz="1800" b="1" dirty="0" smtClean="0"/>
              <a:t>axis using a dot product.</a:t>
            </a:r>
          </a:p>
          <a:p>
            <a:pPr marL="174625" indent="-17462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this works because the three axes</a:t>
            </a:r>
            <a:br>
              <a:rPr lang="en-US" sz="1800" b="1" dirty="0" smtClean="0"/>
            </a:br>
            <a:r>
              <a:rPr lang="en-US" sz="1800" b="1" dirty="0" smtClean="0"/>
              <a:t>are orthogonal:</a:t>
            </a:r>
          </a:p>
          <a:p>
            <a:pPr marL="174625" indent="-174625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the same concept to signals using the notion of a Hilbert space in which each axis represents an </a:t>
            </a:r>
            <a:r>
              <a:rPr lang="en-US" sz="1800" b="1" dirty="0" err="1" smtClean="0"/>
              <a:t>eigenfunction</a:t>
            </a:r>
            <a:r>
              <a:rPr lang="en-US" sz="1800" b="1" dirty="0" smtClean="0"/>
              <a:t> (e.g., </a:t>
            </a:r>
            <a:r>
              <a:rPr lang="en-US" sz="1800" b="1" dirty="0" err="1" smtClean="0"/>
              <a:t>cos</a:t>
            </a:r>
            <a:r>
              <a:rPr lang="en-US" sz="1800" b="1" dirty="0" smtClean="0"/>
              <a:t>() and sin()):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454025" y="1378889"/>
          <a:ext cx="4972050" cy="401637"/>
        </p:xfrm>
        <a:graphic>
          <a:graphicData uri="http://schemas.openxmlformats.org/presentationml/2006/ole">
            <p:oleObj spid="_x0000_s137217" name="Equation" r:id="rId3" imgW="3314520" imgH="266400" progId="Equation.3">
              <p:embed/>
            </p:oleObj>
          </a:graphicData>
        </a:graphic>
      </p:graphicFrame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997629" y="1451430"/>
            <a:ext cx="3180384" cy="2282145"/>
            <a:chOff x="2138289" y="815926"/>
            <a:chExt cx="8050740" cy="5776962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4"/>
            <a:srcRect l="11439" t="16784" r="12481" b="4930"/>
            <a:stretch>
              <a:fillRect/>
            </a:stretch>
          </p:blipFill>
          <p:spPr bwMode="auto">
            <a:xfrm>
              <a:off x="2391508" y="1097280"/>
              <a:ext cx="7188590" cy="549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2138289" y="815926"/>
              <a:ext cx="2855742" cy="2067951"/>
            </a:xfrm>
            <a:custGeom>
              <a:avLst/>
              <a:gdLst>
                <a:gd name="connsiteX0" fmla="*/ 0 w 2855742"/>
                <a:gd name="connsiteY0" fmla="*/ 140677 h 2067951"/>
                <a:gd name="connsiteX1" fmla="*/ 28136 w 2855742"/>
                <a:gd name="connsiteY1" fmla="*/ 2025748 h 2067951"/>
                <a:gd name="connsiteX2" fmla="*/ 2236763 w 2855742"/>
                <a:gd name="connsiteY2" fmla="*/ 2067951 h 2067951"/>
                <a:gd name="connsiteX3" fmla="*/ 2855742 w 2855742"/>
                <a:gd name="connsiteY3" fmla="*/ 42203 h 2067951"/>
                <a:gd name="connsiteX4" fmla="*/ 0 w 2855742"/>
                <a:gd name="connsiteY4" fmla="*/ 0 h 2067951"/>
                <a:gd name="connsiteX5" fmla="*/ 0 w 2855742"/>
                <a:gd name="connsiteY5" fmla="*/ 140677 h 20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5742" h="2067951">
                  <a:moveTo>
                    <a:pt x="0" y="140677"/>
                  </a:moveTo>
                  <a:lnTo>
                    <a:pt x="28136" y="2025748"/>
                  </a:lnTo>
                  <a:lnTo>
                    <a:pt x="2236763" y="2067951"/>
                  </a:lnTo>
                  <a:lnTo>
                    <a:pt x="2855742" y="42203"/>
                  </a:lnTo>
                  <a:lnTo>
                    <a:pt x="0" y="0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418286" y="5689600"/>
              <a:ext cx="1770743" cy="903288"/>
            </a:xfrm>
            <a:custGeom>
              <a:avLst/>
              <a:gdLst>
                <a:gd name="connsiteX0" fmla="*/ 0 w 2855742"/>
                <a:gd name="connsiteY0" fmla="*/ 140677 h 2067951"/>
                <a:gd name="connsiteX1" fmla="*/ 28136 w 2855742"/>
                <a:gd name="connsiteY1" fmla="*/ 2025748 h 2067951"/>
                <a:gd name="connsiteX2" fmla="*/ 2236763 w 2855742"/>
                <a:gd name="connsiteY2" fmla="*/ 2067951 h 2067951"/>
                <a:gd name="connsiteX3" fmla="*/ 2855742 w 2855742"/>
                <a:gd name="connsiteY3" fmla="*/ 42203 h 2067951"/>
                <a:gd name="connsiteX4" fmla="*/ 0 w 2855742"/>
                <a:gd name="connsiteY4" fmla="*/ 0 h 2067951"/>
                <a:gd name="connsiteX5" fmla="*/ 0 w 2855742"/>
                <a:gd name="connsiteY5" fmla="*/ 140677 h 20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5742" h="2067951">
                  <a:moveTo>
                    <a:pt x="0" y="140677"/>
                  </a:moveTo>
                  <a:lnTo>
                    <a:pt x="28136" y="2025748"/>
                  </a:lnTo>
                  <a:lnTo>
                    <a:pt x="2236763" y="2067951"/>
                  </a:lnTo>
                  <a:lnTo>
                    <a:pt x="2855742" y="42203"/>
                  </a:lnTo>
                  <a:lnTo>
                    <a:pt x="0" y="0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454025" y="2171020"/>
          <a:ext cx="3143250" cy="401637"/>
        </p:xfrm>
        <a:graphic>
          <a:graphicData uri="http://schemas.openxmlformats.org/presentationml/2006/ole">
            <p:oleObj spid="_x0000_s137219" name="Equation" r:id="rId5" imgW="2095200" imgH="266400" progId="Equation.3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454025" y="3910239"/>
          <a:ext cx="2171700" cy="304800"/>
        </p:xfrm>
        <a:graphic>
          <a:graphicData uri="http://schemas.openxmlformats.org/presentationml/2006/ole">
            <p:oleObj spid="_x0000_s137220" name="Equation" r:id="rId6" imgW="1447560" imgH="203040" progId="Equation.3">
              <p:embed/>
            </p:oleObj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54025" y="5381916"/>
          <a:ext cx="1638300" cy="647700"/>
        </p:xfrm>
        <a:graphic>
          <a:graphicData uri="http://schemas.openxmlformats.org/presentationml/2006/ole">
            <p:oleObj spid="_x0000_s137221" name="Equation" r:id="rId7" imgW="1091880" imgH="43164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2797468" y="5074012"/>
          <a:ext cx="1790700" cy="1123950"/>
        </p:xfrm>
        <a:graphic>
          <a:graphicData uri="http://schemas.openxmlformats.org/presentationml/2006/ole">
            <p:oleObj spid="_x0000_s137222" name="Equation" r:id="rId8" imgW="1193760" imgH="749160" progId="Equation.3">
              <p:embed/>
            </p:oleObj>
          </a:graphicData>
        </a:graphic>
      </p:graphicFrame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9" cstate="print"/>
          <a:srcRect l="11779" t="15625" r="8029" b="6749"/>
          <a:stretch>
            <a:fillRect/>
          </a:stretch>
        </p:blipFill>
        <p:spPr bwMode="auto">
          <a:xfrm>
            <a:off x="5385775" y="4951825"/>
            <a:ext cx="2027895" cy="14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Computation of the Coefficients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4078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make use of the principle of orthogonality in the Hilbert space: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(This can be thought of as an “inner product.”)</a:t>
            </a:r>
          </a:p>
          <a:p>
            <a:pPr marL="168275" indent="-168275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apply this to our Fourier series:</a:t>
            </a:r>
          </a:p>
          <a:p>
            <a:pPr marL="168275" indent="-168275">
              <a:spcAft>
                <a:spcPts val="7200"/>
              </a:spcAft>
              <a:buFont typeface="Arial" pitchFamily="34" charset="0"/>
              <a:buChar char="•"/>
            </a:pPr>
            <a:r>
              <a:rPr lang="en-US" sz="1800" b="1" dirty="0" smtClean="0"/>
              <a:t>Using the inner product: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This gives us our Fourier series pair (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dirty="0" smtClean="0">
                <a:sym typeface="Symbol"/>
              </a:rPr>
              <a:t>=</a:t>
            </a:r>
            <a:r>
              <a:rPr lang="en-US" sz="1800" i="1" dirty="0" smtClean="0">
                <a:sym typeface="Symbol"/>
              </a:rPr>
              <a:t>2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i="1" dirty="0" smtClean="0">
                <a:sym typeface="Symbol"/>
              </a:rPr>
              <a:t>T</a:t>
            </a:r>
            <a:r>
              <a:rPr lang="en-US" sz="1800" b="1" dirty="0" smtClean="0">
                <a:sym typeface="Symbol"/>
              </a:rPr>
              <a:t>)</a:t>
            </a:r>
            <a:r>
              <a:rPr lang="en-US" sz="1800" b="1" dirty="0" smtClean="0"/>
              <a:t>: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454025" y="1001933"/>
          <a:ext cx="5467350" cy="685800"/>
        </p:xfrm>
        <a:graphic>
          <a:graphicData uri="http://schemas.openxmlformats.org/presentationml/2006/ole">
            <p:oleObj spid="_x0000_s148487" name="Equation" r:id="rId3" imgW="3644640" imgH="457200" progId="Equation.3">
              <p:embed/>
            </p:oleObj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454025" y="2511815"/>
          <a:ext cx="1638300" cy="647700"/>
        </p:xfrm>
        <a:graphic>
          <a:graphicData uri="http://schemas.openxmlformats.org/presentationml/2006/ole">
            <p:oleObj spid="_x0000_s148488" name="Equation" r:id="rId4" imgW="1091880" imgH="431640" progId="Equation.3">
              <p:embed/>
            </p:oleObj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454025" y="3568750"/>
          <a:ext cx="6381750" cy="666750"/>
        </p:xfrm>
        <a:graphic>
          <a:graphicData uri="http://schemas.openxmlformats.org/presentationml/2006/ole">
            <p:oleObj spid="_x0000_s148489" name="Equation" r:id="rId5" imgW="4254480" imgH="444240" progId="Equation.3">
              <p:embed/>
            </p:oleObj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454025" y="4717708"/>
          <a:ext cx="1638300" cy="647700"/>
        </p:xfrm>
        <a:graphic>
          <a:graphicData uri="http://schemas.openxmlformats.org/presentationml/2006/ole">
            <p:oleObj spid="_x0000_s148490" name="Equation" r:id="rId6" imgW="1091880" imgH="431640" progId="Equation.3">
              <p:embed/>
            </p:oleObj>
          </a:graphicData>
        </a:graphic>
      </p:graphicFrame>
      <p:graphicFrame>
        <p:nvGraphicFramePr>
          <p:cNvPr id="148491" name="Object 11"/>
          <p:cNvGraphicFramePr>
            <a:graphicFrameLocks noChangeAspect="1"/>
          </p:cNvGraphicFramePr>
          <p:nvPr/>
        </p:nvGraphicFramePr>
        <p:xfrm>
          <a:off x="454025" y="5531119"/>
          <a:ext cx="2057400" cy="647700"/>
        </p:xfrm>
        <a:graphic>
          <a:graphicData uri="http://schemas.openxmlformats.org/presentationml/2006/ole">
            <p:oleObj spid="_x0000_s148491" name="Equation" r:id="rId7" imgW="1371600" imgH="43164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3155950" y="4865739"/>
            <a:ext cx="1478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(synthesis)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55950" y="5709850"/>
            <a:ext cx="14785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(analysis)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22184" t="26500" r="9777" b="53690"/>
          <a:stretch>
            <a:fillRect/>
          </a:stretch>
        </p:blipFill>
        <p:spPr bwMode="auto">
          <a:xfrm>
            <a:off x="602566" y="520501"/>
            <a:ext cx="7934179" cy="17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738187" y="2376437"/>
          <a:ext cx="7677151" cy="2228850"/>
        </p:xfrm>
        <a:graphic>
          <a:graphicData uri="http://schemas.openxmlformats.org/presentationml/2006/ole">
            <p:oleObj spid="_x0000_s151553" name="Equation" r:id="rId4" imgW="5117760" imgH="148572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209838" y="4825212"/>
            <a:ext cx="8088920" cy="1456000"/>
            <a:chOff x="1209838" y="4979960"/>
            <a:chExt cx="8088920" cy="1456000"/>
          </a:xfrm>
        </p:grpSpPr>
        <p:grpSp>
          <p:nvGrpSpPr>
            <p:cNvPr id="10" name="Group 9"/>
            <p:cNvGrpSpPr/>
            <p:nvPr/>
          </p:nvGrpSpPr>
          <p:grpSpPr>
            <a:xfrm>
              <a:off x="1209838" y="4979960"/>
              <a:ext cx="7934179" cy="1449126"/>
              <a:chOff x="590846" y="5120640"/>
              <a:chExt cx="7934179" cy="1449126"/>
            </a:xfrm>
          </p:grpSpPr>
          <p:pic>
            <p:nvPicPr>
              <p:cNvPr id="136193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 l="22184" t="79570" r="9777" b="5814"/>
              <a:stretch>
                <a:fillRect/>
              </a:stretch>
            </p:blipFill>
            <p:spPr bwMode="auto">
              <a:xfrm>
                <a:off x="590846" y="5303520"/>
                <a:ext cx="7934179" cy="1266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8289" y="5120640"/>
                <a:ext cx="604911" cy="4079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8707915" y="5570797"/>
              <a:ext cx="590843" cy="865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18139</TotalTime>
  <Words>369</Words>
  <Application>Microsoft PowerPoint</Application>
  <PresentationFormat>Letter Paper (8.5x11 in)</PresentationFormat>
  <Paragraphs>87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1635</cp:revision>
  <dcterms:created xsi:type="dcterms:W3CDTF">2002-09-12T17:13:32Z</dcterms:created>
  <dcterms:modified xsi:type="dcterms:W3CDTF">2009-01-26T05:18:16Z</dcterms:modified>
</cp:coreProperties>
</file>