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41" r:id="rId4"/>
    <p:sldId id="513" r:id="rId5"/>
    <p:sldId id="526" r:id="rId6"/>
    <p:sldId id="542" r:id="rId7"/>
    <p:sldId id="543" r:id="rId8"/>
    <p:sldId id="544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35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://www.isip.piconepress.com/publications/courses/ece_3163/lectures/2009_spring/lecture_13.mp3" TargetMode="External"/><Relationship Id="rId3" Type="http://schemas.openxmlformats.org/officeDocument/2006/relationships/hyperlink" Target="http://en.wikipedia.org/wiki/Superheterodyne" TargetMode="External"/><Relationship Id="rId7" Type="http://schemas.openxmlformats.org/officeDocument/2006/relationships/hyperlink" Target="http://www.colourtherapyhealing.com/colour/electromagnetic_spectrum.php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ine.gsfc.nasa.gov/docs/science/know_l1/emspectrum.html" TargetMode="External"/><Relationship Id="rId11" Type="http://schemas.openxmlformats.org/officeDocument/2006/relationships/hyperlink" Target="http://www.tuberadioland.com/philco70_main.html" TargetMode="External"/><Relationship Id="rId5" Type="http://schemas.openxmlformats.org/officeDocument/2006/relationships/hyperlink" Target="http://stellar.mit.edu/S/course/6/sp08/6.003/courseMaterial/topics/topic1/lectureNotes/Lecture__15/Lecture__15.pdf" TargetMode="External"/><Relationship Id="rId15" Type="http://schemas.openxmlformats.org/officeDocument/2006/relationships/hyperlink" Target="http://www.isip.piconepress.com/publications/courses/ece_3163/lectures/2009_spring/lecture_13.pptx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radio-electronics.com/info/receivers/superhet/superhet.php" TargetMode="External"/><Relationship Id="rId9" Type="http://schemas.openxmlformats.org/officeDocument/2006/relationships/hyperlink" Target="http://www.moah.org/exhibits/archives/radio/guideexhibits.html" TargetMode="External"/><Relationship Id="rId1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5/Lecture__15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5/Lecture__15.pdf" TargetMode="External"/><Relationship Id="rId2" Type="http://schemas.openxmlformats.org/officeDocument/2006/relationships/hyperlink" Target="http://en.wikipedia.org/wiki/Superheterodyne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tellar.mit.edu/S/course/6/sp08/6.003/courseMaterial/topics/topic1/lectureNotes/Lecture__15/Lecture__15.pdf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Demultiplexing and Demodulation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Superheterodyne Receivers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Review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Superheterodyne Receivers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RE: Superheterodyne Receivers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MIT 6.003: Lecture 15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NASA: Electromagnetic Spectrum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13: </a:t>
            </a:r>
            <a:r>
              <a:rPr lang="en-US" b="1" dirty="0" smtClean="0">
                <a:solidFill>
                  <a:schemeClr val="accent2"/>
                </a:solidFill>
              </a:rPr>
              <a:t>DEMODULATION AND SUPERHETERODYNE RECEIVERS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1825" y="1615339"/>
            <a:ext cx="2981326" cy="208285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1825" y="3738190"/>
            <a:ext cx="1119556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" name="Picture 11" descr="x.jpg">
            <a:hlinkClick r:id="rId11"/>
          </p:cNvPr>
          <p:cNvPicPr>
            <a:picLocks noChangeAspect="1"/>
          </p:cNvPicPr>
          <p:nvPr/>
        </p:nvPicPr>
        <p:blipFill>
          <a:blip r:embed="rId12"/>
          <a:srcRect r="13954" b="25781"/>
          <a:stretch>
            <a:fillRect/>
          </a:stretch>
        </p:blipFill>
        <p:spPr>
          <a:xfrm>
            <a:off x="6870767" y="3738190"/>
            <a:ext cx="1822383" cy="13716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grpSp>
        <p:nvGrpSpPr>
          <p:cNvPr id="8" name="Group 7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4" name="Picture 13" descr="x.JPG">
              <a:hlinkClick r:id="rId13"/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6" name="Picture 4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Frequency Division Multiplexing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9661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838" y="1572438"/>
            <a:ext cx="45339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6611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30788" y="775412"/>
            <a:ext cx="38862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82880" y="562704"/>
            <a:ext cx="4149970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Used in many communications systems including broadcast radio and cell phones.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2" y="633044"/>
            <a:ext cx="8651630" cy="57861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6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Recall to recover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 channel (e.g., radio station) from a multiplexed signal, we must first bandpass filter the multiplexed signal, and then demodulate it: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the channels must not overlap for this to work. Fortunately, this is a</a:t>
            </a:r>
            <a:r>
              <a:rPr lang="en-US" sz="1800" b="1" kern="0" dirty="0" smtClean="0">
                <a:latin typeface="+mn-lt"/>
              </a:rPr>
              <a:t>n important role played by the FCC (in the U.S.) – management of the electromagnetic spectrum.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It is difficult to design a highly selective bandpass filter with a tunable center frequency.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 better solution is the </a:t>
            </a:r>
            <a:r>
              <a:rPr lang="en-US" sz="1800" b="1" kern="0" dirty="0" err="1" smtClean="0">
                <a:latin typeface="+mn-lt"/>
              </a:rPr>
              <a:t>superheterodyne</a:t>
            </a:r>
            <a:r>
              <a:rPr lang="en-US" sz="1800" b="1" kern="0" dirty="0" smtClean="0">
                <a:latin typeface="+mn-lt"/>
              </a:rPr>
              <a:t> receiver: </a:t>
            </a:r>
            <a:r>
              <a:rPr lang="en-US" sz="1800" b="1" kern="0" dirty="0" err="1" smtClean="0">
                <a:latin typeface="+mn-lt"/>
              </a:rPr>
              <a:t>downconvert</a:t>
            </a:r>
            <a:r>
              <a:rPr lang="en-US" sz="1800" b="1" kern="0" dirty="0" smtClean="0">
                <a:latin typeface="+mn-lt"/>
              </a:rPr>
              <a:t> all channels to a common intermediate frequency. “</a:t>
            </a:r>
            <a:r>
              <a:rPr lang="en-US" sz="1800" b="1" dirty="0" smtClean="0">
                <a:latin typeface="+mn-lt"/>
              </a:rPr>
              <a:t>The advantage to this method is that most of the radio's signal path has to be sensitive to only a narrow range of frequencies. Only the front end (the part before the frequency converter stage) needs to be sensitive to a wide frequency range.” (</a:t>
            </a:r>
            <a:r>
              <a:rPr lang="en-US" sz="1800" b="1" dirty="0" smtClean="0">
                <a:latin typeface="+mn-lt"/>
                <a:hlinkClick r:id="rId2"/>
              </a:rPr>
              <a:t>Wiki</a:t>
            </a:r>
            <a:r>
              <a:rPr lang="en-US" sz="1800" b="1" dirty="0" smtClean="0">
                <a:latin typeface="+mn-lt"/>
              </a:rPr>
              <a:t>)</a:t>
            </a:r>
            <a:endParaRPr lang="en-US" sz="1800" b="1" kern="0" dirty="0" smtClean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Demultiplexing and Demodulation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59761" name="Picture 1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8212" y="1280967"/>
            <a:ext cx="72675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1" y="5458368"/>
            <a:ext cx="867942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kern="0" dirty="0" smtClean="0">
                <a:latin typeface="+mn-lt"/>
              </a:rPr>
              <a:t>Principle: Down convert the received signal from </a:t>
            </a:r>
            <a:r>
              <a:rPr lang="en-US" sz="1800" i="1" kern="0" dirty="0" smtClean="0">
                <a:latin typeface="+mn-lt"/>
                <a:sym typeface="Symbol"/>
              </a:rPr>
              <a:t></a:t>
            </a:r>
            <a:r>
              <a:rPr lang="en-US" sz="1800" i="1" kern="0" baseline="-25000" dirty="0" smtClean="0">
                <a:latin typeface="+mn-lt"/>
                <a:sym typeface="Symbol"/>
              </a:rPr>
              <a:t>c</a:t>
            </a:r>
            <a:r>
              <a:rPr lang="en-US" sz="1800" b="1" kern="0" dirty="0" smtClean="0">
                <a:latin typeface="+mn-lt"/>
                <a:sym typeface="Symbol"/>
              </a:rPr>
              <a:t> </a:t>
            </a:r>
            <a:r>
              <a:rPr lang="en-US" sz="1800" b="1" kern="0" dirty="0" smtClean="0">
                <a:latin typeface="+mn-lt"/>
              </a:rPr>
              <a:t>to 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IF</a:t>
            </a:r>
            <a:r>
              <a:rPr lang="en-US" sz="1800" b="1" kern="0" baseline="-25000" dirty="0" smtClean="0">
                <a:sym typeface="Symbol"/>
              </a:rPr>
              <a:t> </a:t>
            </a:r>
            <a:r>
              <a:rPr lang="en-US" sz="1800" b="1" kern="0" dirty="0" smtClean="0">
                <a:latin typeface="+mn-lt"/>
              </a:rPr>
              <a:t>using a coarse tunable bandpass filter. Use a sharp, fixed bandpass filter at 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IF</a:t>
            </a:r>
            <a:r>
              <a:rPr lang="en-US" sz="1800" b="1" kern="0" baseline="-25000" dirty="0" smtClean="0">
                <a:sym typeface="Symbol"/>
              </a:rPr>
              <a:t> </a:t>
            </a:r>
            <a:r>
              <a:rPr lang="en-US" sz="1800" b="1" kern="0" dirty="0" smtClean="0">
                <a:latin typeface="+mn-lt"/>
                <a:sym typeface="Symbol"/>
              </a:rPr>
              <a:t>to demodulate the remaining signal and remove remnants of the other channels that pass through the initial coarse filter.</a:t>
            </a:r>
            <a:endParaRPr lang="en-US" sz="1800" b="1" kern="0" dirty="0" smtClean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Superheterodyne Receiver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92513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1588" y="605864"/>
            <a:ext cx="6726987" cy="478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3218" y="872197"/>
            <a:ext cx="3305908" cy="8863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 Band: 535 – 1605 kHz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FCC-mandated</a:t>
            </a:r>
            <a:br>
              <a:rPr lang="en-US" sz="1800" b="1" kern="0" dirty="0" smtClean="0">
                <a:solidFill>
                  <a:schemeClr val="accent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 IF Frequency: 455 kHz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566738"/>
            <a:ext cx="4332849" cy="553997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b="1" kern="0" dirty="0" smtClean="0">
                <a:latin typeface="+mn-lt"/>
              </a:rPr>
              <a:t>Basic Properties of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Continuous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Discrete-Time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Digital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Real/Complex Signals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Properties: Periodic, Even/Odd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en-US" sz="1800" b="1" kern="0" dirty="0" smtClean="0"/>
              <a:t>More Properties of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Types: Impulse, Unit Step, Ramp, Sinewaves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Time-Shift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Continuous, Piecewise-Continuous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Derivatives of a CT Signal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Sampling</a:t>
            </a:r>
            <a:endParaRPr lang="en-US" sz="1400" b="1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3"/>
            </a:pPr>
            <a:r>
              <a:rPr lang="en-US" sz="1800" b="1" kern="0" dirty="0" smtClean="0"/>
              <a:t>Basic System Properties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Causality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Linearity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Time-Invariance</a:t>
            </a:r>
            <a:endParaRPr lang="en-US" sz="1400" b="1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4"/>
            </a:pPr>
            <a:r>
              <a:rPr lang="en-US" sz="1800" b="1" kern="0" dirty="0" smtClean="0"/>
              <a:t>Basic Statistical Models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Digital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Mean, Standard Deviation, Variance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Covariance, Correlation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Noise, Gaussian Noise, White Noise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1 Review – Major Concepts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726" y="566738"/>
            <a:ext cx="4332849" cy="61093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5"/>
            </a:pPr>
            <a:r>
              <a:rPr lang="en-US" sz="1800" b="1" kern="0" dirty="0" smtClean="0">
                <a:latin typeface="+mn-lt"/>
              </a:rPr>
              <a:t>Discrete-Time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Representation of DT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Response of an LTI System (Convolution)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Impulse Response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Graphical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Analytic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Properties of Convolution: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>
                <a:latin typeface="+mn-lt"/>
              </a:rPr>
              <a:t>Commutative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>
                <a:latin typeface="+mn-lt"/>
              </a:rPr>
              <a:t>Distributive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>
                <a:latin typeface="+mn-lt"/>
              </a:rPr>
              <a:t>Associative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Properties of DT LTI Systems</a:t>
            </a:r>
            <a:endParaRPr lang="en-US" sz="1400" b="1" kern="0" dirty="0" smtClean="0"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en-US" sz="1800" b="1" kern="0" dirty="0" smtClean="0"/>
              <a:t>Difference and Differential </a:t>
            </a:r>
            <a:r>
              <a:rPr lang="en-US" sz="1800" b="1" kern="0" dirty="0" err="1" smtClean="0"/>
              <a:t>Eqs</a:t>
            </a:r>
            <a:r>
              <a:rPr lang="en-US" sz="1800" b="1" kern="0" dirty="0" smtClean="0"/>
              <a:t>.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Linear Constant-Coefficient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Response of 1</a:t>
            </a:r>
            <a:r>
              <a:rPr lang="en-US" sz="1400" b="1" kern="0" baseline="30000" dirty="0" smtClean="0"/>
              <a:t>st</a:t>
            </a:r>
            <a:r>
              <a:rPr lang="en-US" sz="1400" b="1" kern="0" dirty="0" smtClean="0"/>
              <a:t>-Order Systems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Differential Equations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Numerical Solutions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Representation of CT Signals Using Pulses</a:t>
            </a:r>
            <a:endParaRPr lang="en-US" sz="1400" b="1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7"/>
            </a:pPr>
            <a:r>
              <a:rPr lang="en-US" sz="1800" b="1" kern="0" dirty="0" smtClean="0"/>
              <a:t>Continuous-Time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Response of a CT LTI System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Graphical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Analytic 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Properties of Convolution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/>
              <a:t>Sifting</a:t>
            </a:r>
          </a:p>
          <a:p>
            <a:pPr marL="520700" indent="-182563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400" b="1" kern="0" dirty="0" smtClean="0"/>
              <a:t>Commutative, Distributive, Associative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Useful Properties of CT LTI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566738"/>
            <a:ext cx="4332849" cy="61863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8"/>
            </a:pPr>
            <a:r>
              <a:rPr lang="en-US" sz="1800" b="1" kern="0" dirty="0" smtClean="0">
                <a:latin typeface="+mn-lt"/>
              </a:rPr>
              <a:t>Fourier Series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Complex Fourier Series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Trigonometric Fourier Series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latin typeface="+mn-lt"/>
              </a:rPr>
              <a:t>Convergence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Gibbs Phenomena</a:t>
            </a:r>
            <a:endParaRPr lang="en-US" sz="1400" b="1" kern="0" dirty="0" smtClean="0"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9"/>
            </a:pPr>
            <a:r>
              <a:rPr lang="en-US" sz="1800" b="1" kern="0" dirty="0" smtClean="0"/>
              <a:t>Trigonometric Fourier Series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Analysis Equations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Even/Odd Symmetry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Line Spectra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Power Spectra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Properties</a:t>
            </a:r>
            <a:endParaRPr lang="en-US" sz="1400" b="1" dirty="0" smtClean="0"/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0"/>
            </a:pPr>
            <a:r>
              <a:rPr lang="en-US" sz="1800" b="1" kern="0" dirty="0" smtClean="0"/>
              <a:t>The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Analysis/Synthesis Equations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Frequency Response of an LTI System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Existence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/>
              <a:t>Fourier Transforms of Periodic Signals</a:t>
            </a: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1"/>
            </a:pPr>
            <a:r>
              <a:rPr lang="en-US" sz="1800" b="1" kern="0" dirty="0" smtClean="0"/>
              <a:t>Fourier Transform Properties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Linearity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Time Shift and Time Reversal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Multiplication, Integration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Convolution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Parseval’s Theorem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Duality</a:t>
            </a:r>
            <a:endParaRPr lang="en-US" sz="1400" b="1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1 Review – Major Concepts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726" y="566738"/>
            <a:ext cx="4332849" cy="34470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2"/>
            </a:pP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Modulation and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Generalized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Amplitude 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Frequency and Phase 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Synchronous Demodulation of an AM Signal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Asynchronous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DSB and SSB Modulation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</a:rPr>
              <a:t>Frequency Domain Multiplexing</a:t>
            </a:r>
            <a:endParaRPr lang="en-US" sz="1400" b="1" kern="0" dirty="0" smtClean="0">
              <a:solidFill>
                <a:schemeClr val="accent1"/>
              </a:solidFill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3"/>
            </a:pPr>
            <a:r>
              <a:rPr lang="en-US" sz="1800" b="1" kern="0" dirty="0" smtClean="0">
                <a:solidFill>
                  <a:schemeClr val="accent1"/>
                </a:solidFill>
              </a:rPr>
              <a:t>Superheterodyne Receivers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</a:rPr>
              <a:t>Demultiplexing and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</a:rPr>
              <a:t>The Superheterodyne Receiver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accent1"/>
                </a:solidFill>
              </a:rPr>
              <a:t>Review</a:t>
            </a:r>
            <a:endParaRPr lang="en-US" sz="1400" b="1" dirty="0" smtClean="0">
              <a:solidFill>
                <a:schemeClr val="accent1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4"/>
            </a:pPr>
            <a:r>
              <a:rPr lang="en-US" sz="1800" b="1" kern="0" dirty="0" smtClean="0">
                <a:solidFill>
                  <a:schemeClr val="accent2"/>
                </a:solidFill>
              </a:rPr>
              <a:t>Exam No. 1</a:t>
            </a:r>
            <a:endParaRPr lang="en-US" sz="1400" b="1" kern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633042"/>
            <a:ext cx="8595361" cy="58939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How to model the input and output behavior of a linear time-invariant system:</a:t>
            </a:r>
          </a:p>
          <a:p>
            <a:pPr marL="688975" indent="-225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kern="0" dirty="0" smtClean="0">
                <a:latin typeface="+mn-lt"/>
              </a:rPr>
              <a:t>Time Domain vs. Frequency Domain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>
                <a:latin typeface="+mn-lt"/>
              </a:rPr>
              <a:t>Discrete-Time vs. Continuous Time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for a wide range of signals including: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Impulse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Unit Step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Ramp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Sinewaves and Other Periodic Signals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Time-limited Signals (e.g., Unit Pulse)</a:t>
            </a:r>
          </a:p>
          <a:p>
            <a:pPr marL="688975" indent="-2254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kern="0" dirty="0" smtClean="0"/>
              <a:t>Infinite Duration Signals (e.g., exponential)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/>
              <a:t>… and this is just the first 1/3 of the course </a:t>
            </a:r>
            <a:r>
              <a:rPr lang="en-US" b="1" kern="0" dirty="0" smtClean="0">
                <a:sym typeface="Wingdings" pitchFamily="2" charset="2"/>
              </a:rPr>
              <a:t></a:t>
            </a:r>
            <a:endParaRPr lang="en-US" b="1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1 Review – But What Did We Really Learn?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9848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two-stage process for demodulating broadcast signals known as the Superheterodyne receiver.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the material covered on the first exam: Sects. 1.0 – 3.6.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19441</TotalTime>
  <Words>645</Words>
  <Application>Microsoft PowerPoint</Application>
  <PresentationFormat>Letter Paper (8.5x11 in)</PresentationFormat>
  <Paragraphs>119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lecture_title</vt:lpstr>
      <vt:lpstr>lecture_default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1808</cp:revision>
  <dcterms:created xsi:type="dcterms:W3CDTF">2002-09-12T17:13:32Z</dcterms:created>
  <dcterms:modified xsi:type="dcterms:W3CDTF">2009-02-11T01:52:29Z</dcterms:modified>
</cp:coreProperties>
</file>