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5"/>
  </p:notesMasterIdLst>
  <p:handoutMasterIdLst>
    <p:handoutMasterId r:id="rId16"/>
  </p:handoutMasterIdLst>
  <p:sldIdLst>
    <p:sldId id="325" r:id="rId3"/>
    <p:sldId id="541" r:id="rId4"/>
    <p:sldId id="513" r:id="rId5"/>
    <p:sldId id="526" r:id="rId6"/>
    <p:sldId id="542" r:id="rId7"/>
    <p:sldId id="543" r:id="rId8"/>
    <p:sldId id="545" r:id="rId9"/>
    <p:sldId id="544" r:id="rId10"/>
    <p:sldId id="546" r:id="rId11"/>
    <p:sldId id="547" r:id="rId12"/>
    <p:sldId id="548" r:id="rId13"/>
    <p:sldId id="495" r:id="rId14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1806" y="-90"/>
      </p:cViewPr>
      <p:guideLst>
        <p:guide orient="horz" pos="2402"/>
        <p:guide pos="4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18,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ti-systems.com/introduction/introduction_000.html" TargetMode="External"/><Relationship Id="rId13" Type="http://schemas.openxmlformats.org/officeDocument/2006/relationships/image" Target="../media/image5.jpeg"/><Relationship Id="rId3" Type="http://schemas.openxmlformats.org/officeDocument/2006/relationships/hyperlink" Target="http://en.wikipedia.org/wiki/RC_circuit" TargetMode="External"/><Relationship Id="rId7" Type="http://schemas.openxmlformats.org/officeDocument/2006/relationships/image" Target="../media/image2.png"/><Relationship Id="rId12" Type="http://schemas.openxmlformats.org/officeDocument/2006/relationships/hyperlink" Target="http://www.isip.piconepress.com/publications/courses/ece_3163/lectures/2009_spring/lecture_18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cousticvibration.com/sound-frequency-analysis.htm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cnx.org/content/m10103/latest/" TargetMode="External"/><Relationship Id="rId15" Type="http://schemas.openxmlformats.org/officeDocument/2006/relationships/image" Target="../media/image6.emf"/><Relationship Id="rId10" Type="http://schemas.openxmlformats.org/officeDocument/2006/relationships/hyperlink" Target="http://fourier.eng.hmc.edu/e101/lectures/gauss_filter.gif" TargetMode="External"/><Relationship Id="rId4" Type="http://schemas.openxmlformats.org/officeDocument/2006/relationships/hyperlink" Target="http://circuitscan.homestead.com/files/ancircp/circuits_rc_transientresponse_800x550.htm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://www.isip.piconepress.com/publications/courses/ece_3163/lectures/2009_spring/lecture_18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gatech.edu/~bonnie/book3/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://users.ece.gatech.edu/~bonnie/book3/" TargetMode="External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png"/><Relationship Id="rId4" Type="http://schemas.openxmlformats.org/officeDocument/2006/relationships/hyperlink" Target="http://users.ece.gatech.edu/~bonnie/book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hyperlink" Target="http://users.ece.gatech.edu/~bonnie/book3/" TargetMode="Externa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users.ece.gatech.edu/~bonnie/book3/" TargetMode="Externa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png"/><Relationship Id="rId4" Type="http://schemas.openxmlformats.org/officeDocument/2006/relationships/hyperlink" Target="http://users.ece.gatech.edu/~bonnie/book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users.ece.gatech.edu/~bonnie/book3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users.ece.gatech.edu/~bonnie/book3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2259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Response to a Sinusoidal Input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Frequency Analysis of an RC Circuit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Response to Periodic Inputs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Response to Nonperiodic Inputs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Analysis of Ideal Filters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Wiki: The RC Circuit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CN: Response of an RC Circuit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CNX: Ideal Filters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18: </a:t>
            </a:r>
            <a:r>
              <a:rPr lang="en-US" b="1" dirty="0" smtClean="0">
                <a:solidFill>
                  <a:schemeClr val="accent2"/>
                </a:solidFill>
              </a:rPr>
              <a:t>FOURIER ANALYSIS OF CT SYSTEMS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1147" y="3561707"/>
            <a:ext cx="1724233" cy="1574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" name="Picture 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77314" y="3561707"/>
            <a:ext cx="1712661" cy="1574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" name="Picture 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04814" y="1448962"/>
            <a:ext cx="3485161" cy="206210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434857" y="6130319"/>
            <a:ext cx="1914470" cy="357188"/>
            <a:chOff x="434857" y="6130319"/>
            <a:chExt cx="1914470" cy="357188"/>
          </a:xfrm>
        </p:grpSpPr>
        <p:grpSp>
          <p:nvGrpSpPr>
            <p:cNvPr id="12" name="Group 7"/>
            <p:cNvGrpSpPr/>
            <p:nvPr/>
          </p:nvGrpSpPr>
          <p:grpSpPr>
            <a:xfrm>
              <a:off x="1351643" y="6130319"/>
              <a:ext cx="997684" cy="357188"/>
              <a:chOff x="563833" y="6157254"/>
              <a:chExt cx="997684" cy="357188"/>
            </a:xfrm>
          </p:grpSpPr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563833" y="6203854"/>
                <a:ext cx="913275" cy="258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marL="176213" indent="-176213">
                  <a:lnSpc>
                    <a:spcPct val="90000"/>
                  </a:lnSpc>
                  <a:spcBef>
                    <a:spcPct val="20000"/>
                  </a:spcBef>
                  <a:tabLst>
                    <a:tab pos="6864350" algn="r"/>
                  </a:tabLst>
                </a:pPr>
                <a:r>
                  <a:rPr lang="en-US" sz="1200" b="1" dirty="0" smtClean="0">
                    <a:solidFill>
                      <a:schemeClr val="accent2"/>
                    </a:solidFill>
                  </a:rPr>
                  <a:t>Audio:</a:t>
                </a:r>
              </a:p>
            </p:txBody>
          </p:sp>
          <p:pic>
            <p:nvPicPr>
              <p:cNvPr id="17" name="Picture 16" descr="x.JPG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5279" y="6157254"/>
                <a:ext cx="376238" cy="357188"/>
              </a:xfrm>
              <a:prstGeom prst="rect">
                <a:avLst/>
              </a:prstGeom>
            </p:spPr>
          </p:pic>
        </p:grpSp>
        <p:grpSp>
          <p:nvGrpSpPr>
            <p:cNvPr id="13" name="Group 13"/>
            <p:cNvGrpSpPr/>
            <p:nvPr/>
          </p:nvGrpSpPr>
          <p:grpSpPr>
            <a:xfrm>
              <a:off x="434857" y="6165787"/>
              <a:ext cx="885361" cy="279514"/>
              <a:chOff x="5231962" y="6231988"/>
              <a:chExt cx="885361" cy="279514"/>
            </a:xfrm>
          </p:grpSpPr>
          <p:pic>
            <p:nvPicPr>
              <p:cNvPr id="14" name="Picture 4">
                <a:hlinkClick r:id="rId14"/>
              </p:cNvPr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5745659" y="6237182"/>
                <a:ext cx="371664" cy="27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5231962" y="6231988"/>
                <a:ext cx="648333" cy="258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marL="176213" indent="-176213">
                  <a:lnSpc>
                    <a:spcPct val="90000"/>
                  </a:lnSpc>
                  <a:spcBef>
                    <a:spcPct val="20000"/>
                  </a:spcBef>
                  <a:tabLst>
                    <a:tab pos="6864350" algn="r"/>
                  </a:tabLst>
                </a:pPr>
                <a:r>
                  <a:rPr lang="en-US" sz="1200" b="1" dirty="0" smtClean="0">
                    <a:solidFill>
                      <a:schemeClr val="accent2"/>
                    </a:solidFill>
                  </a:rPr>
                  <a:t>URL: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Ideal Filters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30777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process of rejecting particular frequencies or a range of frequencies is called filtering. A system that has this characteristic is called a </a:t>
            </a: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filter</a:t>
            </a:r>
            <a:r>
              <a:rPr lang="en-US" sz="1800" b="1" kern="0" dirty="0" smtClean="0">
                <a:latin typeface="+mn-lt"/>
              </a:rPr>
              <a:t>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An ideal filter is a filter whose frequency response goes exactly to zero for some frequencies and whose magnitude response is exactly one for other ranges of frequencies.</a:t>
            </a:r>
          </a:p>
          <a:p>
            <a:pPr marL="168275" indent="-168275">
              <a:spcBef>
                <a:spcPts val="0"/>
              </a:spcBef>
              <a:spcAft>
                <a:spcPts val="6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/>
              <a:t>To avoid phase distortion in the filtering process, an ideal filter should have a linear phase characteristic. Why?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will see this “ideal” response has some important implications for the impulse response of the filter.</a:t>
            </a:r>
          </a:p>
        </p:txBody>
      </p:sp>
      <p:pic>
        <p:nvPicPr>
          <p:cNvPr id="3584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0517" t="33065" r="7543" b="8820"/>
          <a:stretch>
            <a:fillRect/>
          </a:stretch>
        </p:blipFill>
        <p:spPr bwMode="auto">
          <a:xfrm>
            <a:off x="1766840" y="3644847"/>
            <a:ext cx="5603970" cy="295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13227" y="4080860"/>
            <a:ext cx="151931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Lowpass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7295" y="5596617"/>
            <a:ext cx="151931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Bandpass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54226" y="4024588"/>
            <a:ext cx="151931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Highpass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4226" y="5555609"/>
            <a:ext cx="151931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Bandstop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60375" y="2659992"/>
          <a:ext cx="4552950" cy="361950"/>
        </p:xfrm>
        <a:graphic>
          <a:graphicData uri="http://schemas.openxmlformats.org/presentationml/2006/ole">
            <p:oleObj spid="_x0000_s35843" name="Equation" r:id="rId5" imgW="30351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Ideal Linear Phase Lowpass Filter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49263" y="1140362"/>
          <a:ext cx="3086100" cy="723900"/>
        </p:xfrm>
        <a:graphic>
          <a:graphicData uri="http://schemas.openxmlformats.org/presentationml/2006/ole">
            <p:oleObj spid="_x0000_s36866" name="Equation" r:id="rId3" imgW="2057400" imgH="482400" progId="Equation.3">
              <p:embed/>
            </p:oleObj>
          </a:graphicData>
        </a:graphic>
      </p:graphicFrame>
      <p:pic>
        <p:nvPicPr>
          <p:cNvPr id="3686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0273" t="24248" r="7981" b="18439"/>
          <a:stretch>
            <a:fillRect/>
          </a:stretch>
        </p:blipFill>
        <p:spPr bwMode="auto">
          <a:xfrm>
            <a:off x="4965895" y="513169"/>
            <a:ext cx="3910818" cy="203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 l="10248" t="42836" r="7419" b="6865"/>
          <a:stretch>
            <a:fillRect/>
          </a:stretch>
        </p:blipFill>
        <p:spPr bwMode="auto">
          <a:xfrm>
            <a:off x="4374268" y="2124193"/>
            <a:ext cx="4432108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381319" y="592072"/>
            <a:ext cx="1467267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56938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Consider the ideal lowpass filter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with frequency response: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Using the Fourier transform pair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for a rectangular pulse, and applying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the time-shift property: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Is this filter causal?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frequency response of an ideal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bandpass filter can be similarly defined: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Will this filter be physically realizable?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Why?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49263" y="2933920"/>
          <a:ext cx="2266950" cy="647700"/>
        </p:xfrm>
        <a:graphic>
          <a:graphicData uri="http://schemas.openxmlformats.org/presentationml/2006/ole">
            <p:oleObj spid="_x0000_s36869" name="Equation" r:id="rId7" imgW="1511280" imgH="4316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378979" y="2531069"/>
            <a:ext cx="1467267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Impulse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</a:t>
            </a: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450850" y="4794471"/>
          <a:ext cx="3048000" cy="723900"/>
        </p:xfrm>
        <a:graphic>
          <a:graphicData uri="http://schemas.openxmlformats.org/presentationml/2006/ole">
            <p:oleObj spid="_x0000_s36870" name="Equation" r:id="rId8" imgW="2031840" imgH="482400" progId="Equation.3">
              <p:embed/>
            </p:oleObj>
          </a:graphicData>
        </a:graphic>
      </p:graphicFrame>
      <p:pic>
        <p:nvPicPr>
          <p:cNvPr id="36871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9"/>
          <a:srcRect l="10248" t="19590" r="8164" b="20692"/>
          <a:stretch>
            <a:fillRect/>
          </a:stretch>
        </p:blipFill>
        <p:spPr bwMode="auto">
          <a:xfrm>
            <a:off x="4894618" y="4220306"/>
            <a:ext cx="4164980" cy="22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69" cy="424731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Showed that the response of a linear LTI system to a sinusoid is a sinusoid at the same frequency with a different amplitude and phase.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how to compute the change in amplitude and phase using the system’s Fourier transform.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this for a simple RC circuit.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Generalized this to periodic and nonperiodic signals.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Worked examples involving a periodic pulse train and a single pulse.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concept of an ideal filter and discussed several types of ideal filters.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Noted that the ideal filter is a noncausal system and is not physically realizable. However, there are many ways to approximate ideal filters, and that is a topic known as filter design.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Response of an LTI System to a Sinusoid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" y="576772"/>
            <a:ext cx="8651630" cy="338554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Consider an LTI CT system with impulse response h(t):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will assume that the Fourier transform of h(t) exists: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output can be computed using our Fourier transform properties: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Suppose the input is a sinusoid: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Using properties of the Fourier transform, we can compute the output:</a:t>
            </a:r>
            <a:endParaRPr lang="en-US" sz="1800" b="1" dirty="0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60375" y="3275079"/>
          <a:ext cx="1962150" cy="342900"/>
        </p:xfrm>
        <a:graphic>
          <a:graphicData uri="http://schemas.openxmlformats.org/presentationml/2006/ole">
            <p:oleObj spid="_x0000_s6146" name="Equation" r:id="rId4" imgW="1307880" imgH="228600" progId="Equation.3">
              <p:embed/>
            </p:oleObj>
          </a:graphicData>
        </a:graphic>
      </p:graphicFrame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60375" y="818023"/>
          <a:ext cx="3352800" cy="704850"/>
        </p:xfrm>
        <a:graphic>
          <a:graphicData uri="http://schemas.openxmlformats.org/presentationml/2006/ole">
            <p:oleObj spid="_x0000_s6145" name="Equation" r:id="rId5" imgW="2234880" imgH="469800" progId="Equation.3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60375" y="1672955"/>
          <a:ext cx="1962150" cy="704850"/>
        </p:xfrm>
        <a:graphic>
          <a:graphicData uri="http://schemas.openxmlformats.org/presentationml/2006/ole">
            <p:oleObj spid="_x0000_s6148" name="Equation" r:id="rId6" imgW="1307880" imgH="469800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60375" y="2645200"/>
          <a:ext cx="7143750" cy="381000"/>
        </p:xfrm>
        <a:graphic>
          <a:graphicData uri="http://schemas.openxmlformats.org/presentationml/2006/ole">
            <p:oleObj spid="_x0000_s6149" name="Equation" r:id="rId7" imgW="4762440" imgH="253800" progId="Equation.3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60375" y="3927475"/>
          <a:ext cx="6248400" cy="2667000"/>
        </p:xfrm>
        <a:graphic>
          <a:graphicData uri="http://schemas.openxmlformats.org/presentationml/2006/ole">
            <p:oleObj spid="_x0000_s6150" name="Equation" r:id="rId8" imgW="4165560" imgH="1777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880" y="1406769"/>
            <a:ext cx="86516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Bef>
                <a:spcPts val="0"/>
              </a:spcBef>
              <a:spcAft>
                <a:spcPts val="60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/>
              <a:t>Using our FT properties:</a:t>
            </a:r>
            <a:endParaRPr lang="en-US" sz="1800" b="1" kern="0" dirty="0" smtClean="0"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RC Circuit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460375" y="673370"/>
          <a:ext cx="2497137" cy="590550"/>
        </p:xfrm>
        <a:graphic>
          <a:graphicData uri="http://schemas.openxmlformats.org/presentationml/2006/ole">
            <p:oleObj spid="_x0000_s2060" name="Equation" r:id="rId3" imgW="1663560" imgH="393480" progId="Equation.3">
              <p:embed/>
            </p:oleObj>
          </a:graphicData>
        </a:graphic>
      </p:graphicFrame>
      <p:pic>
        <p:nvPicPr>
          <p:cNvPr id="9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9677" t="47494" r="7692" b="17838"/>
          <a:stretch>
            <a:fillRect/>
          </a:stretch>
        </p:blipFill>
        <p:spPr bwMode="auto">
          <a:xfrm>
            <a:off x="4506678" y="548641"/>
            <a:ext cx="4377670" cy="136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460375" y="1852103"/>
          <a:ext cx="2954338" cy="3009900"/>
        </p:xfrm>
        <a:graphic>
          <a:graphicData uri="http://schemas.openxmlformats.org/presentationml/2006/ole">
            <p:oleObj spid="_x0000_s2061" name="Equation" r:id="rId6" imgW="1968480" imgH="20062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0534" y="4921348"/>
            <a:ext cx="8651630" cy="143116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Bef>
                <a:spcPts val="0"/>
              </a:spcBef>
              <a:spcAft>
                <a:spcPts val="6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/>
              <a:t>Compute the frequency response:</a:t>
            </a:r>
          </a:p>
          <a:p>
            <a:pPr marL="338138">
              <a:spcBef>
                <a:spcPts val="0"/>
              </a:spcBef>
              <a:spcAft>
                <a:spcPts val="0"/>
              </a:spcAft>
              <a:tabLst>
                <a:tab pos="4572000" algn="l"/>
              </a:tabLst>
            </a:pPr>
            <a:r>
              <a:rPr lang="en-US" sz="1400" b="1" kern="0" dirty="0" smtClean="0"/>
              <a:t>RC = 0.001;</a:t>
            </a:r>
          </a:p>
          <a:p>
            <a:pPr marL="338138">
              <a:spcBef>
                <a:spcPts val="0"/>
              </a:spcBef>
              <a:spcAft>
                <a:spcPts val="0"/>
              </a:spcAft>
              <a:tabLst>
                <a:tab pos="4572000" algn="l"/>
              </a:tabLst>
            </a:pPr>
            <a:r>
              <a:rPr lang="en-US" sz="1400" b="1" kern="0" dirty="0" smtClean="0"/>
              <a:t>W=0:50:5000;</a:t>
            </a:r>
          </a:p>
          <a:p>
            <a:pPr marL="338138">
              <a:spcBef>
                <a:spcPts val="0"/>
              </a:spcBef>
              <a:spcAft>
                <a:spcPts val="0"/>
              </a:spcAft>
              <a:tabLst>
                <a:tab pos="4572000" algn="l"/>
              </a:tabLst>
            </a:pPr>
            <a:r>
              <a:rPr lang="en-US" sz="1400" b="1" kern="0" dirty="0" smtClean="0"/>
              <a:t>H=(1/RC)./(j*w+1/RC);</a:t>
            </a:r>
          </a:p>
          <a:p>
            <a:pPr marL="338138">
              <a:spcBef>
                <a:spcPts val="0"/>
              </a:spcBef>
              <a:spcAft>
                <a:spcPts val="0"/>
              </a:spcAft>
              <a:tabLst>
                <a:tab pos="4572000" algn="l"/>
              </a:tabLst>
            </a:pPr>
            <a:r>
              <a:rPr lang="en-US" sz="1400" b="1" kern="0" dirty="0" err="1" smtClean="0"/>
              <a:t>magH</a:t>
            </a:r>
            <a:r>
              <a:rPr lang="en-US" sz="1400" b="1" kern="0" dirty="0" smtClean="0"/>
              <a:t>=abs(H);</a:t>
            </a:r>
          </a:p>
          <a:p>
            <a:pPr marL="338138">
              <a:spcBef>
                <a:spcPts val="0"/>
              </a:spcBef>
              <a:spcAft>
                <a:spcPts val="0"/>
              </a:spcAft>
              <a:tabLst>
                <a:tab pos="4572000" algn="l"/>
              </a:tabLst>
            </a:pPr>
            <a:r>
              <a:rPr lang="en-US" sz="1400" b="1" kern="0" dirty="0" err="1" smtClean="0"/>
              <a:t>angH</a:t>
            </a:r>
            <a:r>
              <a:rPr lang="en-US" sz="1400" b="1" kern="0" dirty="0" smtClean="0"/>
              <a:t>=180*angle(H)/pi;</a:t>
            </a:r>
          </a:p>
        </p:txBody>
      </p:sp>
      <p:pic>
        <p:nvPicPr>
          <p:cNvPr id="2063" name="Picture 15">
            <a:hlinkClick r:id="rId4"/>
          </p:cNvPr>
          <p:cNvPicPr>
            <a:picLocks noChangeAspect="1" noChangeArrowheads="1"/>
          </p:cNvPicPr>
          <p:nvPr/>
        </p:nvPicPr>
        <p:blipFill>
          <a:blip r:embed="rId7"/>
          <a:srcRect l="10099" t="16584" r="7419" b="1153"/>
          <a:stretch>
            <a:fillRect/>
          </a:stretch>
        </p:blipFill>
        <p:spPr bwMode="auto">
          <a:xfrm>
            <a:off x="4094920" y="2805592"/>
            <a:ext cx="4964679" cy="36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RC Circuit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261610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compute the output for </a:t>
            </a:r>
            <a:r>
              <a:rPr lang="en-US" sz="1800" i="1" kern="0" dirty="0" smtClean="0">
                <a:latin typeface="+mn-lt"/>
              </a:rPr>
              <a:t>RC</a:t>
            </a:r>
            <a:r>
              <a:rPr lang="en-US" sz="1800" kern="0" dirty="0" smtClean="0">
                <a:latin typeface="+mn-lt"/>
              </a:rPr>
              <a:t>=0.001</a:t>
            </a:r>
            <a:r>
              <a:rPr lang="en-US" sz="1800" b="1" kern="0" dirty="0" smtClean="0">
                <a:latin typeface="+mn-lt"/>
              </a:rPr>
              <a:t> and </a:t>
            </a:r>
            <a:r>
              <a:rPr lang="en-US" sz="1800" i="1" kern="0" dirty="0" smtClean="0">
                <a:latin typeface="+mn-lt"/>
                <a:sym typeface="Symbol"/>
              </a:rPr>
              <a:t></a:t>
            </a:r>
            <a:r>
              <a:rPr lang="en-US" sz="1800" kern="0" baseline="-25000" dirty="0" smtClean="0">
                <a:latin typeface="+mn-lt"/>
                <a:sym typeface="Symbol"/>
              </a:rPr>
              <a:t>0</a:t>
            </a:r>
            <a:r>
              <a:rPr lang="en-US" sz="1800" kern="0" dirty="0" smtClean="0">
                <a:latin typeface="+mn-lt"/>
                <a:sym typeface="Symbol"/>
              </a:rPr>
              <a:t>=1000 </a:t>
            </a:r>
            <a:r>
              <a:rPr lang="en-US" sz="1800" kern="0" dirty="0" err="1" smtClean="0">
                <a:latin typeface="+mn-lt"/>
                <a:sym typeface="Symbol"/>
              </a:rPr>
              <a:t>rad</a:t>
            </a:r>
            <a:r>
              <a:rPr lang="en-US" sz="1800" kern="0" dirty="0" smtClean="0">
                <a:latin typeface="+mn-lt"/>
                <a:sym typeface="Symbol"/>
              </a:rPr>
              <a:t>/sec</a:t>
            </a:r>
            <a:r>
              <a:rPr lang="en-US" sz="1800" b="1" kern="0" dirty="0" smtClean="0">
                <a:latin typeface="+mn-lt"/>
                <a:sym typeface="Symbol"/>
              </a:rPr>
              <a:t>:</a:t>
            </a:r>
          </a:p>
          <a:p>
            <a:pPr marL="168275" indent="-168275">
              <a:spcBef>
                <a:spcPts val="0"/>
              </a:spcBef>
              <a:spcAft>
                <a:spcPts val="24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/>
              <a:t>We can compute the output for </a:t>
            </a:r>
            <a:r>
              <a:rPr lang="en-US" sz="1800" i="1" kern="0" dirty="0" smtClean="0"/>
              <a:t>RC</a:t>
            </a:r>
            <a:r>
              <a:rPr lang="en-US" sz="1800" kern="0" dirty="0" smtClean="0"/>
              <a:t>=0.001</a:t>
            </a:r>
            <a:r>
              <a:rPr lang="en-US" sz="1800" b="1" kern="0" dirty="0" smtClean="0"/>
              <a:t> and </a:t>
            </a:r>
            <a:r>
              <a:rPr lang="en-US" sz="1800" i="1" kern="0" dirty="0" smtClean="0">
                <a:sym typeface="Symbol"/>
              </a:rPr>
              <a:t></a:t>
            </a:r>
            <a:r>
              <a:rPr lang="en-US" sz="1800" kern="0" baseline="-25000" dirty="0" smtClean="0">
                <a:sym typeface="Symbol"/>
              </a:rPr>
              <a:t>0</a:t>
            </a:r>
            <a:r>
              <a:rPr lang="en-US" sz="1800" kern="0" dirty="0" smtClean="0">
                <a:sym typeface="Symbol"/>
              </a:rPr>
              <a:t>=3000 </a:t>
            </a:r>
            <a:r>
              <a:rPr lang="en-US" sz="1800" kern="0" dirty="0" err="1" smtClean="0">
                <a:sym typeface="Symbol"/>
              </a:rPr>
              <a:t>rad</a:t>
            </a:r>
            <a:r>
              <a:rPr lang="en-US" sz="1800" kern="0" dirty="0" smtClean="0">
                <a:sym typeface="Symbol"/>
              </a:rPr>
              <a:t>/sec</a:t>
            </a:r>
            <a:r>
              <a:rPr lang="en-US" sz="1800" b="1" kern="0" dirty="0" smtClean="0">
                <a:sym typeface="Symbol"/>
              </a:rPr>
              <a:t>: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Hence the circuit acts as a lowpass filter. Note the phase is not linear.</a:t>
            </a:r>
          </a:p>
          <a:p>
            <a:pPr marL="168275" indent="-168275">
              <a:spcBef>
                <a:spcPts val="0"/>
              </a:spcBef>
              <a:spcAft>
                <a:spcPts val="3600"/>
              </a:spcAft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If the input was the sum of two sinewaves:</a:t>
            </a:r>
          </a:p>
          <a:p>
            <a:pPr marL="168275" indent="-168275">
              <a:spcBef>
                <a:spcPts val="0"/>
              </a:spcBef>
              <a:spcAft>
                <a:spcPts val="3600"/>
              </a:spcAft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	describe the output.</a:t>
            </a: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447675" y="834341"/>
          <a:ext cx="3371850" cy="323850"/>
        </p:xfrm>
        <a:graphic>
          <a:graphicData uri="http://schemas.openxmlformats.org/presentationml/2006/ole">
            <p:oleObj spid="_x0000_s29697" name="Equation" r:id="rId3" imgW="2247840" imgH="215640" progId="Equation.3">
              <p:embed/>
            </p:oleObj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47675" y="1394045"/>
          <a:ext cx="3543300" cy="323850"/>
        </p:xfrm>
        <a:graphic>
          <a:graphicData uri="http://schemas.openxmlformats.org/presentationml/2006/ole">
            <p:oleObj spid="_x0000_s29698" name="Equation" r:id="rId4" imgW="2361960" imgH="215640" progId="Equation.3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47675" y="2465168"/>
          <a:ext cx="2686050" cy="323850"/>
        </p:xfrm>
        <a:graphic>
          <a:graphicData uri="http://schemas.openxmlformats.org/presentationml/2006/ole">
            <p:oleObj spid="_x0000_s29699" name="Equation" r:id="rId5" imgW="1790640" imgH="215640" progId="Equation.3">
              <p:embed/>
            </p:oleObj>
          </a:graphicData>
        </a:graphic>
      </p:graphicFrame>
      <p:pic>
        <p:nvPicPr>
          <p:cNvPr id="29700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0397" t="16383" r="6101" b="1350"/>
          <a:stretch>
            <a:fillRect/>
          </a:stretch>
        </p:blipFill>
        <p:spPr bwMode="auto">
          <a:xfrm>
            <a:off x="2051391" y="3151163"/>
            <a:ext cx="4715168" cy="345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Response To Periodic Inputs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547842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extend our example to all periodic signals using the Fourier series:</a:t>
            </a:r>
            <a:endParaRPr lang="en-US" sz="1800" b="1" kern="0" dirty="0" smtClean="0">
              <a:latin typeface="+mn-lt"/>
              <a:sym typeface="Symbol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The output of an LTI system is: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9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We can write the Fourier series for the output as:</a:t>
            </a:r>
          </a:p>
          <a:p>
            <a:pPr marL="168275" indent="-168275">
              <a:spcBef>
                <a:spcPts val="0"/>
              </a:spcBef>
              <a:spcAft>
                <a:spcPts val="256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It is important to observe that since the spectrum of a periodic signal is a line spectrum, the output spectrum is simply a weighted version of the input, where the weights are found by sampling of the frequency response of the LTI system at multiples of the fundamental frequency, </a:t>
            </a:r>
            <a:r>
              <a:rPr lang="en-US" sz="1800" i="1" kern="0" dirty="0" smtClean="0">
                <a:sym typeface="Symbol"/>
              </a:rPr>
              <a:t></a:t>
            </a:r>
            <a:r>
              <a:rPr lang="en-US" sz="1800" kern="0" baseline="-25000" dirty="0" smtClean="0">
                <a:sym typeface="Symbol"/>
              </a:rPr>
              <a:t>0</a:t>
            </a:r>
            <a:r>
              <a:rPr lang="en-US" sz="1800" b="1" kern="0" dirty="0" smtClean="0">
                <a:sym typeface="Symbol"/>
              </a:rPr>
              <a:t>.</a:t>
            </a:r>
            <a:endParaRPr lang="en-US" sz="1800" b="1" kern="0" dirty="0" smtClean="0">
              <a:latin typeface="+mn-lt"/>
            </a:endParaRP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447675" y="756799"/>
          <a:ext cx="7277100" cy="647700"/>
        </p:xfrm>
        <a:graphic>
          <a:graphicData uri="http://schemas.openxmlformats.org/presentationml/2006/ole">
            <p:oleObj spid="_x0000_s31746" name="Equation" r:id="rId3" imgW="4851360" imgH="431640" progId="Equation.3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47675" y="1542560"/>
          <a:ext cx="5353050" cy="647700"/>
        </p:xfrm>
        <a:graphic>
          <a:graphicData uri="http://schemas.openxmlformats.org/presentationml/2006/ole">
            <p:oleObj spid="_x0000_s31749" name="Equation" r:id="rId4" imgW="3568680" imgH="431640" progId="Equation.3">
              <p:embed/>
            </p:oleObj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447675" y="2465388"/>
          <a:ext cx="5124450" cy="2343150"/>
        </p:xfrm>
        <a:graphic>
          <a:graphicData uri="http://schemas.openxmlformats.org/presentationml/2006/ole">
            <p:oleObj spid="_x0000_s31751" name="Equation" r:id="rId5" imgW="3416040" imgH="1562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Rectangular Pulse Train and an RC Circuit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290335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Recall the Fourier series for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a periodic rectangular pulse:</a:t>
            </a:r>
            <a:endParaRPr lang="en-US" sz="1800" b="1" kern="0" dirty="0" smtClean="0">
              <a:latin typeface="+mn-lt"/>
              <a:sym typeface="Symbol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Also recall the system response was: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The output can be easily written as:</a:t>
            </a:r>
            <a:endParaRPr lang="en-US" sz="1800" b="1" kern="0" dirty="0" smtClean="0">
              <a:latin typeface="+mn-lt"/>
            </a:endParaRPr>
          </a:p>
        </p:txBody>
      </p:sp>
      <p:pic>
        <p:nvPicPr>
          <p:cNvPr id="3277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9975" t="36673" r="7395" b="31865"/>
          <a:stretch>
            <a:fillRect/>
          </a:stretch>
        </p:blipFill>
        <p:spPr bwMode="auto">
          <a:xfrm>
            <a:off x="4258993" y="652259"/>
            <a:ext cx="4656407" cy="131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47675" y="1091784"/>
          <a:ext cx="2457450" cy="1657350"/>
        </p:xfrm>
        <a:graphic>
          <a:graphicData uri="http://schemas.openxmlformats.org/presentationml/2006/ole">
            <p:oleObj spid="_x0000_s32774" name="Equation" r:id="rId5" imgW="1638000" imgH="1104840" progId="Equation.3">
              <p:embed/>
            </p:oleObj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4553341" y="2578271"/>
          <a:ext cx="1887538" cy="628650"/>
        </p:xfrm>
        <a:graphic>
          <a:graphicData uri="http://schemas.openxmlformats.org/presentationml/2006/ole">
            <p:oleObj spid="_x0000_s32775" name="Equation" r:id="rId6" imgW="1257120" imgH="419040" progId="Equation.3">
              <p:embed/>
            </p:oleObj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447675" y="3383571"/>
          <a:ext cx="4819650" cy="3124200"/>
        </p:xfrm>
        <a:graphic>
          <a:graphicData uri="http://schemas.openxmlformats.org/presentationml/2006/ole">
            <p:oleObj spid="_x0000_s32777" name="Equation" r:id="rId7" imgW="3213000" imgH="2082600" progId="Equation.3">
              <p:embed/>
            </p:oleObj>
          </a:graphicData>
        </a:graphic>
      </p:graphicFrame>
      <p:pic>
        <p:nvPicPr>
          <p:cNvPr id="32778" name="Picture 10">
            <a:hlinkClick r:id="rId3"/>
          </p:cNvPr>
          <p:cNvPicPr>
            <a:picLocks noChangeAspect="1" noChangeArrowheads="1"/>
          </p:cNvPicPr>
          <p:nvPr/>
        </p:nvPicPr>
        <p:blipFill>
          <a:blip r:embed="rId8"/>
          <a:srcRect l="10273" t="51101" r="7841" b="5613"/>
          <a:stretch>
            <a:fillRect/>
          </a:stretch>
        </p:blipFill>
        <p:spPr bwMode="auto">
          <a:xfrm>
            <a:off x="5398402" y="4979963"/>
            <a:ext cx="3516998" cy="138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Rectangular Pulse Train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write a similar expression for the output: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447675" y="886118"/>
          <a:ext cx="5524500" cy="819150"/>
        </p:xfrm>
        <a:graphic>
          <a:graphicData uri="http://schemas.openxmlformats.org/presentationml/2006/ole">
            <p:oleObj spid="_x0000_s34821" name="Equation" r:id="rId3" imgW="3682800" imgH="545760" progId="Equation.3">
              <p:embed/>
            </p:oleObj>
          </a:graphicData>
        </a:graphic>
      </p:graphicFrame>
      <p:pic>
        <p:nvPicPr>
          <p:cNvPr id="34822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4392" t="17586" r="21712" b="2009"/>
          <a:stretch>
            <a:fillRect/>
          </a:stretch>
        </p:blipFill>
        <p:spPr bwMode="auto">
          <a:xfrm>
            <a:off x="4543865" y="1537801"/>
            <a:ext cx="4318781" cy="478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345721" y="1477100"/>
            <a:ext cx="14630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3379" y="3036269"/>
            <a:ext cx="14630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41035" y="4609505"/>
            <a:ext cx="14630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" y="2279000"/>
            <a:ext cx="4234375" cy="338554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observe the implications of lowpass filtering this signal.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What aspects of the input signal give rise to high frequency components?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What are the implications of increasing </a:t>
            </a:r>
            <a:r>
              <a:rPr lang="en-US" sz="1800" kern="0" dirty="0" smtClean="0">
                <a:latin typeface="+mn-lt"/>
              </a:rPr>
              <a:t>1/</a:t>
            </a:r>
            <a:r>
              <a:rPr lang="en-US" sz="1800" i="1" kern="0" dirty="0" smtClean="0">
                <a:latin typeface="+mn-lt"/>
              </a:rPr>
              <a:t>RC</a:t>
            </a:r>
            <a:r>
              <a:rPr lang="en-US" sz="1800" b="1" kern="0" dirty="0" smtClean="0">
                <a:latin typeface="+mn-lt"/>
              </a:rPr>
              <a:t> in the circuit?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Why are the pulses increasingly rounded for lower values of </a:t>
            </a:r>
            <a:r>
              <a:rPr lang="en-US" sz="1800" kern="0" dirty="0" smtClean="0"/>
              <a:t>1/</a:t>
            </a:r>
            <a:r>
              <a:rPr lang="en-US" sz="1800" i="1" kern="0" dirty="0" smtClean="0"/>
              <a:t>RC</a:t>
            </a:r>
            <a:r>
              <a:rPr lang="en-US" sz="1800" b="1" kern="0" dirty="0" smtClean="0">
                <a:latin typeface="+mn-lt"/>
              </a:rPr>
              <a:t>?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What causes the oscillations in the signal as </a:t>
            </a:r>
            <a:r>
              <a:rPr lang="en-US" sz="1800" kern="0" dirty="0" smtClean="0"/>
              <a:t>1/</a:t>
            </a:r>
            <a:r>
              <a:rPr lang="en-US" sz="1800" i="1" kern="0" dirty="0" smtClean="0"/>
              <a:t>RC</a:t>
            </a:r>
            <a:r>
              <a:rPr lang="en-US" sz="1800" b="1" kern="0" dirty="0" smtClean="0">
                <a:latin typeface="+mn-lt"/>
              </a:rPr>
              <a:t> is increased?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Response to Nonperiodic Inputs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60631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recover the output in the time domain using the inverse transform: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These integrals are often hard to compute, so we try to circumvent them using transform tables and combinations of transform properties.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9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Consider the response of our RC circuit to a single pulse: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MATLAB code for the frequency response:</a:t>
            </a:r>
          </a:p>
          <a:p>
            <a:pPr marL="338138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  <a:sym typeface="Symbol"/>
              </a:rPr>
              <a:t>RC=1;</a:t>
            </a:r>
          </a:p>
          <a:p>
            <a:pPr marL="338138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  <a:sym typeface="Symbol"/>
              </a:rPr>
              <a:t>w=-40:.3:40;</a:t>
            </a:r>
          </a:p>
          <a:p>
            <a:pPr marL="338138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  <a:sym typeface="Symbol"/>
              </a:rPr>
              <a:t>X=2*sin(w/2)./w;</a:t>
            </a:r>
          </a:p>
          <a:p>
            <a:pPr marL="338138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  <a:sym typeface="Symbol"/>
              </a:rPr>
              <a:t>H=(1/RC)./(j*w+1/RC);</a:t>
            </a:r>
          </a:p>
          <a:p>
            <a:pPr marL="338138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  <a:sym typeface="Symbol"/>
              </a:rPr>
              <a:t>Y=X.*H;</a:t>
            </a:r>
          </a:p>
          <a:p>
            <a:pPr marL="338138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err="1" smtClean="0">
                <a:latin typeface="+mn-lt"/>
                <a:sym typeface="Symbol"/>
              </a:rPr>
              <a:t>magY</a:t>
            </a:r>
            <a:r>
              <a:rPr lang="en-US" sz="1400" b="1" kern="0" dirty="0" smtClean="0">
                <a:latin typeface="+mn-lt"/>
                <a:sym typeface="Symbol"/>
              </a:rPr>
              <a:t>=abs(Y);</a:t>
            </a: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447675" y="742021"/>
          <a:ext cx="3143250" cy="704850"/>
        </p:xfrm>
        <a:graphic>
          <a:graphicData uri="http://schemas.openxmlformats.org/presentationml/2006/ole">
            <p:oleObj spid="_x0000_s33794" name="Equation" r:id="rId3" imgW="2095200" imgH="469800" progId="Equation.3">
              <p:embed/>
            </p:oleObj>
          </a:graphicData>
        </a:graphic>
      </p:graphicFrame>
      <p:pic>
        <p:nvPicPr>
          <p:cNvPr id="33797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4119" t="42885" r="22432" b="22847"/>
          <a:stretch>
            <a:fillRect/>
          </a:stretch>
        </p:blipFill>
        <p:spPr bwMode="auto">
          <a:xfrm>
            <a:off x="5613008" y="2911995"/>
            <a:ext cx="3302391" cy="157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 l="25136" t="40631" r="22457" b="31714"/>
          <a:stretch>
            <a:fillRect/>
          </a:stretch>
        </p:blipFill>
        <p:spPr bwMode="auto">
          <a:xfrm>
            <a:off x="5363004" y="4768941"/>
            <a:ext cx="3552396" cy="139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60375" y="2473203"/>
          <a:ext cx="2933700" cy="2324100"/>
        </p:xfrm>
        <a:graphic>
          <a:graphicData uri="http://schemas.openxmlformats.org/presentationml/2006/ole">
            <p:oleObj spid="_x0000_s33799" name="Equation" r:id="rId7" imgW="1955520" imgH="1549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Response to Nonperiodic Inputs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" y="534568"/>
            <a:ext cx="8651630" cy="186204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recover the output using the inverse Fourier transform:</a:t>
            </a:r>
          </a:p>
          <a:p>
            <a:pPr marL="46355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err="1" smtClean="0">
                <a:latin typeface="+mn-lt"/>
              </a:rPr>
              <a:t>syms</a:t>
            </a:r>
            <a:r>
              <a:rPr lang="en-US" sz="1400" b="1" kern="0" dirty="0" smtClean="0">
                <a:latin typeface="+mn-lt"/>
              </a:rPr>
              <a:t> X H Y </a:t>
            </a:r>
            <a:r>
              <a:rPr lang="en-US" sz="1400" b="1" kern="0" dirty="0" err="1" smtClean="0">
                <a:latin typeface="+mn-lt"/>
              </a:rPr>
              <a:t>y</a:t>
            </a:r>
            <a:r>
              <a:rPr lang="en-US" sz="1400" b="1" kern="0" dirty="0" smtClean="0">
                <a:latin typeface="+mn-lt"/>
              </a:rPr>
              <a:t> w</a:t>
            </a:r>
          </a:p>
          <a:p>
            <a:pPr marL="46355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</a:rPr>
              <a:t>X = 2*sin(w/2)./w;</a:t>
            </a:r>
          </a:p>
          <a:p>
            <a:pPr marL="46355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</a:rPr>
              <a:t>H=(1/RC)./(j*w+1/RC);</a:t>
            </a:r>
          </a:p>
          <a:p>
            <a:pPr marL="46355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</a:rPr>
              <a:t>Y=X.*H;</a:t>
            </a:r>
          </a:p>
          <a:p>
            <a:pPr marL="46355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</a:rPr>
              <a:t>Y=</a:t>
            </a:r>
            <a:r>
              <a:rPr lang="en-US" sz="1400" b="1" kern="0" dirty="0" err="1" smtClean="0">
                <a:latin typeface="+mn-lt"/>
              </a:rPr>
              <a:t>ifourier</a:t>
            </a:r>
            <a:r>
              <a:rPr lang="en-US" sz="1400" b="1" kern="0" dirty="0" smtClean="0">
                <a:latin typeface="+mn-lt"/>
              </a:rPr>
              <a:t>(Y);</a:t>
            </a:r>
          </a:p>
          <a:p>
            <a:pPr marL="46355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err="1" smtClean="0">
                <a:latin typeface="+mn-lt"/>
              </a:rPr>
              <a:t>ezplot</a:t>
            </a:r>
            <a:r>
              <a:rPr lang="en-US" sz="1400" b="1" kern="0" dirty="0" smtClean="0">
                <a:latin typeface="+mn-lt"/>
              </a:rPr>
              <a:t>(y,[-1 5]);</a:t>
            </a:r>
          </a:p>
          <a:p>
            <a:pPr marL="463550"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400" b="1" kern="0" dirty="0" smtClean="0">
                <a:latin typeface="+mn-lt"/>
              </a:rPr>
              <a:t>axis([-1 5 0 1.5])</a:t>
            </a:r>
          </a:p>
        </p:txBody>
      </p:sp>
      <p:pic>
        <p:nvPicPr>
          <p:cNvPr id="35844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5310" t="31462" r="22581" b="6021"/>
          <a:stretch>
            <a:fillRect/>
          </a:stretch>
        </p:blipFill>
        <p:spPr bwMode="auto">
          <a:xfrm>
            <a:off x="460375" y="2826591"/>
            <a:ext cx="4262511" cy="37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 l="24988" t="36223" r="22308" b="10472"/>
          <a:stretch>
            <a:fillRect/>
          </a:stretch>
        </p:blipFill>
        <p:spPr bwMode="auto">
          <a:xfrm>
            <a:off x="4790631" y="3179296"/>
            <a:ext cx="4043879" cy="303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70669" y="2644718"/>
            <a:ext cx="14630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4737" y="4600128"/>
            <a:ext cx="14630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5919" y="2951863"/>
            <a:ext cx="14630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4054" y="4541513"/>
            <a:ext cx="146304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21197</TotalTime>
  <Words>766</Words>
  <Application>Microsoft PowerPoint</Application>
  <PresentationFormat>Letter Paper (8.5x11 in)</PresentationFormat>
  <Paragraphs>98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1979</cp:revision>
  <dcterms:created xsi:type="dcterms:W3CDTF">2002-09-12T17:13:32Z</dcterms:created>
  <dcterms:modified xsi:type="dcterms:W3CDTF">2009-02-18T16:14:16Z</dcterms:modified>
</cp:coreProperties>
</file>