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4"/>
  </p:notesMasterIdLst>
  <p:handoutMasterIdLst>
    <p:handoutMasterId r:id="rId15"/>
  </p:handoutMasterIdLst>
  <p:sldIdLst>
    <p:sldId id="325" r:id="rId3"/>
    <p:sldId id="541" r:id="rId4"/>
    <p:sldId id="557" r:id="rId5"/>
    <p:sldId id="559" r:id="rId6"/>
    <p:sldId id="513" r:id="rId7"/>
    <p:sldId id="560" r:id="rId8"/>
    <p:sldId id="562" r:id="rId9"/>
    <p:sldId id="542" r:id="rId10"/>
    <p:sldId id="561" r:id="rId11"/>
    <p:sldId id="553" r:id="rId12"/>
    <p:sldId id="495" r:id="rId13"/>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1806" y="-90"/>
      </p:cViewPr>
      <p:guideLst>
        <p:guide orient="horz" pos="16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22.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3/2/2009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23,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math.oregonstate.edu/home/programs/undergrad/CalculusQuestStudyGuides/ode/laplace/pf/pf.html" TargetMode="External"/><Relationship Id="rId13" Type="http://schemas.openxmlformats.org/officeDocument/2006/relationships/hyperlink" Target="http://www.ece.msstate.edu/research/isip/projects/speech/software/demonstrations/applets/util/system/current/index.html" TargetMode="External"/><Relationship Id="rId18" Type="http://schemas.openxmlformats.org/officeDocument/2006/relationships/image" Target="../media/image6.emf"/><Relationship Id="rId3" Type="http://schemas.openxmlformats.org/officeDocument/2006/relationships/hyperlink" Target="http://stellar.mit.edu/S/course/6/sp08/6.003/courseMaterial/topics/topic1/lectureNotes/Lecture__18/Lecture__18.pdf" TargetMode="External"/><Relationship Id="rId7" Type="http://schemas.openxmlformats.org/officeDocument/2006/relationships/hyperlink" Target="http://www.math.ucdavis.edu/~kouba/CalcTwoDIRECTORY/partialfracdirectory/PartialFrac.html" TargetMode="External"/><Relationship Id="rId12" Type="http://schemas.openxmlformats.org/officeDocument/2006/relationships/image" Target="../media/image3.png"/><Relationship Id="rId17" Type="http://schemas.openxmlformats.org/officeDocument/2006/relationships/hyperlink" Target="http://www.isip.piconepress.com/publications/courses/ece_3163/lectures/2009_spring/lecture_23.pptx" TargetMode="External"/><Relationship Id="rId2" Type="http://schemas.openxmlformats.org/officeDocument/2006/relationships/notesSlide" Target="../notesSlides/notesSlide1.xml"/><Relationship Id="rId16"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hyperlink" Target="http://www4.ncsu.edu/unity/lockers/users/f/felder/public/kenny/papers/partial.html" TargetMode="External"/><Relationship Id="rId11" Type="http://schemas.openxmlformats.org/officeDocument/2006/relationships/hyperlink" Target="http://www.dsprelated.com/dspbooks/filters/Two_Pole_Partial_Fraction_Expansion.html" TargetMode="External"/><Relationship Id="rId5" Type="http://schemas.openxmlformats.org/officeDocument/2006/relationships/hyperlink" Target="http://en.wikipedia.org/wiki/Partial_fraction_decomposition" TargetMode="External"/><Relationship Id="rId15" Type="http://schemas.openxmlformats.org/officeDocument/2006/relationships/hyperlink" Target="http://www.isip.piconepress.com/publications/courses/ece_3163/lectures/2009_spring/lecture_23.mp3" TargetMode="External"/><Relationship Id="rId10" Type="http://schemas.openxmlformats.org/officeDocument/2006/relationships/image" Target="../media/image2.png"/><Relationship Id="rId4" Type="http://schemas.openxmlformats.org/officeDocument/2006/relationships/hyperlink" Target="http://en.wikipedia.org/wiki/Inverse_Laplace_transform" TargetMode="External"/><Relationship Id="rId9" Type="http://schemas.openxmlformats.org/officeDocument/2006/relationships/hyperlink" Target="http://www.chipdesignmag.com/display.php?articleId=107&amp;issueId=10" TargetMode="External"/><Relationship Id="rId1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1.xml"/><Relationship Id="rId1" Type="http://schemas.openxmlformats.org/officeDocument/2006/relationships/vmlDrawing" Target="../drawings/vmlDrawing9.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4.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xml"/><Relationship Id="rId1" Type="http://schemas.openxmlformats.org/officeDocument/2006/relationships/vmlDrawing" Target="../drawings/vmlDrawing3.vml"/><Relationship Id="rId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1.xml"/><Relationship Id="rId1" Type="http://schemas.openxmlformats.org/officeDocument/2006/relationships/vmlDrawing" Target="../drawings/vmlDrawing4.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oleObject" Target="../embeddings/oleObject16.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1.xml"/><Relationship Id="rId1" Type="http://schemas.openxmlformats.org/officeDocument/2006/relationships/vmlDrawing" Target="../drawings/vmlDrawing6.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1.xml"/><Relationship Id="rId1" Type="http://schemas.openxmlformats.org/officeDocument/2006/relationships/vmlDrawing" Target="../drawings/vmlDrawing7.vml"/><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1.xml"/><Relationship Id="rId1" Type="http://schemas.openxmlformats.org/officeDocument/2006/relationships/vmlDrawing" Target="../drawings/vmlDrawing8.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225974"/>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Rational Transforms</a:t>
            </a:r>
            <a:br>
              <a:rPr lang="en-US" sz="1800" b="1" noProof="0" dirty="0" smtClean="0">
                <a:solidFill>
                  <a:schemeClr val="tx2"/>
                </a:solidFill>
                <a:latin typeface="+mn-lt"/>
              </a:rPr>
            </a:br>
            <a:r>
              <a:rPr lang="en-US" sz="1800" b="1" noProof="0" dirty="0" smtClean="0">
                <a:solidFill>
                  <a:schemeClr val="tx2"/>
                </a:solidFill>
                <a:latin typeface="+mn-lt"/>
              </a:rPr>
              <a:t>Partial Fractions Expansion</a:t>
            </a:r>
            <a:br>
              <a:rPr lang="en-US" sz="1800" b="1" noProof="0" dirty="0" smtClean="0">
                <a:solidFill>
                  <a:schemeClr val="tx2"/>
                </a:solidFill>
                <a:latin typeface="+mn-lt"/>
              </a:rPr>
            </a:br>
            <a:r>
              <a:rPr lang="en-US" sz="1800" b="1" noProof="0" dirty="0" smtClean="0">
                <a:solidFill>
                  <a:schemeClr val="tx2"/>
                </a:solidFill>
                <a:latin typeface="+mn-lt"/>
              </a:rPr>
              <a:t>Distinct Roots</a:t>
            </a:r>
            <a:br>
              <a:rPr lang="en-US" sz="1800" b="1" noProof="0" dirty="0" smtClean="0">
                <a:solidFill>
                  <a:schemeClr val="tx2"/>
                </a:solidFill>
                <a:latin typeface="+mn-lt"/>
              </a:rPr>
            </a:br>
            <a:r>
              <a:rPr lang="en-US" sz="1800" b="1" noProof="0" dirty="0" smtClean="0">
                <a:solidFill>
                  <a:schemeClr val="tx2"/>
                </a:solidFill>
                <a:latin typeface="+mn-lt"/>
              </a:rPr>
              <a:t>Complex Poles</a:t>
            </a:r>
            <a:br>
              <a:rPr lang="en-US" sz="1800" b="1" noProof="0" dirty="0" smtClean="0">
                <a:solidFill>
                  <a:schemeClr val="tx2"/>
                </a:solidFill>
                <a:latin typeface="+mn-lt"/>
              </a:rPr>
            </a:br>
            <a:r>
              <a:rPr lang="en-US" sz="1800" b="1" noProof="0" dirty="0" smtClean="0">
                <a:solidFill>
                  <a:schemeClr val="tx2"/>
                </a:solidFill>
                <a:latin typeface="+mn-lt"/>
              </a:rPr>
              <a:t>Repeated Roots</a:t>
            </a:r>
            <a:br>
              <a:rPr lang="en-US" sz="1800" b="1" noProof="0" dirty="0" smtClean="0">
                <a:solidFill>
                  <a:schemeClr val="tx2"/>
                </a:solidFill>
                <a:latin typeface="+mn-lt"/>
              </a:rPr>
            </a:br>
            <a:r>
              <a:rPr lang="en-US" sz="1800" b="1" noProof="0" dirty="0" smtClean="0">
                <a:solidFill>
                  <a:schemeClr val="tx2"/>
                </a:solidFill>
                <a:latin typeface="+mn-lt"/>
              </a:rPr>
              <a:t>Transforms </a:t>
            </a:r>
            <a:r>
              <a:rPr lang="en-US" sz="1800" b="1" dirty="0" smtClean="0">
                <a:solidFill>
                  <a:schemeClr val="tx2"/>
                </a:solidFill>
                <a:latin typeface="+mn-lt"/>
              </a:rPr>
              <a:t>With Exponentials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MIT 6.003: Lecture 18</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Wiki: Inverse Laplace 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Wiki: Partial Fractions</a:t>
            </a:r>
            <a:r>
              <a:rPr lang="en-US" sz="1800" b="1" dirty="0" smtClean="0">
                <a:solidFill>
                  <a:schemeClr val="bg1"/>
                </a:solidFill>
                <a:hlinkClick r:id="rId6"/>
              </a:rPr>
              <a:t/>
            </a:r>
            <a:br>
              <a:rPr lang="en-US" sz="1800" b="1" dirty="0" smtClean="0">
                <a:solidFill>
                  <a:schemeClr val="bg1"/>
                </a:solidFill>
                <a:hlinkClick r:id="rId6"/>
              </a:rPr>
            </a:br>
            <a:r>
              <a:rPr lang="en-US" sz="1800" b="1" dirty="0" smtClean="0">
                <a:solidFill>
                  <a:schemeClr val="bg1"/>
                </a:solidFill>
                <a:hlinkClick r:id="rId6"/>
              </a:rPr>
              <a:t>DM: Partial Fractions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7"/>
              </a:rPr>
              <a:t>DK: Integration By Partial Fractions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8"/>
              </a:rPr>
              <a:t>OSU: Application to Laplace Transforms</a:t>
            </a:r>
            <a:r>
              <a:rPr lang="en-US" sz="1800" b="1" dirty="0" smtClean="0">
                <a:solidFill>
                  <a:schemeClr val="bg1"/>
                </a:solidFill>
              </a:rPr>
              <a:t> </a:t>
            </a:r>
            <a:br>
              <a:rPr lang="en-US" sz="1800" b="1" dirty="0" smtClean="0">
                <a:solidFill>
                  <a:schemeClr val="bg1"/>
                </a:solidFill>
              </a:rPr>
            </a:br>
            <a:endParaRPr lang="en-US" sz="1800" b="1" dirty="0" smtClean="0">
              <a:solidFill>
                <a:schemeClr val="accent2"/>
              </a:solidFill>
              <a:latin typeface="+mn-lt"/>
            </a:endParaRPr>
          </a:p>
        </p:txBody>
      </p:sp>
      <p:sp>
        <p:nvSpPr>
          <p:cNvPr id="11"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23: </a:t>
            </a:r>
            <a:r>
              <a:rPr lang="en-US" b="1" dirty="0" smtClean="0">
                <a:solidFill>
                  <a:schemeClr val="accent2"/>
                </a:solidFill>
              </a:rPr>
              <a:t>INVERSE LAPLACE TRANSFORM</a:t>
            </a:r>
            <a:endParaRPr lang="en-US" b="1" dirty="0">
              <a:solidFill>
                <a:schemeClr val="accent2"/>
              </a:solidFill>
            </a:endParaRPr>
          </a:p>
        </p:txBody>
      </p:sp>
      <p:pic>
        <p:nvPicPr>
          <p:cNvPr id="8193" name="Picture 1">
            <a:hlinkClick r:id="rId9"/>
          </p:cNvPr>
          <p:cNvPicPr>
            <a:picLocks noChangeAspect="1" noChangeArrowheads="1"/>
          </p:cNvPicPr>
          <p:nvPr/>
        </p:nvPicPr>
        <p:blipFill>
          <a:blip r:embed="rId10"/>
          <a:srcRect/>
          <a:stretch>
            <a:fillRect/>
          </a:stretch>
        </p:blipFill>
        <p:spPr bwMode="auto">
          <a:xfrm>
            <a:off x="6858000" y="3109266"/>
            <a:ext cx="1828800" cy="1596435"/>
          </a:xfrm>
          <a:prstGeom prst="rect">
            <a:avLst/>
          </a:prstGeom>
          <a:noFill/>
          <a:ln w="38100">
            <a:solidFill>
              <a:schemeClr val="accent1"/>
            </a:solidFill>
            <a:miter lim="800000"/>
            <a:headEnd/>
            <a:tailEnd/>
          </a:ln>
          <a:effectLst/>
        </p:spPr>
      </p:pic>
      <p:pic>
        <p:nvPicPr>
          <p:cNvPr id="8194" name="Picture 2">
            <a:hlinkClick r:id="rId11"/>
          </p:cNvPr>
          <p:cNvPicPr>
            <a:picLocks noChangeAspect="1" noChangeArrowheads="1"/>
          </p:cNvPicPr>
          <p:nvPr/>
        </p:nvPicPr>
        <p:blipFill>
          <a:blip r:embed="rId12"/>
          <a:srcRect/>
          <a:stretch>
            <a:fillRect/>
          </a:stretch>
        </p:blipFill>
        <p:spPr bwMode="auto">
          <a:xfrm>
            <a:off x="6858000" y="1631727"/>
            <a:ext cx="1828800" cy="1438253"/>
          </a:xfrm>
          <a:prstGeom prst="rect">
            <a:avLst/>
          </a:prstGeom>
          <a:noFill/>
          <a:ln w="38100">
            <a:solidFill>
              <a:schemeClr val="accent1"/>
            </a:solidFill>
            <a:miter lim="800000"/>
            <a:headEnd/>
            <a:tailEnd/>
          </a:ln>
          <a:effectLst/>
        </p:spPr>
      </p:pic>
      <p:pic>
        <p:nvPicPr>
          <p:cNvPr id="8195" name="Picture 3">
            <a:hlinkClick r:id="rId13"/>
          </p:cNvPr>
          <p:cNvPicPr>
            <a:picLocks noChangeAspect="1" noChangeArrowheads="1"/>
          </p:cNvPicPr>
          <p:nvPr/>
        </p:nvPicPr>
        <p:blipFill>
          <a:blip r:embed="rId14"/>
          <a:srcRect/>
          <a:stretch>
            <a:fillRect/>
          </a:stretch>
        </p:blipFill>
        <p:spPr bwMode="auto">
          <a:xfrm>
            <a:off x="4976251" y="2153281"/>
            <a:ext cx="1828800" cy="1895302"/>
          </a:xfrm>
          <a:prstGeom prst="rect">
            <a:avLst/>
          </a:prstGeom>
          <a:noFill/>
          <a:ln w="38100">
            <a:solidFill>
              <a:schemeClr val="accent1"/>
            </a:solidFill>
            <a:miter lim="800000"/>
            <a:headEnd/>
            <a:tailEnd/>
          </a:ln>
          <a:effectLst/>
        </p:spPr>
      </p:pic>
      <p:grpSp>
        <p:nvGrpSpPr>
          <p:cNvPr id="8" name="Group 7"/>
          <p:cNvGrpSpPr/>
          <p:nvPr/>
        </p:nvGrpSpPr>
        <p:grpSpPr>
          <a:xfrm>
            <a:off x="434857" y="6130319"/>
            <a:ext cx="1914470" cy="357188"/>
            <a:chOff x="434857" y="6130319"/>
            <a:chExt cx="1914470" cy="357188"/>
          </a:xfrm>
        </p:grpSpPr>
        <p:grpSp>
          <p:nvGrpSpPr>
            <p:cNvPr id="12" name="Group 7"/>
            <p:cNvGrpSpPr/>
            <p:nvPr/>
          </p:nvGrpSpPr>
          <p:grpSpPr>
            <a:xfrm>
              <a:off x="1351643" y="6130319"/>
              <a:ext cx="997684" cy="357188"/>
              <a:chOff x="563833" y="6157254"/>
              <a:chExt cx="997684" cy="357188"/>
            </a:xfrm>
          </p:grpSpPr>
          <p:sp>
            <p:nvSpPr>
              <p:cNvPr id="16"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7" name="Picture 16" descr="x.JPG">
                <a:hlinkClick r:id="rId15"/>
              </p:cNvPr>
              <p:cNvPicPr>
                <a:picLocks noChangeAspect="1"/>
              </p:cNvPicPr>
              <p:nvPr/>
            </p:nvPicPr>
            <p:blipFill>
              <a:blip r:embed="rId16"/>
              <a:stretch>
                <a:fillRect/>
              </a:stretch>
            </p:blipFill>
            <p:spPr>
              <a:xfrm>
                <a:off x="1185279" y="6157254"/>
                <a:ext cx="376238" cy="357188"/>
              </a:xfrm>
              <a:prstGeom prst="rect">
                <a:avLst/>
              </a:prstGeom>
            </p:spPr>
          </p:pic>
        </p:grpSp>
        <p:grpSp>
          <p:nvGrpSpPr>
            <p:cNvPr id="13" name="Group 13"/>
            <p:cNvGrpSpPr/>
            <p:nvPr/>
          </p:nvGrpSpPr>
          <p:grpSpPr>
            <a:xfrm>
              <a:off x="434857" y="6165787"/>
              <a:ext cx="885361" cy="279514"/>
              <a:chOff x="5231962" y="6231988"/>
              <a:chExt cx="885361" cy="279514"/>
            </a:xfrm>
          </p:grpSpPr>
          <p:pic>
            <p:nvPicPr>
              <p:cNvPr id="14" name="Picture 4">
                <a:hlinkClick r:id="rId17"/>
              </p:cNvPr>
              <p:cNvPicPr>
                <a:picLocks noChangeAspect="1" noChangeArrowheads="1"/>
              </p:cNvPicPr>
              <p:nvPr/>
            </p:nvPicPr>
            <p:blipFill>
              <a:blip r:embed="rId18"/>
              <a:srcRect/>
              <a:stretch>
                <a:fillRect/>
              </a:stretch>
            </p:blipFill>
            <p:spPr bwMode="auto">
              <a:xfrm>
                <a:off x="5745659" y="6237182"/>
                <a:ext cx="371664" cy="274320"/>
              </a:xfrm>
              <a:prstGeom prst="rect">
                <a:avLst/>
              </a:prstGeom>
              <a:noFill/>
              <a:ln w="9525">
                <a:noFill/>
                <a:miter lim="800000"/>
                <a:headEnd/>
                <a:tailEnd/>
              </a:ln>
              <a:effectLst/>
            </p:spPr>
          </p:pic>
          <p:sp>
            <p:nvSpPr>
              <p:cNvPr id="15"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Transforms Containing Exponentials</a:t>
            </a:r>
            <a:endParaRPr lang="en-US" b="1" dirty="0">
              <a:solidFill>
                <a:schemeClr val="accent2"/>
              </a:solidFill>
            </a:endParaRPr>
          </a:p>
        </p:txBody>
      </p:sp>
      <p:sp>
        <p:nvSpPr>
          <p:cNvPr id="6" name="TextBox 5"/>
          <p:cNvSpPr txBox="1"/>
          <p:nvPr/>
        </p:nvSpPr>
        <p:spPr>
          <a:xfrm>
            <a:off x="197289" y="576774"/>
            <a:ext cx="8693493" cy="4524315"/>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6000"/>
              </a:spcAft>
              <a:buClrTx/>
              <a:buSzTx/>
              <a:buFont typeface="Arial" pitchFamily="34" charset="0"/>
              <a:buChar char="•"/>
              <a:tabLst/>
            </a:pPr>
            <a:r>
              <a:rPr lang="en-US" sz="1800" b="1" kern="0" dirty="0" smtClean="0">
                <a:latin typeface="+mn-lt"/>
              </a:rPr>
              <a:t>One last case we want to consider:</a:t>
            </a:r>
          </a:p>
          <a:p>
            <a:pPr marL="168275" marR="0" indent="-168275" algn="l" defTabSz="914400" rtl="0" eaLnBrk="1" fontAlgn="base" latinLnBrk="0" hangingPunct="1">
              <a:lnSpc>
                <a:spcPct val="100000"/>
              </a:lnSpc>
              <a:spcBef>
                <a:spcPts val="0"/>
              </a:spcBef>
              <a:spcAft>
                <a:spcPts val="1200"/>
              </a:spcAft>
              <a:buClrTx/>
              <a:buSzTx/>
              <a:buFont typeface="Arial" pitchFamily="34" charset="0"/>
              <a:buChar char="•"/>
              <a:tabLst/>
            </a:pPr>
            <a:r>
              <a:rPr lang="en-US" sz="1800" b="1" kern="0" dirty="0" smtClean="0">
                <a:latin typeface="+mn-lt"/>
              </a:rPr>
              <a:t>The function is not rational in </a:t>
            </a:r>
            <a:r>
              <a:rPr lang="en-US" sz="1800" i="1" kern="0" dirty="0" smtClean="0">
                <a:latin typeface="+mn-lt"/>
              </a:rPr>
              <a:t>s</a:t>
            </a:r>
            <a:r>
              <a:rPr lang="en-US" sz="1800" b="1" kern="0" dirty="0" smtClean="0">
                <a:latin typeface="+mn-lt"/>
              </a:rPr>
              <a:t>. Such functions are referred to as </a:t>
            </a:r>
            <a:r>
              <a:rPr lang="en-US" sz="1800" b="1" i="1" kern="0" dirty="0" smtClean="0">
                <a:latin typeface="+mn-lt"/>
              </a:rPr>
              <a:t>transcendental functions</a:t>
            </a:r>
            <a:r>
              <a:rPr lang="en-US" sz="1800" b="1" kern="0" dirty="0" smtClean="0">
                <a:latin typeface="+mn-lt"/>
              </a:rPr>
              <a:t> of </a:t>
            </a:r>
            <a:r>
              <a:rPr lang="en-US" sz="1800" i="1" kern="0" dirty="0" smtClean="0">
                <a:latin typeface="+mn-lt"/>
              </a:rPr>
              <a:t>s</a:t>
            </a:r>
            <a:r>
              <a:rPr lang="en-US" sz="1800" b="1" kern="0" dirty="0" smtClean="0">
                <a:latin typeface="+mn-lt"/>
              </a:rPr>
              <a:t>.</a:t>
            </a:r>
          </a:p>
          <a:p>
            <a:pPr marL="168275" marR="0" indent="-168275" algn="l" defTabSz="914400" rtl="0" eaLnBrk="1" fontAlgn="base" latinLnBrk="0" hangingPunct="1">
              <a:lnSpc>
                <a:spcPct val="100000"/>
              </a:lnSpc>
              <a:spcBef>
                <a:spcPts val="0"/>
              </a:spcBef>
              <a:spcAft>
                <a:spcPts val="6000"/>
              </a:spcAft>
              <a:buClrTx/>
              <a:buSzTx/>
              <a:buFont typeface="Arial" pitchFamily="34" charset="0"/>
              <a:buChar char="•"/>
              <a:tabLst/>
            </a:pPr>
            <a:r>
              <a:rPr lang="en-US" sz="1800" b="1" kern="0" dirty="0" smtClean="0">
                <a:latin typeface="+mn-lt"/>
              </a:rPr>
              <a:t>Our approach is to use the methods previously described to compute the inverse of the rational transforms, and then to apply the time shift property:</a:t>
            </a:r>
          </a:p>
          <a:p>
            <a:pPr marL="168275" marR="0" indent="-168275" algn="l" defTabSz="914400" rtl="0" eaLnBrk="1" fontAlgn="base" latinLnBrk="0" hangingPunct="1">
              <a:lnSpc>
                <a:spcPct val="100000"/>
              </a:lnSpc>
              <a:spcBef>
                <a:spcPts val="0"/>
              </a:spcBef>
              <a:spcAft>
                <a:spcPts val="4800"/>
              </a:spcAft>
              <a:buClrTx/>
              <a:buSzTx/>
              <a:buFont typeface="Arial" pitchFamily="34" charset="0"/>
              <a:buChar char="•"/>
              <a:tabLst/>
            </a:pPr>
            <a:r>
              <a:rPr lang="en-US" sz="1800" b="1" kern="0" dirty="0" smtClean="0">
                <a:latin typeface="+mn-lt"/>
              </a:rPr>
              <a:t>Such functions arise when the Laplace transform is applied to a piecewise-continuous function, such as a pulse:</a:t>
            </a:r>
          </a:p>
          <a:p>
            <a:pPr marL="168275" marR="0" indent="-168275" algn="l" defTabSz="914400" rtl="0" eaLnBrk="1" fontAlgn="base" latinLnBrk="0" hangingPunct="1">
              <a:lnSpc>
                <a:spcPct val="100000"/>
              </a:lnSpc>
              <a:spcBef>
                <a:spcPts val="0"/>
              </a:spcBef>
              <a:spcAft>
                <a:spcPts val="4800"/>
              </a:spcAft>
              <a:buClrTx/>
              <a:buSzTx/>
              <a:buFont typeface="Arial" pitchFamily="34" charset="0"/>
              <a:buChar char="•"/>
              <a:tabLst/>
            </a:pPr>
            <a:r>
              <a:rPr lang="en-US" sz="1800" b="1" kern="0" dirty="0" smtClean="0">
                <a:latin typeface="+mn-lt"/>
              </a:rPr>
              <a:t>Example:</a:t>
            </a:r>
          </a:p>
        </p:txBody>
      </p:sp>
      <p:graphicFrame>
        <p:nvGraphicFramePr>
          <p:cNvPr id="56322" name="Object 2"/>
          <p:cNvGraphicFramePr>
            <a:graphicFrameLocks noChangeAspect="1"/>
          </p:cNvGraphicFramePr>
          <p:nvPr/>
        </p:nvGraphicFramePr>
        <p:xfrm>
          <a:off x="457200" y="887631"/>
          <a:ext cx="4019550" cy="704850"/>
        </p:xfrm>
        <a:graphic>
          <a:graphicData uri="http://schemas.openxmlformats.org/presentationml/2006/ole">
            <p:oleObj spid="_x0000_s56322" name="Equation" r:id="rId3" imgW="2679480" imgH="469800" progId="Equation.3">
              <p:embed/>
            </p:oleObj>
          </a:graphicData>
        </a:graphic>
      </p:graphicFrame>
      <p:graphicFrame>
        <p:nvGraphicFramePr>
          <p:cNvPr id="56323" name="Object 3"/>
          <p:cNvGraphicFramePr>
            <a:graphicFrameLocks noChangeAspect="1"/>
          </p:cNvGraphicFramePr>
          <p:nvPr/>
        </p:nvGraphicFramePr>
        <p:xfrm>
          <a:off x="457200" y="4192514"/>
          <a:ext cx="2781300" cy="590550"/>
        </p:xfrm>
        <a:graphic>
          <a:graphicData uri="http://schemas.openxmlformats.org/presentationml/2006/ole">
            <p:oleObj spid="_x0000_s56323" name="Equation" r:id="rId4" imgW="1854000" imgH="393480" progId="Equation.3">
              <p:embed/>
            </p:oleObj>
          </a:graphicData>
        </a:graphic>
      </p:graphicFrame>
      <p:graphicFrame>
        <p:nvGraphicFramePr>
          <p:cNvPr id="56324" name="Object 4"/>
          <p:cNvGraphicFramePr>
            <a:graphicFrameLocks noChangeAspect="1"/>
          </p:cNvGraphicFramePr>
          <p:nvPr/>
        </p:nvGraphicFramePr>
        <p:xfrm>
          <a:off x="457200" y="2915236"/>
          <a:ext cx="3867150" cy="666750"/>
        </p:xfrm>
        <a:graphic>
          <a:graphicData uri="http://schemas.openxmlformats.org/presentationml/2006/ole">
            <p:oleObj spid="_x0000_s56324" name="Equation" r:id="rId5" imgW="2577960" imgH="444240" progId="Equation.3">
              <p:embed/>
            </p:oleObj>
          </a:graphicData>
        </a:graphic>
      </p:graphicFrame>
      <p:graphicFrame>
        <p:nvGraphicFramePr>
          <p:cNvPr id="56325" name="Object 5"/>
          <p:cNvGraphicFramePr>
            <a:graphicFrameLocks noChangeAspect="1"/>
          </p:cNvGraphicFramePr>
          <p:nvPr/>
        </p:nvGraphicFramePr>
        <p:xfrm>
          <a:off x="457200" y="5021287"/>
          <a:ext cx="7905750" cy="1600200"/>
        </p:xfrm>
        <a:graphic>
          <a:graphicData uri="http://schemas.openxmlformats.org/presentationml/2006/ole">
            <p:oleObj spid="_x0000_s56325" name="Equation" r:id="rId6" imgW="5270400" imgH="106668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sp>
        <p:nvSpPr>
          <p:cNvPr id="6" name="TextBox 5"/>
          <p:cNvSpPr txBox="1"/>
          <p:nvPr/>
        </p:nvSpPr>
        <p:spPr>
          <a:xfrm>
            <a:off x="182879" y="562704"/>
            <a:ext cx="8721969" cy="5801588"/>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Introduced a method for funding the inverse Laplace transform using partial fractions expansion:</a:t>
            </a:r>
          </a:p>
          <a:p>
            <a:pPr marL="520700" indent="-352425">
              <a:spcAft>
                <a:spcPts val="1200"/>
              </a:spcAft>
              <a:buFont typeface="+mj-lt"/>
              <a:buAutoNum type="arabicParenR"/>
            </a:pPr>
            <a:r>
              <a:rPr lang="en-US" sz="1800" b="1" dirty="0" smtClean="0"/>
              <a:t>Factor the denominator.</a:t>
            </a:r>
          </a:p>
          <a:p>
            <a:pPr marL="520700" indent="-352425">
              <a:spcAft>
                <a:spcPts val="1200"/>
              </a:spcAft>
              <a:buFont typeface="+mj-lt"/>
              <a:buAutoNum type="arabicParenR"/>
            </a:pPr>
            <a:r>
              <a:rPr lang="en-US" sz="1800" b="1" dirty="0" smtClean="0"/>
              <a:t>Assess the complexity of the poles (e.g., distinct vs. repeated, real vs. complex conjugate pairs).</a:t>
            </a:r>
          </a:p>
          <a:p>
            <a:pPr marL="520700" indent="-352425">
              <a:spcAft>
                <a:spcPts val="1200"/>
              </a:spcAft>
              <a:buFont typeface="+mj-lt"/>
              <a:buAutoNum type="arabicParenR"/>
            </a:pPr>
            <a:r>
              <a:rPr lang="en-US" sz="1800" b="1" dirty="0" smtClean="0"/>
              <a:t>Compute the coefficients of the expansion using the method of residues.</a:t>
            </a:r>
          </a:p>
          <a:p>
            <a:pPr marL="520700" indent="-352425">
              <a:spcAft>
                <a:spcPts val="1200"/>
              </a:spcAft>
              <a:buFont typeface="+mj-lt"/>
              <a:buAutoNum type="arabicParenR"/>
            </a:pPr>
            <a:r>
              <a:rPr lang="en-US" sz="1800" b="1" dirty="0" smtClean="0"/>
              <a:t>Write the inverse Laplace transform by inspection.</a:t>
            </a:r>
          </a:p>
          <a:p>
            <a:pPr marL="168275" indent="-168275">
              <a:spcAft>
                <a:spcPts val="1200"/>
              </a:spcAft>
              <a:buFont typeface="Arial" pitchFamily="34" charset="0"/>
              <a:buChar char="•"/>
            </a:pPr>
            <a:r>
              <a:rPr lang="en-US" sz="1800" b="1" dirty="0" smtClean="0"/>
              <a:t>Discussed the influence poles have on the resulting signal. We will study this more carefully later in the course. </a:t>
            </a:r>
          </a:p>
          <a:p>
            <a:pPr marL="168275" indent="-168275">
              <a:spcAft>
                <a:spcPts val="1200"/>
              </a:spcAft>
              <a:buFont typeface="Arial" pitchFamily="34" charset="0"/>
              <a:buChar char="•"/>
            </a:pPr>
            <a:r>
              <a:rPr lang="en-US" sz="1800" b="1" dirty="0" smtClean="0"/>
              <a:t>Note </a:t>
            </a:r>
            <a:r>
              <a:rPr lang="en-US" sz="1800" b="1" dirty="0" smtClean="0"/>
              <a:t>that the MATLAB Symbolic Toolbox can be used to find the inverse transforms:</a:t>
            </a:r>
          </a:p>
          <a:p>
            <a:pPr marL="338138" indent="-169863">
              <a:spcAft>
                <a:spcPts val="600"/>
              </a:spcAft>
            </a:pPr>
            <a:r>
              <a:rPr lang="en-US" sz="1400" dirty="0" err="1" smtClean="0"/>
              <a:t>syms</a:t>
            </a:r>
            <a:r>
              <a:rPr lang="en-US" sz="1400" dirty="0" smtClean="0"/>
              <a:t> X s x</a:t>
            </a:r>
          </a:p>
          <a:p>
            <a:pPr marL="338138" indent="-169863">
              <a:spcAft>
                <a:spcPts val="600"/>
              </a:spcAft>
            </a:pPr>
            <a:r>
              <a:rPr lang="en-US" sz="1400" dirty="0" smtClean="0"/>
              <a:t>X = (s+2)/(s^3+4*s^2+3*s);</a:t>
            </a:r>
          </a:p>
          <a:p>
            <a:pPr marL="338138" indent="-169863">
              <a:spcAft>
                <a:spcPts val="600"/>
              </a:spcAft>
            </a:pPr>
            <a:r>
              <a:rPr lang="en-US" sz="1400" dirty="0" smtClean="0"/>
              <a:t>x = </a:t>
            </a:r>
            <a:r>
              <a:rPr lang="en-US" sz="1400" dirty="0" err="1" smtClean="0"/>
              <a:t>ilaplace</a:t>
            </a:r>
            <a:r>
              <a:rPr lang="en-US" sz="1400" dirty="0" smtClean="0"/>
              <a:t>(X);</a:t>
            </a:r>
          </a:p>
          <a:p>
            <a:pPr marL="338138" indent="-169863">
              <a:spcAft>
                <a:spcPts val="600"/>
              </a:spcAft>
            </a:pPr>
            <a:r>
              <a:rPr lang="en-US" sz="1400" dirty="0" smtClean="0"/>
              <a:t>x = </a:t>
            </a:r>
          </a:p>
          <a:p>
            <a:pPr marL="338138" indent="-169863">
              <a:spcAft>
                <a:spcPts val="600"/>
              </a:spcAft>
            </a:pPr>
            <a:r>
              <a:rPr lang="en-US" sz="1400" dirty="0" smtClean="0"/>
              <a:t>      -1/6*exp(-3*t)-1/2*exp(-t)+2/3</a:t>
            </a:r>
          </a:p>
          <a:p>
            <a:pPr marL="338138" indent="-169863">
              <a:spcAft>
                <a:spcPts val="600"/>
              </a:spcAft>
            </a:pPr>
            <a:r>
              <a:rPr lang="en-US" sz="1400" dirty="0" err="1" smtClean="0"/>
              <a:t>ezplot</a:t>
            </a:r>
            <a:r>
              <a:rPr lang="en-US" sz="1400" dirty="0" smtClean="0"/>
              <a:t>(x,[0,10])</a:t>
            </a:r>
          </a:p>
        </p:txBody>
      </p:sp>
      <p:pic>
        <p:nvPicPr>
          <p:cNvPr id="51202" name="Picture 2"/>
          <p:cNvPicPr>
            <a:picLocks noChangeAspect="1" noChangeArrowheads="1"/>
          </p:cNvPicPr>
          <p:nvPr/>
        </p:nvPicPr>
        <p:blipFill>
          <a:blip r:embed="rId2"/>
          <a:srcRect l="11568" t="34286" r="8751" b="7287"/>
          <a:stretch>
            <a:fillRect/>
          </a:stretch>
        </p:blipFill>
        <p:spPr bwMode="auto">
          <a:xfrm>
            <a:off x="3516923" y="4437718"/>
            <a:ext cx="2912012" cy="21178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Rational Transforms</a:t>
            </a:r>
            <a:endParaRPr lang="en-US" b="1" dirty="0">
              <a:solidFill>
                <a:schemeClr val="accent2"/>
              </a:solidFill>
            </a:endParaRPr>
          </a:p>
        </p:txBody>
      </p:sp>
      <p:sp>
        <p:nvSpPr>
          <p:cNvPr id="5" name="TextBox 4"/>
          <p:cNvSpPr txBox="1"/>
          <p:nvPr/>
        </p:nvSpPr>
        <p:spPr>
          <a:xfrm>
            <a:off x="182879" y="576772"/>
            <a:ext cx="8721969" cy="6047809"/>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5400"/>
              </a:spcAft>
              <a:buClrTx/>
              <a:buSzTx/>
              <a:buFontTx/>
              <a:buChar char="•"/>
              <a:tabLst>
                <a:tab pos="4572000" algn="l"/>
              </a:tabLst>
            </a:pPr>
            <a:r>
              <a:rPr lang="en-US" sz="1800" b="1" kern="0" dirty="0" smtClean="0">
                <a:latin typeface="+mn-lt"/>
              </a:rPr>
              <a:t>Consider the problem of finding the inverse Laplace transform for:</a:t>
            </a:r>
          </a:p>
          <a:p>
            <a:pPr marL="168275" indent="-168275">
              <a:spcBef>
                <a:spcPts val="0"/>
              </a:spcBef>
              <a:spcAft>
                <a:spcPts val="1200"/>
              </a:spcAft>
              <a:tabLst>
                <a:tab pos="4572000" algn="l"/>
              </a:tabLst>
            </a:pPr>
            <a:r>
              <a:rPr lang="en-US" sz="1800" b="1" kern="0" dirty="0" smtClean="0">
                <a:latin typeface="+mn-lt"/>
              </a:rPr>
              <a:t>	where  </a:t>
            </a:r>
            <a:r>
              <a:rPr lang="en-US" sz="1800" kern="0" dirty="0" smtClean="0">
                <a:latin typeface="+mn-lt"/>
              </a:rPr>
              <a:t>{</a:t>
            </a:r>
            <a:r>
              <a:rPr lang="en-US" sz="1800" i="1" kern="0" dirty="0" err="1" smtClean="0">
                <a:latin typeface="+mn-lt"/>
              </a:rPr>
              <a:t>a</a:t>
            </a:r>
            <a:r>
              <a:rPr lang="en-US" sz="1800" i="1" kern="0" baseline="-25000" dirty="0" err="1" smtClean="0">
                <a:latin typeface="+mn-lt"/>
              </a:rPr>
              <a:t>i</a:t>
            </a:r>
            <a:r>
              <a:rPr lang="en-US" sz="1800" kern="0" dirty="0" smtClean="0">
                <a:latin typeface="+mn-lt"/>
              </a:rPr>
              <a:t>}</a:t>
            </a:r>
            <a:r>
              <a:rPr lang="en-US" sz="1800" b="1" kern="0" dirty="0" smtClean="0">
                <a:latin typeface="+mn-lt"/>
              </a:rPr>
              <a:t> and </a:t>
            </a:r>
            <a:r>
              <a:rPr lang="en-US" sz="1800" kern="0" dirty="0" smtClean="0">
                <a:latin typeface="+mn-lt"/>
              </a:rPr>
              <a:t>{</a:t>
            </a:r>
            <a:r>
              <a:rPr lang="en-US" sz="1800" i="1" kern="0" dirty="0" smtClean="0">
                <a:latin typeface="+mn-lt"/>
              </a:rPr>
              <a:t>b</a:t>
            </a:r>
            <a:r>
              <a:rPr lang="en-US" sz="1800" i="1" kern="0" baseline="-25000" dirty="0" smtClean="0"/>
              <a:t>i</a:t>
            </a:r>
            <a:r>
              <a:rPr lang="en-US" sz="1800" kern="0" dirty="0" smtClean="0">
                <a:latin typeface="+mn-lt"/>
              </a:rPr>
              <a:t>} </a:t>
            </a:r>
            <a:r>
              <a:rPr lang="en-US" sz="1800" b="1" kern="0" dirty="0" smtClean="0">
                <a:latin typeface="+mn-lt"/>
              </a:rPr>
              <a:t>are real numbers, and </a:t>
            </a:r>
            <a:r>
              <a:rPr lang="en-US" sz="1800" i="1" kern="0" dirty="0" smtClean="0">
                <a:latin typeface="+mn-lt"/>
              </a:rPr>
              <a:t>M</a:t>
            </a:r>
            <a:r>
              <a:rPr lang="en-US" sz="1800" b="1" kern="0" dirty="0" smtClean="0">
                <a:latin typeface="+mn-lt"/>
              </a:rPr>
              <a:t> and </a:t>
            </a:r>
            <a:r>
              <a:rPr lang="en-US" sz="1800" i="1" kern="0" dirty="0" smtClean="0">
                <a:latin typeface="+mn-lt"/>
              </a:rPr>
              <a:t>N</a:t>
            </a:r>
            <a:r>
              <a:rPr lang="en-US" sz="1800" b="1" kern="0" dirty="0" smtClean="0">
                <a:latin typeface="+mn-lt"/>
              </a:rPr>
              <a:t> are positive integers.</a:t>
            </a:r>
          </a:p>
          <a:p>
            <a:pPr marL="168275" indent="-168275">
              <a:spcBef>
                <a:spcPts val="0"/>
              </a:spcBef>
              <a:spcAft>
                <a:spcPts val="6000"/>
              </a:spcAft>
              <a:buFont typeface="Arial" pitchFamily="34" charset="0"/>
              <a:buChar char="•"/>
              <a:tabLst>
                <a:tab pos="4572000" algn="l"/>
              </a:tabLst>
            </a:pPr>
            <a:r>
              <a:rPr lang="en-US" sz="1800" b="1" kern="0" dirty="0" smtClean="0">
                <a:latin typeface="+mn-lt"/>
              </a:rPr>
              <a:t>One straightforward approach is to factor B(s) into a sum of simpler terms whose Laplace transforms can be easily computed (or located in a table of transform pairs). The method of Partial Fractions is one approach:</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The details of the expansion depends on the properties of </a:t>
            </a:r>
            <a:r>
              <a:rPr lang="en-US" sz="1800" i="1" kern="0" dirty="0" smtClean="0">
                <a:latin typeface="+mn-lt"/>
              </a:rPr>
              <a:t>A</a:t>
            </a:r>
            <a:r>
              <a:rPr lang="en-US" sz="1800" kern="0" dirty="0" smtClean="0">
                <a:latin typeface="+mn-lt"/>
              </a:rPr>
              <a:t>(</a:t>
            </a:r>
            <a:r>
              <a:rPr lang="en-US" sz="1800" i="1" kern="0" dirty="0" smtClean="0">
                <a:latin typeface="+mn-lt"/>
              </a:rPr>
              <a:t>s</a:t>
            </a:r>
            <a:r>
              <a:rPr lang="en-US" sz="1800" kern="0" dirty="0" smtClean="0">
                <a:latin typeface="+mn-lt"/>
              </a:rPr>
              <a:t>)</a:t>
            </a:r>
            <a:r>
              <a:rPr lang="en-US" sz="1800" b="1" kern="0" dirty="0" smtClean="0">
                <a:latin typeface="+mn-lt"/>
              </a:rPr>
              <a:t>. For example, the presence of repeated roots slightly complicates things.</a:t>
            </a:r>
          </a:p>
          <a:p>
            <a:pPr marL="168275" indent="-168275">
              <a:spcBef>
                <a:spcPts val="0"/>
              </a:spcBef>
              <a:spcAft>
                <a:spcPts val="3000"/>
              </a:spcAft>
              <a:buFont typeface="Arial" pitchFamily="34" charset="0"/>
              <a:buChar char="•"/>
              <a:tabLst>
                <a:tab pos="4572000" algn="l"/>
              </a:tabLst>
            </a:pPr>
            <a:r>
              <a:rPr lang="en-US" sz="1800" b="1" kern="0" dirty="0" smtClean="0">
                <a:latin typeface="+mn-lt"/>
              </a:rPr>
              <a:t>Fortunately, MATLAB can be used to find the roots of the polynomial:</a:t>
            </a:r>
          </a:p>
          <a:p>
            <a:pPr marL="520700" indent="-182563">
              <a:spcBef>
                <a:spcPts val="0"/>
              </a:spcBef>
              <a:spcAft>
                <a:spcPts val="600"/>
              </a:spcAft>
              <a:tabLst>
                <a:tab pos="4572000" algn="l"/>
              </a:tabLst>
            </a:pPr>
            <a:r>
              <a:rPr lang="en-US" sz="1400" kern="0" dirty="0" smtClean="0">
                <a:latin typeface="+mn-lt"/>
              </a:rPr>
              <a:t>A = [1 4 6 4]</a:t>
            </a:r>
          </a:p>
          <a:p>
            <a:pPr marL="520700" indent="-182563">
              <a:spcBef>
                <a:spcPts val="0"/>
              </a:spcBef>
              <a:spcAft>
                <a:spcPts val="600"/>
              </a:spcAft>
              <a:tabLst>
                <a:tab pos="4572000" algn="l"/>
              </a:tabLst>
            </a:pPr>
            <a:r>
              <a:rPr lang="en-US" sz="1400" kern="0" dirty="0" smtClean="0">
                <a:latin typeface="+mn-lt"/>
              </a:rPr>
              <a:t>p = roots(A)</a:t>
            </a:r>
          </a:p>
          <a:p>
            <a:pPr marL="520700" indent="-182563">
              <a:spcBef>
                <a:spcPts val="0"/>
              </a:spcBef>
              <a:spcAft>
                <a:spcPts val="600"/>
              </a:spcAft>
              <a:tabLst>
                <a:tab pos="4572000" algn="l"/>
              </a:tabLst>
            </a:pPr>
            <a:r>
              <a:rPr lang="en-US" sz="1400" kern="0" dirty="0" smtClean="0">
                <a:latin typeface="+mn-lt"/>
              </a:rPr>
              <a:t>p =</a:t>
            </a:r>
          </a:p>
          <a:p>
            <a:pPr marL="520700" indent="-182563">
              <a:spcBef>
                <a:spcPts val="0"/>
              </a:spcBef>
              <a:spcAft>
                <a:spcPts val="600"/>
              </a:spcAft>
              <a:tabLst>
                <a:tab pos="4572000" algn="l"/>
              </a:tabLst>
            </a:pPr>
            <a:r>
              <a:rPr lang="en-US" sz="1400" kern="0" dirty="0" smtClean="0">
                <a:latin typeface="+mn-lt"/>
              </a:rPr>
              <a:t>      -2</a:t>
            </a:r>
          </a:p>
          <a:p>
            <a:pPr marL="520700" indent="-182563">
              <a:spcBef>
                <a:spcPts val="0"/>
              </a:spcBef>
              <a:spcAft>
                <a:spcPts val="600"/>
              </a:spcAft>
              <a:tabLst>
                <a:tab pos="4572000" algn="l"/>
              </a:tabLst>
            </a:pPr>
            <a:r>
              <a:rPr lang="en-US" sz="1400" kern="0" dirty="0" smtClean="0">
                <a:latin typeface="+mn-lt"/>
              </a:rPr>
              <a:t>      -1.0000 + 1.0000i</a:t>
            </a:r>
          </a:p>
          <a:p>
            <a:pPr marL="520700" indent="-182563">
              <a:spcBef>
                <a:spcPts val="0"/>
              </a:spcBef>
              <a:spcAft>
                <a:spcPts val="600"/>
              </a:spcAft>
              <a:tabLst>
                <a:tab pos="4572000" algn="l"/>
              </a:tabLst>
            </a:pPr>
            <a:r>
              <a:rPr lang="en-US" sz="1400" kern="0" dirty="0" smtClean="0">
                <a:latin typeface="+mn-lt"/>
              </a:rPr>
              <a:t>       -1.0000 – 1.0000i</a:t>
            </a:r>
            <a:endParaRPr lang="en-US" sz="1800" b="1" kern="0" dirty="0" smtClean="0">
              <a:latin typeface="+mn-lt"/>
            </a:endParaRPr>
          </a:p>
        </p:txBody>
      </p:sp>
      <p:graphicFrame>
        <p:nvGraphicFramePr>
          <p:cNvPr id="6157" name="Object 13"/>
          <p:cNvGraphicFramePr>
            <a:graphicFrameLocks noChangeAspect="1"/>
          </p:cNvGraphicFramePr>
          <p:nvPr/>
        </p:nvGraphicFramePr>
        <p:xfrm>
          <a:off x="457200" y="869730"/>
          <a:ext cx="3752850" cy="685800"/>
        </p:xfrm>
        <a:graphic>
          <a:graphicData uri="http://schemas.openxmlformats.org/presentationml/2006/ole">
            <p:oleObj spid="_x0000_s6157" name="Equation" r:id="rId4" imgW="2501640" imgH="457200" progId="Equation.3">
              <p:embed/>
            </p:oleObj>
          </a:graphicData>
        </a:graphic>
      </p:graphicFrame>
      <p:graphicFrame>
        <p:nvGraphicFramePr>
          <p:cNvPr id="6158" name="Object 14"/>
          <p:cNvGraphicFramePr>
            <a:graphicFrameLocks noChangeAspect="1"/>
          </p:cNvGraphicFramePr>
          <p:nvPr/>
        </p:nvGraphicFramePr>
        <p:xfrm>
          <a:off x="457200" y="2837302"/>
          <a:ext cx="6324600" cy="685800"/>
        </p:xfrm>
        <a:graphic>
          <a:graphicData uri="http://schemas.openxmlformats.org/presentationml/2006/ole">
            <p:oleObj spid="_x0000_s6158" name="Equation" r:id="rId5" imgW="4216320" imgH="457200" progId="Equation.3">
              <p:embed/>
            </p:oleObj>
          </a:graphicData>
        </a:graphic>
      </p:graphicFrame>
      <p:graphicFrame>
        <p:nvGraphicFramePr>
          <p:cNvPr id="6159" name="Object 15"/>
          <p:cNvGraphicFramePr>
            <a:graphicFrameLocks noChangeAspect="1"/>
          </p:cNvGraphicFramePr>
          <p:nvPr/>
        </p:nvGraphicFramePr>
        <p:xfrm>
          <a:off x="457200" y="4570804"/>
          <a:ext cx="2247900" cy="342900"/>
        </p:xfrm>
        <a:graphic>
          <a:graphicData uri="http://schemas.openxmlformats.org/presentationml/2006/ole">
            <p:oleObj spid="_x0000_s6159" name="Equation" r:id="rId6" imgW="1498320" imgH="228600" progId="Equation.3">
              <p:embed/>
            </p:oleObj>
          </a:graphicData>
        </a:graphic>
      </p:graphicFrame>
      <p:graphicFrame>
        <p:nvGraphicFramePr>
          <p:cNvPr id="6160" name="Object 16"/>
          <p:cNvGraphicFramePr>
            <a:graphicFrameLocks noChangeAspect="1"/>
          </p:cNvGraphicFramePr>
          <p:nvPr/>
        </p:nvGraphicFramePr>
        <p:xfrm>
          <a:off x="3355072" y="6008250"/>
          <a:ext cx="3086100" cy="304800"/>
        </p:xfrm>
        <a:graphic>
          <a:graphicData uri="http://schemas.openxmlformats.org/presentationml/2006/ole">
            <p:oleObj spid="_x0000_s6160" name="Equation" r:id="rId7" imgW="2057400" imgH="203040" progId="Equation.3">
              <p:embed/>
            </p:oleObj>
          </a:graphicData>
        </a:graphic>
      </p:graphicFrame>
      <p:sp>
        <p:nvSpPr>
          <p:cNvPr id="11" name="Striped Right Arrow 10"/>
          <p:cNvSpPr/>
          <p:nvPr/>
        </p:nvSpPr>
        <p:spPr>
          <a:xfrm>
            <a:off x="2518116" y="6049107"/>
            <a:ext cx="492370" cy="211016"/>
          </a:xfrm>
          <a:prstGeom prst="striped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Distinct Roots: Method of Residues</a:t>
            </a:r>
            <a:endParaRPr lang="en-US" b="1" dirty="0">
              <a:solidFill>
                <a:schemeClr val="accent2"/>
              </a:solidFill>
            </a:endParaRPr>
          </a:p>
        </p:txBody>
      </p:sp>
      <p:sp>
        <p:nvSpPr>
          <p:cNvPr id="5" name="TextBox 4"/>
          <p:cNvSpPr txBox="1"/>
          <p:nvPr/>
        </p:nvSpPr>
        <p:spPr>
          <a:xfrm>
            <a:off x="182879" y="576772"/>
            <a:ext cx="8721969" cy="5401479"/>
          </a:xfrm>
          <a:prstGeom prst="rect">
            <a:avLst/>
          </a:prstGeom>
        </p:spPr>
        <p:txBody>
          <a:bodyPr wrap="square" lIns="0" tIns="0" rIns="0" bIns="0" rtlCol="0">
            <a:spAutoFit/>
          </a:bodyPr>
          <a:lstStyle/>
          <a:p>
            <a:pPr marL="168275" indent="-168275">
              <a:spcBef>
                <a:spcPts val="0"/>
              </a:spcBef>
              <a:spcAft>
                <a:spcPts val="8400"/>
              </a:spcAft>
              <a:buFont typeface="Arial" pitchFamily="34" charset="0"/>
              <a:buChar char="•"/>
              <a:tabLst>
                <a:tab pos="4572000" algn="l"/>
              </a:tabLst>
            </a:pPr>
            <a:r>
              <a:rPr lang="en-US" sz="1800" b="1" kern="0" dirty="0" smtClean="0">
                <a:latin typeface="+mn-lt"/>
              </a:rPr>
              <a:t>Suppose there are distinct or non-repeated roots: </a:t>
            </a:r>
            <a:r>
              <a:rPr lang="en-US" sz="1800" i="1" kern="0" dirty="0" smtClean="0">
                <a:latin typeface="+mn-lt"/>
              </a:rPr>
              <a:t>p</a:t>
            </a:r>
            <a:r>
              <a:rPr lang="en-US" sz="1800" i="1" kern="0" baseline="-25000" dirty="0" smtClean="0">
                <a:latin typeface="+mn-lt"/>
              </a:rPr>
              <a:t>i</a:t>
            </a:r>
            <a:r>
              <a:rPr lang="en-US" sz="1800" b="1" kern="0" dirty="0" smtClean="0">
                <a:latin typeface="+mn-lt"/>
              </a:rPr>
              <a:t> </a:t>
            </a:r>
            <a:r>
              <a:rPr lang="en-US" sz="1800" kern="0" dirty="0" smtClean="0">
                <a:latin typeface="+mn-lt"/>
                <a:sym typeface="Symbol"/>
              </a:rPr>
              <a:t></a:t>
            </a:r>
            <a:r>
              <a:rPr lang="en-US" sz="1800" b="1" kern="0" dirty="0" smtClean="0">
                <a:latin typeface="+mn-lt"/>
                <a:sym typeface="Symbol"/>
              </a:rPr>
              <a:t> </a:t>
            </a:r>
            <a:r>
              <a:rPr lang="en-US" sz="1800" i="1" kern="0" dirty="0" err="1" smtClean="0"/>
              <a:t>p</a:t>
            </a:r>
            <a:r>
              <a:rPr lang="en-US" sz="1800" i="1" kern="0" baseline="-25000" dirty="0" err="1" smtClean="0"/>
              <a:t>j</a:t>
            </a:r>
            <a:r>
              <a:rPr lang="en-US" sz="1800" b="1" kern="0" dirty="0" smtClean="0">
                <a:latin typeface="+mn-lt"/>
                <a:sym typeface="Symbol"/>
              </a:rPr>
              <a:t> when </a:t>
            </a:r>
            <a:r>
              <a:rPr lang="en-US" sz="1800" i="1" kern="0" dirty="0" smtClean="0">
                <a:latin typeface="+mn-lt"/>
                <a:sym typeface="Symbol"/>
              </a:rPr>
              <a:t>i</a:t>
            </a:r>
            <a:r>
              <a:rPr lang="en-US" sz="1800" b="1" kern="0" dirty="0" smtClean="0">
                <a:latin typeface="+mn-lt"/>
                <a:sym typeface="Symbol"/>
              </a:rPr>
              <a:t> </a:t>
            </a:r>
            <a:r>
              <a:rPr lang="en-US" sz="1800" kern="0" dirty="0" smtClean="0">
                <a:latin typeface="+mn-lt"/>
                <a:sym typeface="Symbol"/>
              </a:rPr>
              <a:t> </a:t>
            </a:r>
            <a:r>
              <a:rPr lang="en-US" sz="1800" i="1" kern="0" dirty="0" smtClean="0">
                <a:latin typeface="+mn-lt"/>
                <a:sym typeface="Symbol"/>
              </a:rPr>
              <a:t>j</a:t>
            </a:r>
            <a:r>
              <a:rPr lang="en-US" sz="1800" b="1" kern="0" dirty="0" smtClean="0">
                <a:latin typeface="+mn-lt"/>
                <a:sym typeface="Symbol"/>
              </a:rPr>
              <a:t>.</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The constants, </a:t>
            </a:r>
            <a:r>
              <a:rPr lang="en-US" sz="1800" i="1" kern="0" dirty="0" err="1" smtClean="0">
                <a:latin typeface="+mn-lt"/>
              </a:rPr>
              <a:t>c</a:t>
            </a:r>
            <a:r>
              <a:rPr lang="en-US" sz="1800" i="1" kern="0" baseline="-25000" dirty="0" err="1" smtClean="0">
                <a:latin typeface="+mn-lt"/>
              </a:rPr>
              <a:t>i</a:t>
            </a:r>
            <a:r>
              <a:rPr lang="en-US" sz="1800" b="1" kern="0" dirty="0" smtClean="0">
                <a:latin typeface="+mn-lt"/>
              </a:rPr>
              <a:t>, are called residues, and this method of computation is called the </a:t>
            </a:r>
            <a:r>
              <a:rPr lang="en-US" sz="1800" b="1" kern="0" dirty="0" smtClean="0">
                <a:solidFill>
                  <a:schemeClr val="accent1"/>
                </a:solidFill>
                <a:latin typeface="+mn-lt"/>
              </a:rPr>
              <a:t>residue method</a:t>
            </a:r>
            <a:r>
              <a:rPr lang="en-US" sz="1800" b="1" kern="0" dirty="0" smtClean="0">
                <a:latin typeface="+mn-lt"/>
              </a:rPr>
              <a:t>.</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The constant </a:t>
            </a:r>
            <a:r>
              <a:rPr lang="en-US" sz="1800" i="1" kern="0" dirty="0" err="1" smtClean="0"/>
              <a:t>c</a:t>
            </a:r>
            <a:r>
              <a:rPr lang="en-US" sz="1800" i="1" kern="0" baseline="-25000" dirty="0" err="1" smtClean="0"/>
              <a:t>i</a:t>
            </a:r>
            <a:r>
              <a:rPr lang="en-US" sz="1800" b="1" kern="0" dirty="0" smtClean="0">
                <a:latin typeface="+mn-lt"/>
              </a:rPr>
              <a:t> is real if the corresponding pole is real. If two poles appear as complex conjugate pairs, the </a:t>
            </a:r>
            <a:r>
              <a:rPr lang="en-US" sz="1800" i="1" kern="0" dirty="0" err="1" smtClean="0"/>
              <a:t>c</a:t>
            </a:r>
            <a:r>
              <a:rPr lang="en-US" sz="1800" i="1" kern="0" baseline="-25000" dirty="0" err="1" smtClean="0"/>
              <a:t>i</a:t>
            </a:r>
            <a:r>
              <a:rPr lang="en-US" sz="1800" b="1" kern="0" dirty="0" smtClean="0">
                <a:latin typeface="+mn-lt"/>
              </a:rPr>
              <a:t> must also appear in complex conjugate pairs.</a:t>
            </a:r>
          </a:p>
          <a:p>
            <a:pPr marL="168275" indent="-168275">
              <a:spcBef>
                <a:spcPts val="0"/>
              </a:spcBef>
              <a:spcAft>
                <a:spcPts val="3600"/>
              </a:spcAft>
              <a:buFont typeface="Arial" pitchFamily="34" charset="0"/>
              <a:buChar char="•"/>
              <a:tabLst>
                <a:tab pos="4572000" algn="l"/>
              </a:tabLst>
            </a:pPr>
            <a:r>
              <a:rPr lang="en-US" sz="1800" b="1" kern="0" dirty="0" smtClean="0">
                <a:latin typeface="+mn-lt"/>
              </a:rPr>
              <a:t>Once the partial fractions expansion is completed, the inverse Laplace transform can be easily found as:</a:t>
            </a:r>
          </a:p>
          <a:p>
            <a:pPr marL="168275" indent="-168275">
              <a:spcBef>
                <a:spcPts val="0"/>
              </a:spcBef>
              <a:spcAft>
                <a:spcPts val="600"/>
              </a:spcAft>
              <a:buFont typeface="Arial" pitchFamily="34" charset="0"/>
              <a:buChar char="•"/>
              <a:tabLst>
                <a:tab pos="4572000" algn="l"/>
              </a:tabLst>
            </a:pPr>
            <a:r>
              <a:rPr lang="en-US" sz="1800" b="1" kern="0" dirty="0" smtClean="0">
                <a:latin typeface="+mn-lt"/>
              </a:rPr>
              <a:t>MATLAB can be used to find poles as residues:</a:t>
            </a:r>
          </a:p>
          <a:p>
            <a:pPr marL="520700" indent="-182563">
              <a:spcBef>
                <a:spcPts val="0"/>
              </a:spcBef>
              <a:spcAft>
                <a:spcPts val="0"/>
              </a:spcAft>
              <a:tabLst>
                <a:tab pos="4572000" algn="l"/>
              </a:tabLst>
            </a:pPr>
            <a:r>
              <a:rPr lang="en-US" sz="1400" kern="0" dirty="0" smtClean="0"/>
              <a:t>num = [</a:t>
            </a:r>
            <a:r>
              <a:rPr lang="en-US" sz="1400" kern="0" dirty="0" err="1" smtClean="0"/>
              <a:t>b</a:t>
            </a:r>
            <a:r>
              <a:rPr lang="en-US" sz="1400" kern="0" baseline="-25000" dirty="0" err="1" smtClean="0"/>
              <a:t>M</a:t>
            </a:r>
            <a:r>
              <a:rPr lang="en-US" sz="1400" kern="0" dirty="0" smtClean="0"/>
              <a:t> b</a:t>
            </a:r>
            <a:r>
              <a:rPr lang="en-US" sz="1400" kern="0" baseline="-25000" dirty="0" smtClean="0"/>
              <a:t>M-1</a:t>
            </a:r>
            <a:r>
              <a:rPr lang="en-US" sz="1400" kern="0" dirty="0" smtClean="0"/>
              <a:t> … b</a:t>
            </a:r>
            <a:r>
              <a:rPr lang="en-US" sz="1400" kern="0" baseline="-25000" dirty="0" smtClean="0"/>
              <a:t>1</a:t>
            </a:r>
            <a:r>
              <a:rPr lang="en-US" sz="1400" kern="0" dirty="0" smtClean="0"/>
              <a:t> b</a:t>
            </a:r>
            <a:r>
              <a:rPr lang="en-US" sz="1400" kern="0" baseline="-25000" dirty="0" smtClean="0"/>
              <a:t>0</a:t>
            </a:r>
            <a:r>
              <a:rPr lang="en-US" sz="1400" kern="0" dirty="0" smtClean="0"/>
              <a:t>]</a:t>
            </a:r>
          </a:p>
          <a:p>
            <a:pPr marL="520700" indent="-182563">
              <a:spcBef>
                <a:spcPts val="0"/>
              </a:spcBef>
              <a:spcAft>
                <a:spcPts val="0"/>
              </a:spcAft>
              <a:tabLst>
                <a:tab pos="4572000" algn="l"/>
              </a:tabLst>
            </a:pPr>
            <a:r>
              <a:rPr lang="en-US" sz="1400" kern="0" dirty="0" smtClean="0"/>
              <a:t>den = [</a:t>
            </a:r>
            <a:r>
              <a:rPr lang="en-US" sz="1400" kern="0" dirty="0" err="1" smtClean="0"/>
              <a:t>a</a:t>
            </a:r>
            <a:r>
              <a:rPr lang="en-US" sz="1400" kern="0" baseline="-25000" dirty="0" err="1" smtClean="0"/>
              <a:t>N</a:t>
            </a:r>
            <a:r>
              <a:rPr lang="en-US" sz="1400" kern="0" dirty="0" smtClean="0"/>
              <a:t> a</a:t>
            </a:r>
            <a:r>
              <a:rPr lang="en-US" sz="1400" kern="0" baseline="-25000" dirty="0" smtClean="0"/>
              <a:t>N-1</a:t>
            </a:r>
            <a:r>
              <a:rPr lang="en-US" sz="1400" kern="0" dirty="0" smtClean="0"/>
              <a:t> … a</a:t>
            </a:r>
            <a:r>
              <a:rPr lang="en-US" sz="1400" kern="0" baseline="-25000" dirty="0" smtClean="0"/>
              <a:t>1</a:t>
            </a:r>
            <a:r>
              <a:rPr lang="en-US" sz="1400" kern="0" dirty="0" smtClean="0"/>
              <a:t> a</a:t>
            </a:r>
            <a:r>
              <a:rPr lang="en-US" sz="1400" kern="0" baseline="-25000" dirty="0" smtClean="0"/>
              <a:t>0</a:t>
            </a:r>
            <a:r>
              <a:rPr lang="en-US" sz="1400" kern="0" dirty="0" smtClean="0"/>
              <a:t>]</a:t>
            </a:r>
          </a:p>
          <a:p>
            <a:pPr marL="520700" indent="-182563">
              <a:spcBef>
                <a:spcPts val="0"/>
              </a:spcBef>
              <a:spcAft>
                <a:spcPts val="1200"/>
              </a:spcAft>
              <a:tabLst>
                <a:tab pos="4572000" algn="l"/>
              </a:tabLst>
            </a:pPr>
            <a:r>
              <a:rPr lang="en-US" sz="1400" kern="0" dirty="0" smtClean="0"/>
              <a:t>[</a:t>
            </a:r>
            <a:r>
              <a:rPr lang="en-US" sz="1400" kern="0" dirty="0" err="1" smtClean="0"/>
              <a:t>r,p</a:t>
            </a:r>
            <a:r>
              <a:rPr lang="en-US" sz="1400" kern="0" dirty="0" smtClean="0"/>
              <a:t>] = residue(num, den)</a:t>
            </a:r>
            <a:endParaRPr lang="en-US" sz="1400" b="1" kern="0" dirty="0" smtClean="0">
              <a:solidFill>
                <a:schemeClr val="accent1"/>
              </a:solidFill>
              <a:latin typeface="+mn-lt"/>
            </a:endParaRP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latin typeface="+mn-lt"/>
              </a:rPr>
              <a:t>Example: </a:t>
            </a:r>
            <a:endParaRPr lang="en-US" sz="1800" kern="0" dirty="0" smtClean="0">
              <a:solidFill>
                <a:schemeClr val="bg1"/>
              </a:solidFill>
            </a:endParaRPr>
          </a:p>
        </p:txBody>
      </p:sp>
      <p:graphicFrame>
        <p:nvGraphicFramePr>
          <p:cNvPr id="45064" name="Object 8"/>
          <p:cNvGraphicFramePr>
            <a:graphicFrameLocks noChangeAspect="1"/>
          </p:cNvGraphicFramePr>
          <p:nvPr/>
        </p:nvGraphicFramePr>
        <p:xfrm>
          <a:off x="457200" y="858934"/>
          <a:ext cx="3448050" cy="1028700"/>
        </p:xfrm>
        <a:graphic>
          <a:graphicData uri="http://schemas.openxmlformats.org/presentationml/2006/ole">
            <p:oleObj spid="_x0000_s45064" name="Equation" r:id="rId4" imgW="2298600" imgH="685800" progId="Equation.3">
              <p:embed/>
            </p:oleObj>
          </a:graphicData>
        </a:graphic>
      </p:graphicFrame>
      <p:graphicFrame>
        <p:nvGraphicFramePr>
          <p:cNvPr id="45066" name="Object 10"/>
          <p:cNvGraphicFramePr>
            <a:graphicFrameLocks noChangeAspect="1"/>
          </p:cNvGraphicFramePr>
          <p:nvPr/>
        </p:nvGraphicFramePr>
        <p:xfrm>
          <a:off x="457200" y="3904811"/>
          <a:ext cx="3752850" cy="361950"/>
        </p:xfrm>
        <a:graphic>
          <a:graphicData uri="http://schemas.openxmlformats.org/presentationml/2006/ole">
            <p:oleObj spid="_x0000_s45066" name="Equation" r:id="rId5" imgW="2501640" imgH="241200" progId="Equation.3">
              <p:embed/>
            </p:oleObj>
          </a:graphicData>
        </a:graphic>
      </p:graphicFrame>
      <p:graphicFrame>
        <p:nvGraphicFramePr>
          <p:cNvPr id="45067" name="Object 11"/>
          <p:cNvGraphicFramePr>
            <a:graphicFrameLocks noChangeAspect="1"/>
          </p:cNvGraphicFramePr>
          <p:nvPr/>
        </p:nvGraphicFramePr>
        <p:xfrm>
          <a:off x="457200" y="5843854"/>
          <a:ext cx="7886700" cy="647700"/>
        </p:xfrm>
        <a:graphic>
          <a:graphicData uri="http://schemas.openxmlformats.org/presentationml/2006/ole">
            <p:oleObj spid="_x0000_s45067" name="Equation" r:id="rId6" imgW="5257800" imgH="4316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Distinct Roots (Cont.)</a:t>
            </a:r>
            <a:endParaRPr lang="en-US" b="1" dirty="0">
              <a:solidFill>
                <a:schemeClr val="accent2"/>
              </a:solidFill>
            </a:endParaRPr>
          </a:p>
        </p:txBody>
      </p:sp>
      <p:sp>
        <p:nvSpPr>
          <p:cNvPr id="5" name="TextBox 4"/>
          <p:cNvSpPr txBox="1"/>
          <p:nvPr/>
        </p:nvSpPr>
        <p:spPr>
          <a:xfrm>
            <a:off x="182879" y="576772"/>
            <a:ext cx="8721969" cy="5909310"/>
          </a:xfrm>
          <a:prstGeom prst="rect">
            <a:avLst/>
          </a:prstGeom>
        </p:spPr>
        <p:txBody>
          <a:bodyPr wrap="square" lIns="0" tIns="0" rIns="0" bIns="0" rtlCol="0">
            <a:spAutoFit/>
          </a:bodyPr>
          <a:lstStyle/>
          <a:p>
            <a:pPr marL="168275" indent="-168275">
              <a:spcBef>
                <a:spcPts val="0"/>
              </a:spcBef>
              <a:spcAft>
                <a:spcPts val="27600"/>
              </a:spcAft>
              <a:buFont typeface="Arial" pitchFamily="34" charset="0"/>
              <a:buChar char="•"/>
              <a:tabLst>
                <a:tab pos="4572000" algn="l"/>
              </a:tabLst>
            </a:pPr>
            <a:r>
              <a:rPr lang="en-US" sz="1800" b="1" kern="0" dirty="0" smtClean="0">
                <a:solidFill>
                  <a:schemeClr val="bg1"/>
                </a:solidFill>
                <a:latin typeface="+mn-lt"/>
              </a:rPr>
              <a:t>Example:</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latin typeface="+mn-lt"/>
              </a:rPr>
              <a:t> This can be checked with MATLAB:</a:t>
            </a:r>
          </a:p>
          <a:p>
            <a:pPr marL="520700" indent="-182563">
              <a:spcBef>
                <a:spcPts val="0"/>
              </a:spcBef>
              <a:spcAft>
                <a:spcPts val="0"/>
              </a:spcAft>
              <a:tabLst>
                <a:tab pos="4572000" algn="l"/>
              </a:tabLst>
            </a:pPr>
            <a:r>
              <a:rPr lang="en-US" sz="1400" kern="0" dirty="0" smtClean="0"/>
              <a:t>num = [1 2]</a:t>
            </a:r>
          </a:p>
          <a:p>
            <a:pPr marL="520700" indent="-182563">
              <a:spcBef>
                <a:spcPts val="0"/>
              </a:spcBef>
              <a:spcAft>
                <a:spcPts val="0"/>
              </a:spcAft>
              <a:tabLst>
                <a:tab pos="4572000" algn="l"/>
              </a:tabLst>
            </a:pPr>
            <a:r>
              <a:rPr lang="en-US" sz="1400" kern="0" dirty="0" smtClean="0"/>
              <a:t>den = [1 4 3 0]</a:t>
            </a:r>
          </a:p>
          <a:p>
            <a:pPr marL="520700" indent="-182563">
              <a:spcBef>
                <a:spcPts val="0"/>
              </a:spcBef>
              <a:spcAft>
                <a:spcPts val="1200"/>
              </a:spcAft>
              <a:tabLst>
                <a:tab pos="4572000" algn="l"/>
              </a:tabLst>
            </a:pPr>
            <a:r>
              <a:rPr lang="en-US" sz="1400" kern="0" dirty="0" smtClean="0"/>
              <a:t>[</a:t>
            </a:r>
            <a:r>
              <a:rPr lang="en-US" sz="1400" kern="0" dirty="0" err="1" smtClean="0"/>
              <a:t>r,p</a:t>
            </a:r>
            <a:r>
              <a:rPr lang="en-US" sz="1400" kern="0" dirty="0" smtClean="0"/>
              <a:t>] = residue(num, den)</a:t>
            </a:r>
            <a:endParaRPr lang="en-US" sz="1400" kern="0" dirty="0" smtClean="0">
              <a:solidFill>
                <a:schemeClr val="bg1"/>
              </a:solidFill>
            </a:endParaRPr>
          </a:p>
          <a:p>
            <a:pPr marL="520700" indent="-182563">
              <a:spcBef>
                <a:spcPts val="0"/>
              </a:spcBef>
              <a:spcAft>
                <a:spcPts val="0"/>
              </a:spcAft>
              <a:tabLst>
                <a:tab pos="4572000" algn="l"/>
              </a:tabLst>
            </a:pPr>
            <a:r>
              <a:rPr lang="en-US" sz="1400" kern="0" dirty="0" smtClean="0">
                <a:solidFill>
                  <a:schemeClr val="bg1"/>
                </a:solidFill>
              </a:rPr>
              <a:t>r =                            p = </a:t>
            </a:r>
          </a:p>
          <a:p>
            <a:pPr marL="520700" indent="-182563">
              <a:spcBef>
                <a:spcPts val="0"/>
              </a:spcBef>
              <a:spcAft>
                <a:spcPts val="0"/>
              </a:spcAft>
              <a:tabLst>
                <a:tab pos="4572000" algn="l"/>
              </a:tabLst>
            </a:pPr>
            <a:r>
              <a:rPr lang="en-US" sz="1400" kern="0" dirty="0" smtClean="0">
                <a:solidFill>
                  <a:schemeClr val="bg1"/>
                </a:solidFill>
              </a:rPr>
              <a:t>       -0.1667                      -3</a:t>
            </a:r>
          </a:p>
          <a:p>
            <a:pPr marL="520700" indent="-182563">
              <a:spcBef>
                <a:spcPts val="0"/>
              </a:spcBef>
              <a:spcAft>
                <a:spcPts val="0"/>
              </a:spcAft>
              <a:tabLst>
                <a:tab pos="4572000" algn="l"/>
              </a:tabLst>
            </a:pPr>
            <a:r>
              <a:rPr lang="en-US" sz="1400" kern="0" dirty="0" smtClean="0">
                <a:solidFill>
                  <a:schemeClr val="bg1"/>
                </a:solidFill>
              </a:rPr>
              <a:t>       -0.5000                      -1</a:t>
            </a:r>
          </a:p>
          <a:p>
            <a:pPr marL="520700" indent="-182563">
              <a:spcBef>
                <a:spcPts val="0"/>
              </a:spcBef>
              <a:spcAft>
                <a:spcPts val="0"/>
              </a:spcAft>
              <a:tabLst>
                <a:tab pos="4572000" algn="l"/>
              </a:tabLst>
            </a:pPr>
            <a:r>
              <a:rPr lang="en-US" sz="1400" kern="0" dirty="0" smtClean="0">
                <a:solidFill>
                  <a:schemeClr val="bg1"/>
                </a:solidFill>
              </a:rPr>
              <a:t>        0.6667                       0</a:t>
            </a:r>
          </a:p>
        </p:txBody>
      </p:sp>
      <p:graphicFrame>
        <p:nvGraphicFramePr>
          <p:cNvPr id="45067" name="Object 11"/>
          <p:cNvGraphicFramePr>
            <a:graphicFrameLocks noChangeAspect="1"/>
          </p:cNvGraphicFramePr>
          <p:nvPr/>
        </p:nvGraphicFramePr>
        <p:xfrm>
          <a:off x="457200" y="834973"/>
          <a:ext cx="6515100" cy="3429001"/>
        </p:xfrm>
        <a:graphic>
          <a:graphicData uri="http://schemas.openxmlformats.org/presentationml/2006/ole">
            <p:oleObj spid="_x0000_s49156" name="Equation" r:id="rId4" imgW="4343400" imgH="22860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8458" y="604910"/>
            <a:ext cx="8712323" cy="3046988"/>
          </a:xfrm>
          <a:prstGeom prst="rect">
            <a:avLst/>
          </a:prstGeom>
        </p:spPr>
        <p:txBody>
          <a:bodyPr wrap="square" lIns="0" tIns="0" rIns="0" bIns="0" rtlCol="0">
            <a:spAutoFit/>
          </a:bodyPr>
          <a:lstStyle/>
          <a:p>
            <a:pPr marL="168275" indent="-168275">
              <a:spcBef>
                <a:spcPts val="0"/>
              </a:spcBef>
              <a:spcAft>
                <a:spcPts val="1200"/>
              </a:spcAft>
              <a:buFontTx/>
              <a:buChar char="•"/>
              <a:tabLst>
                <a:tab pos="4572000" algn="l"/>
              </a:tabLst>
            </a:pPr>
            <a:r>
              <a:rPr lang="en-US" sz="1800" b="1" kern="0" dirty="0" smtClean="0"/>
              <a:t>Recall if all coefficients of the denominator are real, then the polynomial must have a combination of real and/or complex conjugate poles.</a:t>
            </a:r>
          </a:p>
          <a:p>
            <a:pPr marL="168275" indent="-168275">
              <a:spcBef>
                <a:spcPts val="0"/>
              </a:spcBef>
              <a:spcAft>
                <a:spcPts val="4800"/>
              </a:spcAft>
              <a:buFontTx/>
              <a:buChar char="•"/>
              <a:tabLst>
                <a:tab pos="4572000" algn="l"/>
              </a:tabLst>
            </a:pPr>
            <a:r>
              <a:rPr lang="en-US" sz="1800" b="1" kern="0" dirty="0" smtClean="0"/>
              <a:t>We can factor this polynomial into the following form:</a:t>
            </a:r>
          </a:p>
          <a:p>
            <a:pPr marL="168275" indent="-168275">
              <a:spcBef>
                <a:spcPts val="0"/>
              </a:spcBef>
              <a:spcAft>
                <a:spcPts val="3600"/>
              </a:spcAft>
              <a:buFontTx/>
              <a:buChar char="•"/>
              <a:tabLst>
                <a:tab pos="4572000" algn="l"/>
              </a:tabLst>
            </a:pPr>
            <a:r>
              <a:rPr lang="en-US" sz="1800" b="1" kern="0" dirty="0" smtClean="0">
                <a:sym typeface="Symbol"/>
              </a:rPr>
              <a:t>The inverse transform is given by:</a:t>
            </a:r>
          </a:p>
          <a:p>
            <a:pPr marL="168275" indent="-168275">
              <a:spcBef>
                <a:spcPts val="0"/>
              </a:spcBef>
              <a:spcAft>
                <a:spcPts val="1200"/>
              </a:spcAft>
              <a:buFontTx/>
              <a:buChar char="•"/>
              <a:tabLst>
                <a:tab pos="4572000" algn="l"/>
              </a:tabLst>
            </a:pPr>
            <a:r>
              <a:rPr lang="en-US" sz="1800" b="1" kern="0" dirty="0" smtClean="0">
                <a:sym typeface="Symbol"/>
              </a:rPr>
              <a:t>How can this be visualized in the </a:t>
            </a:r>
            <a:r>
              <a:rPr lang="en-US" sz="1800" i="1" kern="0" dirty="0" smtClean="0">
                <a:sym typeface="Symbol"/>
              </a:rPr>
              <a:t>s</a:t>
            </a:r>
            <a:r>
              <a:rPr lang="en-US" sz="1800" b="1" kern="0" dirty="0" smtClean="0">
                <a:sym typeface="Symbol"/>
              </a:rPr>
              <a:t>-plane? (Hint: frequency and bandwidth)</a:t>
            </a:r>
          </a:p>
          <a:p>
            <a:pPr marL="168275" indent="-168275">
              <a:spcBef>
                <a:spcPts val="0"/>
              </a:spcBef>
              <a:spcAft>
                <a:spcPts val="1200"/>
              </a:spcAft>
              <a:buFontTx/>
              <a:buChar char="•"/>
              <a:tabLst>
                <a:tab pos="4572000" algn="l"/>
              </a:tabLst>
            </a:pPr>
            <a:r>
              <a:rPr lang="en-US" sz="1800" b="1" kern="0" dirty="0" smtClean="0">
                <a:sym typeface="Symbol"/>
              </a:rPr>
              <a:t>Example:</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Distinct Complex Poles</a:t>
            </a:r>
            <a:endParaRPr lang="en-US" b="1" dirty="0">
              <a:solidFill>
                <a:schemeClr val="accent2"/>
              </a:solidFill>
            </a:endParaRPr>
          </a:p>
        </p:txBody>
      </p:sp>
      <p:graphicFrame>
        <p:nvGraphicFramePr>
          <p:cNvPr id="2082" name="Object 34"/>
          <p:cNvGraphicFramePr>
            <a:graphicFrameLocks noChangeAspect="1"/>
          </p:cNvGraphicFramePr>
          <p:nvPr/>
        </p:nvGraphicFramePr>
        <p:xfrm>
          <a:off x="457200" y="1536700"/>
          <a:ext cx="5467350" cy="685800"/>
        </p:xfrm>
        <a:graphic>
          <a:graphicData uri="http://schemas.openxmlformats.org/presentationml/2006/ole">
            <p:oleObj spid="_x0000_s2082" name="Equation" r:id="rId3" imgW="3644640" imgH="457200" progId="Equation.3">
              <p:embed/>
            </p:oleObj>
          </a:graphicData>
        </a:graphic>
      </p:graphicFrame>
      <p:graphicFrame>
        <p:nvGraphicFramePr>
          <p:cNvPr id="2084" name="Object 36"/>
          <p:cNvGraphicFramePr>
            <a:graphicFrameLocks noChangeAspect="1"/>
          </p:cNvGraphicFramePr>
          <p:nvPr/>
        </p:nvGraphicFramePr>
        <p:xfrm>
          <a:off x="457200" y="2499654"/>
          <a:ext cx="6324600" cy="381000"/>
        </p:xfrm>
        <a:graphic>
          <a:graphicData uri="http://schemas.openxmlformats.org/presentationml/2006/ole">
            <p:oleObj spid="_x0000_s2084" name="Equation" r:id="rId4" imgW="4216320" imgH="253800" progId="Equation.3">
              <p:embed/>
            </p:oleObj>
          </a:graphicData>
        </a:graphic>
      </p:graphicFrame>
      <p:graphicFrame>
        <p:nvGraphicFramePr>
          <p:cNvPr id="2085" name="Object 37"/>
          <p:cNvGraphicFramePr>
            <a:graphicFrameLocks noChangeAspect="1"/>
          </p:cNvGraphicFramePr>
          <p:nvPr/>
        </p:nvGraphicFramePr>
        <p:xfrm>
          <a:off x="457200" y="3592340"/>
          <a:ext cx="5943600" cy="2952750"/>
        </p:xfrm>
        <a:graphic>
          <a:graphicData uri="http://schemas.openxmlformats.org/presentationml/2006/ole">
            <p:oleObj spid="_x0000_s2085" name="Equation" r:id="rId5" imgW="3962160" imgH="196848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8458" y="604910"/>
            <a:ext cx="8712323" cy="4785926"/>
          </a:xfrm>
          <a:prstGeom prst="rect">
            <a:avLst/>
          </a:prstGeom>
        </p:spPr>
        <p:txBody>
          <a:bodyPr wrap="square" lIns="0" tIns="0" rIns="0" bIns="0" rtlCol="0">
            <a:spAutoFit/>
          </a:bodyPr>
          <a:lstStyle/>
          <a:p>
            <a:pPr marL="168275" indent="-168275">
              <a:spcBef>
                <a:spcPts val="0"/>
              </a:spcBef>
              <a:spcAft>
                <a:spcPts val="4800"/>
              </a:spcAft>
              <a:buFontTx/>
              <a:buChar char="•"/>
              <a:tabLst>
                <a:tab pos="4572000" algn="l"/>
              </a:tabLst>
            </a:pPr>
            <a:r>
              <a:rPr lang="en-US" sz="1800" b="1" kern="0" dirty="0" smtClean="0"/>
              <a:t>If the denominator has repeated poles, the expansion is of the form:</a:t>
            </a:r>
            <a:endParaRPr lang="en-US" sz="1800" b="1" kern="0" dirty="0" smtClean="0">
              <a:sym typeface="Symbol"/>
            </a:endParaRPr>
          </a:p>
          <a:p>
            <a:pPr marL="168275" indent="-168275">
              <a:spcBef>
                <a:spcPts val="0"/>
              </a:spcBef>
              <a:spcAft>
                <a:spcPts val="3600"/>
              </a:spcAft>
              <a:buFontTx/>
              <a:buChar char="•"/>
              <a:tabLst>
                <a:tab pos="4572000" algn="l"/>
              </a:tabLst>
            </a:pPr>
            <a:r>
              <a:rPr lang="en-US" sz="1800" b="1" kern="0" dirty="0" smtClean="0">
                <a:sym typeface="Symbol"/>
              </a:rPr>
              <a:t>The residues for the </a:t>
            </a:r>
            <a:r>
              <a:rPr lang="en-US" sz="1800" b="1" kern="0" dirty="0" err="1" smtClean="0">
                <a:sym typeface="Symbol"/>
              </a:rPr>
              <a:t>nonrepeated</a:t>
            </a:r>
            <a:r>
              <a:rPr lang="en-US" sz="1800" b="1" kern="0" dirty="0" smtClean="0">
                <a:sym typeface="Symbol"/>
              </a:rPr>
              <a:t> poles are calculated the same as before:</a:t>
            </a:r>
          </a:p>
          <a:p>
            <a:pPr marL="168275" indent="-168275">
              <a:spcBef>
                <a:spcPts val="0"/>
              </a:spcBef>
              <a:spcAft>
                <a:spcPts val="8400"/>
              </a:spcAft>
              <a:buFontTx/>
              <a:buChar char="•"/>
              <a:tabLst>
                <a:tab pos="4572000" algn="l"/>
              </a:tabLst>
            </a:pPr>
            <a:r>
              <a:rPr lang="en-US" sz="1800" b="1" kern="0" dirty="0" smtClean="0">
                <a:sym typeface="Symbol"/>
              </a:rPr>
              <a:t>The residues for the repeated poles are calculated by:</a:t>
            </a:r>
          </a:p>
          <a:p>
            <a:pPr marL="168275" indent="-168275">
              <a:spcBef>
                <a:spcPts val="0"/>
              </a:spcBef>
              <a:spcAft>
                <a:spcPts val="5400"/>
              </a:spcAft>
              <a:buFontTx/>
              <a:buChar char="•"/>
              <a:tabLst>
                <a:tab pos="4572000" algn="l"/>
              </a:tabLst>
            </a:pPr>
            <a:r>
              <a:rPr lang="en-US" sz="1800" b="1" kern="0" dirty="0" smtClean="0">
                <a:sym typeface="Symbol"/>
              </a:rPr>
              <a:t>If the poles are all real, the inverse can be compactly written using:</a:t>
            </a:r>
          </a:p>
          <a:p>
            <a:pPr marL="168275" indent="-168275">
              <a:spcBef>
                <a:spcPts val="0"/>
              </a:spcBef>
              <a:spcAft>
                <a:spcPts val="5400"/>
              </a:spcAft>
              <a:buFontTx/>
              <a:buChar char="•"/>
              <a:tabLst>
                <a:tab pos="4572000" algn="l"/>
              </a:tabLst>
            </a:pPr>
            <a:r>
              <a:rPr lang="en-US" sz="1800" b="1" kern="0" dirty="0" smtClean="0">
                <a:sym typeface="Symbol"/>
              </a:rPr>
              <a:t>Repeated complex poles and complex conjugate poles can also be dealt with by combining the complex conjugate poles into one quadratic term, and solving for the residues by equating terms of a polynomial:</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Repeated Poles</a:t>
            </a:r>
            <a:endParaRPr lang="en-US" b="1" dirty="0">
              <a:solidFill>
                <a:schemeClr val="accent2"/>
              </a:solidFill>
            </a:endParaRPr>
          </a:p>
        </p:txBody>
      </p:sp>
      <p:graphicFrame>
        <p:nvGraphicFramePr>
          <p:cNvPr id="2082" name="Object 34"/>
          <p:cNvGraphicFramePr>
            <a:graphicFrameLocks noChangeAspect="1"/>
          </p:cNvGraphicFramePr>
          <p:nvPr/>
        </p:nvGraphicFramePr>
        <p:xfrm>
          <a:off x="457200" y="828185"/>
          <a:ext cx="6400800" cy="666750"/>
        </p:xfrm>
        <a:graphic>
          <a:graphicData uri="http://schemas.openxmlformats.org/presentationml/2006/ole">
            <p:oleObj spid="_x0000_s50178" name="Equation" r:id="rId3" imgW="4267080" imgH="444240" progId="Equation.3">
              <p:embed/>
            </p:oleObj>
          </a:graphicData>
        </a:graphic>
      </p:graphicFrame>
      <p:graphicFrame>
        <p:nvGraphicFramePr>
          <p:cNvPr id="2084" name="Object 36"/>
          <p:cNvGraphicFramePr>
            <a:graphicFrameLocks noChangeAspect="1"/>
          </p:cNvGraphicFramePr>
          <p:nvPr/>
        </p:nvGraphicFramePr>
        <p:xfrm>
          <a:off x="457200" y="1849903"/>
          <a:ext cx="4171950" cy="361950"/>
        </p:xfrm>
        <a:graphic>
          <a:graphicData uri="http://schemas.openxmlformats.org/presentationml/2006/ole">
            <p:oleObj spid="_x0000_s50179" name="Equation" r:id="rId4" imgW="2781000" imgH="241200" progId="Equation.3">
              <p:embed/>
            </p:oleObj>
          </a:graphicData>
        </a:graphic>
      </p:graphicFrame>
      <p:graphicFrame>
        <p:nvGraphicFramePr>
          <p:cNvPr id="2085" name="Object 37"/>
          <p:cNvGraphicFramePr>
            <a:graphicFrameLocks noChangeAspect="1"/>
          </p:cNvGraphicFramePr>
          <p:nvPr/>
        </p:nvGraphicFramePr>
        <p:xfrm>
          <a:off x="457200" y="2507270"/>
          <a:ext cx="4648200" cy="1028700"/>
        </p:xfrm>
        <a:graphic>
          <a:graphicData uri="http://schemas.openxmlformats.org/presentationml/2006/ole">
            <p:oleObj spid="_x0000_s50180" name="Equation" r:id="rId5" imgW="3098520" imgH="685800" progId="Equation.3">
              <p:embed/>
            </p:oleObj>
          </a:graphicData>
        </a:graphic>
      </p:graphicFrame>
      <p:graphicFrame>
        <p:nvGraphicFramePr>
          <p:cNvPr id="50181" name="Object 5"/>
          <p:cNvGraphicFramePr>
            <a:graphicFrameLocks noChangeAspect="1"/>
          </p:cNvGraphicFramePr>
          <p:nvPr/>
        </p:nvGraphicFramePr>
        <p:xfrm>
          <a:off x="457200" y="3844361"/>
          <a:ext cx="2305050" cy="685800"/>
        </p:xfrm>
        <a:graphic>
          <a:graphicData uri="http://schemas.openxmlformats.org/presentationml/2006/ole">
            <p:oleObj spid="_x0000_s50181" name="Equation" r:id="rId6" imgW="1536480" imgH="457200" progId="Equation.3">
              <p:embed/>
            </p:oleObj>
          </a:graphicData>
        </a:graphic>
      </p:graphicFrame>
      <p:graphicFrame>
        <p:nvGraphicFramePr>
          <p:cNvPr id="50182" name="Object 6"/>
          <p:cNvGraphicFramePr>
            <a:graphicFrameLocks noChangeAspect="1"/>
          </p:cNvGraphicFramePr>
          <p:nvPr/>
        </p:nvGraphicFramePr>
        <p:xfrm>
          <a:off x="457200" y="5538837"/>
          <a:ext cx="6038850" cy="723900"/>
        </p:xfrm>
        <a:graphic>
          <a:graphicData uri="http://schemas.openxmlformats.org/presentationml/2006/ole">
            <p:oleObj spid="_x0000_s50182" name="Equation" r:id="rId7" imgW="4025880" imgH="4824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8458" y="576774"/>
            <a:ext cx="8712323" cy="276999"/>
          </a:xfrm>
          <a:prstGeom prst="rect">
            <a:avLst/>
          </a:prstGeom>
        </p:spPr>
        <p:txBody>
          <a:bodyPr wrap="square" lIns="0" tIns="0" rIns="0" bIns="0" rtlCol="0">
            <a:spAutoFit/>
          </a:bodyPr>
          <a:lstStyle/>
          <a:p>
            <a:pPr marL="168275" indent="-168275">
              <a:spcBef>
                <a:spcPts val="0"/>
              </a:spcBef>
              <a:spcAft>
                <a:spcPts val="9600"/>
              </a:spcAft>
              <a:buFontTx/>
              <a:buChar char="•"/>
              <a:tabLst>
                <a:tab pos="4572000" algn="l"/>
              </a:tabLst>
            </a:pPr>
            <a:r>
              <a:rPr lang="en-US" sz="1800" b="1" kern="0" dirty="0" smtClean="0">
                <a:sym typeface="Symbol"/>
              </a:rPr>
              <a:t>Example:</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Repeated Poles (Cont.)</a:t>
            </a:r>
            <a:endParaRPr lang="en-US" b="1" dirty="0">
              <a:solidFill>
                <a:schemeClr val="accent2"/>
              </a:solidFill>
            </a:endParaRPr>
          </a:p>
        </p:txBody>
      </p:sp>
      <p:graphicFrame>
        <p:nvGraphicFramePr>
          <p:cNvPr id="50182" name="Object 6"/>
          <p:cNvGraphicFramePr>
            <a:graphicFrameLocks noChangeAspect="1"/>
          </p:cNvGraphicFramePr>
          <p:nvPr/>
        </p:nvGraphicFramePr>
        <p:xfrm>
          <a:off x="457200" y="3230466"/>
          <a:ext cx="3714750" cy="1066800"/>
        </p:xfrm>
        <a:graphic>
          <a:graphicData uri="http://schemas.openxmlformats.org/presentationml/2006/ole">
            <p:oleObj spid="_x0000_s53254" name="Equation" r:id="rId3" imgW="2476440" imgH="711000" progId="Equation.3">
              <p:embed/>
            </p:oleObj>
          </a:graphicData>
        </a:graphic>
      </p:graphicFrame>
      <p:graphicFrame>
        <p:nvGraphicFramePr>
          <p:cNvPr id="53255" name="Object 7"/>
          <p:cNvGraphicFramePr>
            <a:graphicFrameLocks noChangeAspect="1"/>
          </p:cNvGraphicFramePr>
          <p:nvPr/>
        </p:nvGraphicFramePr>
        <p:xfrm>
          <a:off x="457200" y="953917"/>
          <a:ext cx="5905500" cy="2190750"/>
        </p:xfrm>
        <a:graphic>
          <a:graphicData uri="http://schemas.openxmlformats.org/presentationml/2006/ole">
            <p:oleObj spid="_x0000_s53255" name="Equation" r:id="rId4" imgW="3936960" imgH="1460160" progId="Equation.3">
              <p:embed/>
            </p:oleObj>
          </a:graphicData>
        </a:graphic>
      </p:graphicFrame>
      <p:graphicFrame>
        <p:nvGraphicFramePr>
          <p:cNvPr id="53256" name="Object 8"/>
          <p:cNvGraphicFramePr>
            <a:graphicFrameLocks noChangeAspect="1"/>
          </p:cNvGraphicFramePr>
          <p:nvPr/>
        </p:nvGraphicFramePr>
        <p:xfrm>
          <a:off x="457200" y="4743842"/>
          <a:ext cx="2895600" cy="342900"/>
        </p:xfrm>
        <a:graphic>
          <a:graphicData uri="http://schemas.openxmlformats.org/presentationml/2006/ole">
            <p:oleObj spid="_x0000_s53256" name="Equation" r:id="rId5" imgW="1930320" imgH="228600" progId="Equation.3">
              <p:embed/>
            </p:oleObj>
          </a:graphicData>
        </a:graphic>
      </p:graphicFrame>
      <p:sp>
        <p:nvSpPr>
          <p:cNvPr id="11" name="TextBox 10"/>
          <p:cNvSpPr txBox="1"/>
          <p:nvPr/>
        </p:nvSpPr>
        <p:spPr>
          <a:xfrm>
            <a:off x="196952" y="4358636"/>
            <a:ext cx="8712323" cy="1092607"/>
          </a:xfrm>
          <a:prstGeom prst="rect">
            <a:avLst/>
          </a:prstGeom>
        </p:spPr>
        <p:txBody>
          <a:bodyPr wrap="square" lIns="0" tIns="0" rIns="0" bIns="0" rtlCol="0">
            <a:spAutoFit/>
          </a:bodyPr>
          <a:lstStyle/>
          <a:p>
            <a:pPr marL="168275" indent="-168275">
              <a:spcBef>
                <a:spcPts val="0"/>
              </a:spcBef>
              <a:spcAft>
                <a:spcPts val="4200"/>
              </a:spcAft>
              <a:tabLst>
                <a:tab pos="4572000" algn="l"/>
              </a:tabLst>
            </a:pPr>
            <a:r>
              <a:rPr lang="en-US" sz="1800" b="1" kern="0" dirty="0" smtClean="0">
                <a:sym typeface="Symbol"/>
              </a:rPr>
              <a:t>	Compute the inverse of each term individually and sum them:</a:t>
            </a:r>
          </a:p>
          <a:p>
            <a:pPr marL="168275" indent="-168275">
              <a:spcBef>
                <a:spcPts val="0"/>
              </a:spcBef>
              <a:spcAft>
                <a:spcPts val="9600"/>
              </a:spcAft>
              <a:buFont typeface="Arial" pitchFamily="34" charset="0"/>
              <a:buChar char="•"/>
              <a:tabLst>
                <a:tab pos="4572000" algn="l"/>
              </a:tabLst>
            </a:pPr>
            <a:r>
              <a:rPr lang="en-US" sz="1800" b="1" kern="0" dirty="0" smtClean="0">
                <a:sym typeface="Symbol"/>
              </a:rPr>
              <a:t>This can be easily checked using MATLAB.</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Numerator Has A Larger Order (</a:t>
            </a:r>
            <a:r>
              <a:rPr lang="en-US" b="1" i="1" dirty="0" smtClean="0">
                <a:solidFill>
                  <a:schemeClr val="accent2"/>
                </a:solidFill>
              </a:rPr>
              <a:t>M</a:t>
            </a:r>
            <a:r>
              <a:rPr lang="en-US" b="1" dirty="0" smtClean="0">
                <a:solidFill>
                  <a:schemeClr val="accent2"/>
                </a:solidFill>
              </a:rPr>
              <a:t> </a:t>
            </a:r>
            <a:r>
              <a:rPr lang="en-US" b="1" dirty="0" smtClean="0">
                <a:solidFill>
                  <a:schemeClr val="accent2"/>
                </a:solidFill>
                <a:sym typeface="Symbol"/>
              </a:rPr>
              <a:t> </a:t>
            </a:r>
            <a:r>
              <a:rPr lang="en-US" b="1" i="1" dirty="0" smtClean="0">
                <a:solidFill>
                  <a:schemeClr val="accent2"/>
                </a:solidFill>
                <a:sym typeface="Symbol"/>
              </a:rPr>
              <a:t>N</a:t>
            </a:r>
            <a:r>
              <a:rPr lang="en-US" b="1" dirty="0" smtClean="0">
                <a:solidFill>
                  <a:schemeClr val="accent2"/>
                </a:solidFill>
                <a:sym typeface="Symbol"/>
              </a:rPr>
              <a:t>)</a:t>
            </a:r>
            <a:endParaRPr lang="en-US" b="1" dirty="0">
              <a:solidFill>
                <a:schemeClr val="accent2"/>
              </a:solidFill>
            </a:endParaRPr>
          </a:p>
        </p:txBody>
      </p:sp>
      <p:sp>
        <p:nvSpPr>
          <p:cNvPr id="8" name="TextBox 7"/>
          <p:cNvSpPr txBox="1"/>
          <p:nvPr/>
        </p:nvSpPr>
        <p:spPr>
          <a:xfrm>
            <a:off x="182880" y="534568"/>
            <a:ext cx="8732520" cy="5262979"/>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What if the numerator has a degree larger than the denominator?</a:t>
            </a:r>
          </a:p>
          <a:p>
            <a:pPr marL="168275" marR="0" indent="-168275" algn="l" defTabSz="914400" rtl="0" eaLnBrk="1" fontAlgn="base" latinLnBrk="0" hangingPunct="1">
              <a:lnSpc>
                <a:spcPct val="100000"/>
              </a:lnSpc>
              <a:spcBef>
                <a:spcPts val="0"/>
              </a:spcBef>
              <a:spcAft>
                <a:spcPts val="6000"/>
              </a:spcAft>
              <a:buClrTx/>
              <a:buSzTx/>
              <a:buFontTx/>
              <a:buChar char="•"/>
              <a:tabLst>
                <a:tab pos="4572000" algn="l"/>
              </a:tabLst>
            </a:pPr>
            <a:r>
              <a:rPr lang="en-US" sz="1800" b="1" kern="0" dirty="0" smtClean="0">
                <a:latin typeface="+mn-lt"/>
              </a:rPr>
              <a:t>The polynomials can be decomposed using long division:</a:t>
            </a:r>
          </a:p>
          <a:p>
            <a:pPr marL="168275" marR="0" indent="-168275" algn="l" defTabSz="914400" rtl="0" eaLnBrk="1" fontAlgn="base" latinLnBrk="0" hangingPunct="1">
              <a:lnSpc>
                <a:spcPct val="100000"/>
              </a:lnSpc>
              <a:spcBef>
                <a:spcPts val="0"/>
              </a:spcBef>
              <a:spcAft>
                <a:spcPts val="6000"/>
              </a:spcAft>
              <a:buClrTx/>
              <a:buSzTx/>
              <a:buFontTx/>
              <a:buChar char="•"/>
              <a:tabLst>
                <a:tab pos="4572000" algn="l"/>
              </a:tabLst>
            </a:pPr>
            <a:r>
              <a:rPr lang="en-US" sz="1800" b="1" kern="0" dirty="0" smtClean="0">
                <a:latin typeface="+mn-lt"/>
              </a:rPr>
              <a:t>The inverse transform of </a:t>
            </a:r>
            <a:r>
              <a:rPr lang="en-US" sz="1800" i="1" kern="0" dirty="0" smtClean="0">
                <a:latin typeface="+mn-lt"/>
              </a:rPr>
              <a:t>Q</a:t>
            </a:r>
            <a:r>
              <a:rPr lang="en-US" sz="1800" kern="0" dirty="0" smtClean="0">
                <a:latin typeface="+mn-lt"/>
              </a:rPr>
              <a:t>(</a:t>
            </a:r>
            <a:r>
              <a:rPr lang="en-US" sz="1800" i="1" kern="0" dirty="0" smtClean="0">
                <a:latin typeface="+mn-lt"/>
              </a:rPr>
              <a:t>s</a:t>
            </a:r>
            <a:r>
              <a:rPr lang="en-US" sz="1800" kern="0" dirty="0" smtClean="0">
                <a:latin typeface="+mn-lt"/>
              </a:rPr>
              <a:t>)</a:t>
            </a:r>
            <a:r>
              <a:rPr lang="en-US" sz="1800" b="1" kern="0" dirty="0" smtClean="0">
                <a:latin typeface="+mn-lt"/>
              </a:rPr>
              <a:t> is computing using the transform pair:</a:t>
            </a:r>
          </a:p>
          <a:p>
            <a:pPr marL="168275" marR="0" indent="-168275" algn="l" defTabSz="914400" rtl="0" eaLnBrk="1" fontAlgn="base" latinLnBrk="0" hangingPunct="1">
              <a:lnSpc>
                <a:spcPct val="100000"/>
              </a:lnSpc>
              <a:spcBef>
                <a:spcPts val="0"/>
              </a:spcBef>
              <a:spcAft>
                <a:spcPts val="10800"/>
              </a:spcAft>
              <a:buClrTx/>
              <a:buSzTx/>
              <a:buFontTx/>
              <a:buChar char="•"/>
              <a:tabLst>
                <a:tab pos="4572000" algn="l"/>
              </a:tabLst>
            </a:pPr>
            <a:r>
              <a:rPr lang="en-US" sz="1800" b="1" kern="0" dirty="0" smtClean="0">
                <a:latin typeface="+mn-lt"/>
              </a:rPr>
              <a:t>Example:</a:t>
            </a:r>
          </a:p>
          <a:p>
            <a:pPr marL="168275" marR="0" indent="-168275" algn="l" defTabSz="914400" rtl="0" eaLnBrk="1" fontAlgn="base" latinLnBrk="0" hangingPunct="1">
              <a:lnSpc>
                <a:spcPct val="100000"/>
              </a:lnSpc>
              <a:spcBef>
                <a:spcPts val="0"/>
              </a:spcBef>
              <a:spcAft>
                <a:spcPts val="1200"/>
              </a:spcAft>
              <a:buClrTx/>
              <a:buSzTx/>
              <a:tabLst>
                <a:tab pos="4572000" algn="l"/>
              </a:tabLst>
            </a:pPr>
            <a:r>
              <a:rPr lang="en-US" sz="1800" b="1" kern="0" dirty="0" smtClean="0">
                <a:latin typeface="+mn-lt"/>
              </a:rPr>
              <a:t>	The long division can be performed using the MATLAB command </a:t>
            </a:r>
            <a:r>
              <a:rPr lang="en-US" sz="1800" b="1" i="1" kern="0" dirty="0" err="1" smtClean="0">
                <a:latin typeface="+mn-lt"/>
              </a:rPr>
              <a:t>deconv</a:t>
            </a:r>
            <a:r>
              <a:rPr lang="en-US" sz="1800" b="1" kern="0" dirty="0" smtClean="0">
                <a:latin typeface="+mn-lt"/>
              </a:rPr>
              <a:t>:</a:t>
            </a:r>
          </a:p>
          <a:p>
            <a:pPr marL="520700" indent="-182563">
              <a:spcBef>
                <a:spcPts val="0"/>
              </a:spcBef>
              <a:spcAft>
                <a:spcPts val="0"/>
              </a:spcAft>
              <a:tabLst>
                <a:tab pos="4572000" algn="l"/>
              </a:tabLst>
            </a:pPr>
            <a:r>
              <a:rPr lang="en-US" sz="1400" kern="0" dirty="0" smtClean="0"/>
              <a:t>num = [1 0 2 -4]</a:t>
            </a:r>
          </a:p>
          <a:p>
            <a:pPr marL="520700" indent="-182563">
              <a:spcBef>
                <a:spcPts val="0"/>
              </a:spcBef>
              <a:spcAft>
                <a:spcPts val="0"/>
              </a:spcAft>
              <a:tabLst>
                <a:tab pos="4572000" algn="l"/>
              </a:tabLst>
            </a:pPr>
            <a:r>
              <a:rPr lang="en-US" sz="1400" kern="0" dirty="0" smtClean="0"/>
              <a:t>den = [1 4 -2]</a:t>
            </a:r>
          </a:p>
          <a:p>
            <a:pPr marL="520700" indent="-182563">
              <a:spcBef>
                <a:spcPts val="0"/>
              </a:spcBef>
              <a:spcAft>
                <a:spcPts val="1200"/>
              </a:spcAft>
              <a:tabLst>
                <a:tab pos="4572000" algn="l"/>
              </a:tabLst>
            </a:pPr>
            <a:r>
              <a:rPr lang="en-US" sz="1400" kern="0" dirty="0" smtClean="0"/>
              <a:t>[Q,R] = </a:t>
            </a:r>
            <a:r>
              <a:rPr lang="en-US" sz="1400" kern="0" dirty="0" err="1" smtClean="0"/>
              <a:t>deconv</a:t>
            </a:r>
            <a:r>
              <a:rPr lang="en-US" sz="1400" kern="0" dirty="0" smtClean="0"/>
              <a:t>(num, den)</a:t>
            </a:r>
            <a:endParaRPr lang="en-US" sz="1400" b="1" kern="0" dirty="0" smtClean="0">
              <a:latin typeface="+mn-lt"/>
            </a:endParaRPr>
          </a:p>
        </p:txBody>
      </p:sp>
      <p:graphicFrame>
        <p:nvGraphicFramePr>
          <p:cNvPr id="54274" name="Object 2"/>
          <p:cNvGraphicFramePr>
            <a:graphicFrameLocks noChangeAspect="1"/>
          </p:cNvGraphicFramePr>
          <p:nvPr/>
        </p:nvGraphicFramePr>
        <p:xfrm>
          <a:off x="457200" y="1291297"/>
          <a:ext cx="5086350" cy="685800"/>
        </p:xfrm>
        <a:graphic>
          <a:graphicData uri="http://schemas.openxmlformats.org/presentationml/2006/ole">
            <p:oleObj spid="_x0000_s54274" name="Equation" r:id="rId3" imgW="3390840" imgH="457200" progId="Equation.3">
              <p:embed/>
            </p:oleObj>
          </a:graphicData>
        </a:graphic>
      </p:graphicFrame>
      <p:graphicFrame>
        <p:nvGraphicFramePr>
          <p:cNvPr id="54275" name="Object 3"/>
          <p:cNvGraphicFramePr>
            <a:graphicFrameLocks noChangeAspect="1"/>
          </p:cNvGraphicFramePr>
          <p:nvPr/>
        </p:nvGraphicFramePr>
        <p:xfrm>
          <a:off x="457200" y="2305489"/>
          <a:ext cx="2705100" cy="628650"/>
        </p:xfrm>
        <a:graphic>
          <a:graphicData uri="http://schemas.openxmlformats.org/presentationml/2006/ole">
            <p:oleObj spid="_x0000_s54275" name="Equation" r:id="rId4" imgW="1803240" imgH="419040" progId="Equation.3">
              <p:embed/>
            </p:oleObj>
          </a:graphicData>
        </a:graphic>
      </p:graphicFrame>
      <p:graphicFrame>
        <p:nvGraphicFramePr>
          <p:cNvPr id="54276" name="Object 4"/>
          <p:cNvGraphicFramePr>
            <a:graphicFrameLocks noChangeAspect="1"/>
          </p:cNvGraphicFramePr>
          <p:nvPr/>
        </p:nvGraphicFramePr>
        <p:xfrm>
          <a:off x="457200" y="3364988"/>
          <a:ext cx="3695700" cy="1257300"/>
        </p:xfrm>
        <a:graphic>
          <a:graphicData uri="http://schemas.openxmlformats.org/presentationml/2006/ole">
            <p:oleObj spid="_x0000_s54276" name="Equation" r:id="rId5" imgW="2463480" imgH="8380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Pole Locations Determine the Behavior of a Signal</a:t>
            </a:r>
            <a:endParaRPr lang="en-US" b="1" dirty="0">
              <a:solidFill>
                <a:schemeClr val="accent2"/>
              </a:solidFill>
            </a:endParaRPr>
          </a:p>
        </p:txBody>
      </p:sp>
      <p:sp>
        <p:nvSpPr>
          <p:cNvPr id="8" name="TextBox 7"/>
          <p:cNvSpPr txBox="1"/>
          <p:nvPr/>
        </p:nvSpPr>
        <p:spPr>
          <a:xfrm>
            <a:off x="182880" y="534568"/>
            <a:ext cx="8732520" cy="5457904"/>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2800"/>
              </a:spcAft>
              <a:buClrTx/>
              <a:buSzTx/>
              <a:buFontTx/>
              <a:buChar char="•"/>
              <a:tabLst>
                <a:tab pos="4572000" algn="l"/>
              </a:tabLst>
            </a:pPr>
            <a:r>
              <a:rPr lang="en-US" sz="1800" b="1" kern="0" dirty="0" smtClean="0">
                <a:latin typeface="+mn-lt"/>
              </a:rPr>
              <a:t>We have seen that the structure of the poles in the denominator polynomial play a significant role in the determining the structure of the signal:</a:t>
            </a:r>
          </a:p>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As a result, the signal can be determined directly from the poles. Modifying the numerator does not change the signal significantly, it just changes the values of the constants associated with the above terms.</a:t>
            </a:r>
          </a:p>
          <a:p>
            <a:pPr marL="168275" marR="0" indent="-168275" algn="l" defTabSz="914400" rtl="0" eaLnBrk="1" fontAlgn="base" latinLnBrk="0" hangingPunct="1">
              <a:lnSpc>
                <a:spcPct val="100000"/>
              </a:lnSpc>
              <a:spcBef>
                <a:spcPts val="0"/>
              </a:spcBef>
              <a:spcAft>
                <a:spcPts val="3600"/>
              </a:spcAft>
              <a:buClrTx/>
              <a:buSzTx/>
              <a:buFontTx/>
              <a:buChar char="•"/>
              <a:tabLst>
                <a:tab pos="4572000" algn="l"/>
              </a:tabLst>
            </a:pPr>
            <a:r>
              <a:rPr lang="en-US" sz="1800" b="1" kern="0" dirty="0" smtClean="0">
                <a:latin typeface="+mn-lt"/>
              </a:rPr>
              <a:t>We can observe that </a:t>
            </a:r>
            <a:r>
              <a:rPr lang="en-US" sz="1800" i="1" kern="0" dirty="0" smtClean="0">
                <a:latin typeface="+mn-lt"/>
              </a:rPr>
              <a:t>x</a:t>
            </a:r>
            <a:r>
              <a:rPr lang="en-US" sz="1800" kern="0" dirty="0" smtClean="0">
                <a:latin typeface="+mn-lt"/>
              </a:rPr>
              <a:t>(</a:t>
            </a:r>
            <a:r>
              <a:rPr lang="en-US" sz="1800" i="1" kern="0" dirty="0" smtClean="0">
                <a:latin typeface="+mn-lt"/>
              </a:rPr>
              <a:t>t</a:t>
            </a:r>
            <a:r>
              <a:rPr lang="en-US" sz="1800" kern="0" dirty="0" smtClean="0">
                <a:latin typeface="+mn-lt"/>
              </a:rPr>
              <a:t>)</a:t>
            </a:r>
            <a:r>
              <a:rPr lang="en-US" sz="1800" b="1" kern="0" dirty="0" smtClean="0">
                <a:latin typeface="+mn-lt"/>
              </a:rPr>
              <a:t> converges to zero as </a:t>
            </a:r>
            <a:r>
              <a:rPr lang="en-US" sz="1800" i="1" kern="0" dirty="0" smtClean="0">
                <a:latin typeface="+mn-lt"/>
              </a:rPr>
              <a:t>t </a:t>
            </a:r>
            <a:r>
              <a:rPr lang="en-US" sz="1800" kern="0" dirty="0" smtClean="0">
                <a:latin typeface="+mn-lt"/>
                <a:sym typeface="Wingdings 3"/>
              </a:rPr>
              <a:t></a:t>
            </a:r>
            <a:r>
              <a:rPr lang="en-US" sz="1800" i="1" kern="0" dirty="0" smtClean="0">
                <a:latin typeface="+mn-lt"/>
                <a:sym typeface="Wingdings 3"/>
              </a:rPr>
              <a:t> </a:t>
            </a:r>
            <a:r>
              <a:rPr lang="en-US" sz="1800" i="1" kern="0" dirty="0" smtClean="0">
                <a:latin typeface="+mn-lt"/>
                <a:sym typeface="Symbol"/>
              </a:rPr>
              <a:t> </a:t>
            </a:r>
            <a:r>
              <a:rPr lang="en-US" sz="1800" b="1" kern="0" dirty="0" smtClean="0">
                <a:latin typeface="+mn-lt"/>
              </a:rPr>
              <a:t>if and only if the poles of the signal all have real parts strictly less than zero:</a:t>
            </a:r>
          </a:p>
          <a:p>
            <a:pPr marL="168275" marR="0" indent="-168275" algn="l" defTabSz="914400" rtl="0" eaLnBrk="1" fontAlgn="base" latinLnBrk="0" hangingPunct="1">
              <a:lnSpc>
                <a:spcPct val="100000"/>
              </a:lnSpc>
              <a:spcBef>
                <a:spcPts val="0"/>
              </a:spcBef>
              <a:spcAft>
                <a:spcPts val="1200"/>
              </a:spcAft>
              <a:buClrTx/>
              <a:buSzTx/>
              <a:tabLst>
                <a:tab pos="4572000" algn="l"/>
              </a:tabLst>
            </a:pPr>
            <a:r>
              <a:rPr lang="en-US" sz="1800" b="1" kern="0" dirty="0" smtClean="0">
                <a:latin typeface="+mn-lt"/>
              </a:rPr>
              <a:t>	Hence, the poles play a critical role in the stability of a signal. The field of Control Systems deals with stability issues in signals and systems.</a:t>
            </a:r>
          </a:p>
          <a:p>
            <a:pPr marL="168275" indent="-168275">
              <a:spcBef>
                <a:spcPts val="0"/>
              </a:spcBef>
              <a:spcAft>
                <a:spcPts val="3600"/>
              </a:spcAft>
              <a:buFontTx/>
              <a:buChar char="•"/>
              <a:tabLst>
                <a:tab pos="4572000" algn="l"/>
              </a:tabLst>
            </a:pPr>
            <a:r>
              <a:rPr lang="en-US" sz="1800" b="1" kern="0" dirty="0" smtClean="0">
                <a:latin typeface="+mn-lt"/>
              </a:rPr>
              <a:t>If </a:t>
            </a:r>
            <a:r>
              <a:rPr lang="en-US" sz="1800" i="1" kern="0" dirty="0" smtClean="0">
                <a:latin typeface="+mn-lt"/>
              </a:rPr>
              <a:t>X</a:t>
            </a:r>
            <a:r>
              <a:rPr lang="en-US" sz="1800" kern="0" dirty="0" smtClean="0">
                <a:latin typeface="+mn-lt"/>
              </a:rPr>
              <a:t>(</a:t>
            </a:r>
            <a:r>
              <a:rPr lang="en-US" sz="1800" i="1" kern="0" dirty="0" smtClean="0">
                <a:latin typeface="+mn-lt"/>
              </a:rPr>
              <a:t>s</a:t>
            </a:r>
            <a:r>
              <a:rPr lang="en-US" sz="1800" kern="0" dirty="0" smtClean="0">
                <a:latin typeface="+mn-lt"/>
              </a:rPr>
              <a:t>)</a:t>
            </a:r>
            <a:r>
              <a:rPr lang="en-US" sz="1800" b="1" kern="0" dirty="0" smtClean="0">
                <a:latin typeface="+mn-lt"/>
              </a:rPr>
              <a:t> has a single pole at </a:t>
            </a:r>
            <a:r>
              <a:rPr lang="en-US" sz="1800" i="1" kern="0" dirty="0" smtClean="0">
                <a:latin typeface="+mn-lt"/>
              </a:rPr>
              <a:t>s </a:t>
            </a:r>
            <a:r>
              <a:rPr lang="en-US" sz="1800" kern="0" dirty="0" smtClean="0">
                <a:latin typeface="+mn-lt"/>
              </a:rPr>
              <a:t>= </a:t>
            </a:r>
            <a:r>
              <a:rPr lang="en-US" sz="1800" i="1" kern="0" dirty="0" smtClean="0">
                <a:latin typeface="+mn-lt"/>
              </a:rPr>
              <a:t>0</a:t>
            </a:r>
            <a:r>
              <a:rPr lang="en-US" sz="1800" b="1" kern="0" dirty="0" smtClean="0">
                <a:latin typeface="+mn-lt"/>
              </a:rPr>
              <a:t>, the limiting value of </a:t>
            </a:r>
            <a:r>
              <a:rPr lang="en-US" sz="1800" i="1" kern="0" dirty="0" smtClean="0"/>
              <a:t>x</a:t>
            </a:r>
            <a:r>
              <a:rPr lang="en-US" sz="1800" kern="0" dirty="0" smtClean="0"/>
              <a:t>(</a:t>
            </a:r>
            <a:r>
              <a:rPr lang="en-US" sz="1800" i="1" kern="0" dirty="0" smtClean="0"/>
              <a:t>t</a:t>
            </a:r>
            <a:r>
              <a:rPr lang="en-US" sz="1800" kern="0" dirty="0" smtClean="0"/>
              <a:t>)</a:t>
            </a:r>
            <a:r>
              <a:rPr lang="en-US" sz="1800" b="1" kern="0" dirty="0" smtClean="0">
                <a:latin typeface="+mn-lt"/>
              </a:rPr>
              <a:t> is equal to the residue corresponding to that pole:</a:t>
            </a:r>
          </a:p>
        </p:txBody>
      </p:sp>
      <p:graphicFrame>
        <p:nvGraphicFramePr>
          <p:cNvPr id="55298" name="Object 2"/>
          <p:cNvGraphicFramePr>
            <a:graphicFrameLocks noChangeAspect="1"/>
          </p:cNvGraphicFramePr>
          <p:nvPr/>
        </p:nvGraphicFramePr>
        <p:xfrm>
          <a:off x="457200" y="1191942"/>
          <a:ext cx="7258050" cy="1371600"/>
        </p:xfrm>
        <a:graphic>
          <a:graphicData uri="http://schemas.openxmlformats.org/presentationml/2006/ole">
            <p:oleObj spid="_x0000_s55298" name="Equation" r:id="rId3" imgW="4838400" imgH="914400" progId="Equation.3">
              <p:embed/>
            </p:oleObj>
          </a:graphicData>
        </a:graphic>
      </p:graphicFrame>
      <p:graphicFrame>
        <p:nvGraphicFramePr>
          <p:cNvPr id="55299" name="Object 3"/>
          <p:cNvGraphicFramePr>
            <a:graphicFrameLocks noChangeAspect="1"/>
          </p:cNvGraphicFramePr>
          <p:nvPr/>
        </p:nvGraphicFramePr>
        <p:xfrm>
          <a:off x="457200" y="4334510"/>
          <a:ext cx="2743200" cy="342900"/>
        </p:xfrm>
        <a:graphic>
          <a:graphicData uri="http://schemas.openxmlformats.org/presentationml/2006/ole">
            <p:oleObj spid="_x0000_s55299" name="Equation" r:id="rId4" imgW="1828800" imgH="228600" progId="Equation.3">
              <p:embed/>
            </p:oleObj>
          </a:graphicData>
        </a:graphic>
      </p:graphicFrame>
      <p:graphicFrame>
        <p:nvGraphicFramePr>
          <p:cNvPr id="55300" name="Object 4"/>
          <p:cNvGraphicFramePr>
            <a:graphicFrameLocks noChangeAspect="1"/>
          </p:cNvGraphicFramePr>
          <p:nvPr/>
        </p:nvGraphicFramePr>
        <p:xfrm>
          <a:off x="457200" y="5995622"/>
          <a:ext cx="1885950" cy="419100"/>
        </p:xfrm>
        <a:graphic>
          <a:graphicData uri="http://schemas.openxmlformats.org/presentationml/2006/ole">
            <p:oleObj spid="_x0000_s55300" name="Equation" r:id="rId5" imgW="1257120" imgH="27936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23228</TotalTime>
  <Words>753</Words>
  <Application>Microsoft PowerPoint</Application>
  <PresentationFormat>Letter Paper (8.5x11 in)</PresentationFormat>
  <Paragraphs>96</Paragraphs>
  <Slides>11</Slides>
  <Notes>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2190</cp:revision>
  <dcterms:created xsi:type="dcterms:W3CDTF">2002-09-12T17:13:32Z</dcterms:created>
  <dcterms:modified xsi:type="dcterms:W3CDTF">2009-03-02T12:09:13Z</dcterms:modified>
</cp:coreProperties>
</file>