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591" r:id="rId4"/>
    <p:sldId id="596" r:id="rId5"/>
    <p:sldId id="597" r:id="rId6"/>
    <p:sldId id="598" r:id="rId7"/>
    <p:sldId id="600" r:id="rId8"/>
    <p:sldId id="599" r:id="rId9"/>
    <p:sldId id="594" r:id="rId10"/>
    <p:sldId id="495" r:id="rId1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806" y="-90"/>
      </p:cViewPr>
      <p:guideLst>
        <p:guide orient="horz" pos="3527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3/30/2009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32,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users.ece.gatech.edu/~bonnie/book3/" TargetMode="External"/><Relationship Id="rId13" Type="http://schemas.openxmlformats.org/officeDocument/2006/relationships/image" Target="../media/image5.emf"/><Relationship Id="rId3" Type="http://schemas.openxmlformats.org/officeDocument/2006/relationships/hyperlink" Target="http://stellar.mit.edu/S/course/6/sp08/6.003/courseMaterial/topics/topic1/lectureNotes/Lecture__18/Lecture__18.pdf" TargetMode="External"/><Relationship Id="rId7" Type="http://schemas.openxmlformats.org/officeDocument/2006/relationships/image" Target="../media/image2.jpeg"/><Relationship Id="rId12" Type="http://schemas.openxmlformats.org/officeDocument/2006/relationships/hyperlink" Target="http://www.isip.piconepress.com/publications/courses/ece_3163/lectures/2009_spring/lecture_32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eople.seas.harvard.edu/~jones/es154/lectures/lecture_0/Laplace/laplace.html" TargetMode="External"/><Relationship Id="rId11" Type="http://schemas.openxmlformats.org/officeDocument/2006/relationships/image" Target="../media/image4.jpeg"/><Relationship Id="rId5" Type="http://schemas.openxmlformats.org/officeDocument/2006/relationships/hyperlink" Target="http://www.ece.clemson.edu/crb/ece409/handouts/sys_response.pdf" TargetMode="External"/><Relationship Id="rId10" Type="http://schemas.openxmlformats.org/officeDocument/2006/relationships/hyperlink" Target="http://www.isip.piconepress.com/publications/courses/ece_3163/lectures/2009_spring/lecture_32.mp3" TargetMode="External"/><Relationship Id="rId4" Type="http://schemas.openxmlformats.org/officeDocument/2006/relationships/hyperlink" Target="http://people.msoe.edu/~wrate/ee3720/UnderdampedSecondOrderSystems.pdf" TargetMode="External"/><Relationship Id="rId9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tellar.mit.edu/S/course/6/sp08/6.003/courseMaterial/topics/topic1/lectureNotes/Lecture__18/Lecture__18.pdf" TargetMode="External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hyperlink" Target="http://users.ece.gatech.edu/~bonnie/book3/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tellar.mit.edu/S/course/6/sp08/6.003/courseMaterial/topics/topic1/lectureNotes/Lecture__18/Lecture__18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24.png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424066"/>
            <a:ext cx="4721225" cy="41608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Second-Order Transfer Function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Real Poles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Complex Poles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Effect of Damping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Circuit Example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18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GW: </a:t>
            </a:r>
            <a:r>
              <a:rPr lang="en-US" sz="1800" b="1" dirty="0" err="1" smtClean="0">
                <a:solidFill>
                  <a:schemeClr val="bg1"/>
                </a:solidFill>
                <a:hlinkClick r:id="rId4"/>
              </a:rPr>
              <a:t>Underdamped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 2</a:t>
            </a:r>
            <a:r>
              <a:rPr lang="en-US" sz="1800" b="1" baseline="30000" dirty="0" smtClean="0">
                <a:solidFill>
                  <a:schemeClr val="bg1"/>
                </a:solidFill>
                <a:hlinkClick r:id="rId4"/>
              </a:rPr>
              <a:t>nd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-Order Systems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CRB: System Response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RVJ: RLC Circuits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32: </a:t>
            </a:r>
            <a:r>
              <a:rPr lang="en-US" b="1" dirty="0" smtClean="0">
                <a:solidFill>
                  <a:schemeClr val="accent2"/>
                </a:solidFill>
              </a:rPr>
              <a:t>SECOND-ORDER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" name="Picture 6" descr="x.jpg">
            <a:hlinkClick r:id="rId3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7863" y="1267489"/>
            <a:ext cx="2916237" cy="2702294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pic>
        <p:nvPicPr>
          <p:cNvPr id="12" name="Picture 11" descr="x.jp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57863" y="4015411"/>
            <a:ext cx="2916237" cy="1338806"/>
          </a:xfrm>
          <a:prstGeom prst="rect">
            <a:avLst/>
          </a:prstGeom>
          <a:ln w="38100">
            <a:solidFill>
              <a:schemeClr val="accent1"/>
            </a:solidFill>
          </a:ln>
        </p:spPr>
      </p:pic>
      <p:grpSp>
        <p:nvGrpSpPr>
          <p:cNvPr id="8" name="Group 7"/>
          <p:cNvGrpSpPr/>
          <p:nvPr/>
        </p:nvGrpSpPr>
        <p:grpSpPr>
          <a:xfrm>
            <a:off x="434857" y="6130319"/>
            <a:ext cx="1914470" cy="357188"/>
            <a:chOff x="434857" y="6130319"/>
            <a:chExt cx="1914470" cy="357188"/>
          </a:xfrm>
        </p:grpSpPr>
        <p:grpSp>
          <p:nvGrpSpPr>
            <p:cNvPr id="13" name="Group 7"/>
            <p:cNvGrpSpPr/>
            <p:nvPr/>
          </p:nvGrpSpPr>
          <p:grpSpPr>
            <a:xfrm>
              <a:off x="1351643" y="6130319"/>
              <a:ext cx="997684" cy="357188"/>
              <a:chOff x="563833" y="6157254"/>
              <a:chExt cx="997684" cy="357188"/>
            </a:xfrm>
          </p:grpSpPr>
          <p:sp>
            <p:nvSpPr>
              <p:cNvPr id="17" name="Text Box 7"/>
              <p:cNvSpPr txBox="1">
                <a:spLocks noChangeArrowheads="1"/>
              </p:cNvSpPr>
              <p:nvPr/>
            </p:nvSpPr>
            <p:spPr bwMode="auto">
              <a:xfrm>
                <a:off x="563833" y="6203854"/>
                <a:ext cx="913275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Audio:</a:t>
                </a:r>
              </a:p>
            </p:txBody>
          </p:sp>
          <p:pic>
            <p:nvPicPr>
              <p:cNvPr id="18" name="Picture 17" descr="x.JPG">
                <a:hlinkClick r:id="rId10"/>
              </p:cNvPr>
              <p:cNvPicPr>
                <a:picLocks noChangeAspect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85279" y="6157254"/>
                <a:ext cx="376238" cy="357188"/>
              </a:xfrm>
              <a:prstGeom prst="rect">
                <a:avLst/>
              </a:prstGeom>
            </p:spPr>
          </p:pic>
        </p:grpSp>
        <p:grpSp>
          <p:nvGrpSpPr>
            <p:cNvPr id="14" name="Group 13"/>
            <p:cNvGrpSpPr/>
            <p:nvPr/>
          </p:nvGrpSpPr>
          <p:grpSpPr>
            <a:xfrm>
              <a:off x="434857" y="6165787"/>
              <a:ext cx="885361" cy="279514"/>
              <a:chOff x="5231962" y="6231988"/>
              <a:chExt cx="885361" cy="279514"/>
            </a:xfrm>
          </p:grpSpPr>
          <p:pic>
            <p:nvPicPr>
              <p:cNvPr id="15" name="Picture 4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5745659" y="6237182"/>
                <a:ext cx="371664" cy="2743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5231962" y="6231988"/>
                <a:ext cx="648333" cy="2585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91429" tIns="45714" rIns="91429" bIns="45714">
                <a:spAutoFit/>
              </a:bodyPr>
              <a:lstStyle/>
              <a:p>
                <a:pPr marL="176213" indent="-176213">
                  <a:lnSpc>
                    <a:spcPct val="90000"/>
                  </a:lnSpc>
                  <a:spcBef>
                    <a:spcPct val="20000"/>
                  </a:spcBef>
                  <a:tabLst>
                    <a:tab pos="6864350" algn="r"/>
                  </a:tabLst>
                </a:pPr>
                <a:r>
                  <a:rPr lang="en-US" sz="1200" b="1" dirty="0" smtClean="0">
                    <a:solidFill>
                      <a:schemeClr val="accent2"/>
                    </a:solidFill>
                  </a:rPr>
                  <a:t>URL: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Second-Order Transfer Function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346248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Recall our expression for a simple,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differential equation: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Write this in terms of two parameters, </a:t>
            </a:r>
            <a:r>
              <a:rPr lang="en-US" sz="1800" i="1" dirty="0" smtClean="0">
                <a:sym typeface="Symbol"/>
              </a:rPr>
              <a:t> </a:t>
            </a:r>
            <a:r>
              <a:rPr lang="en-US" sz="1800" b="1" dirty="0" smtClean="0">
                <a:sym typeface="Symbol"/>
              </a:rPr>
              <a:t>and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</a:t>
            </a:r>
            <a:r>
              <a:rPr lang="en-US" sz="1800" b="1" dirty="0" smtClean="0"/>
              <a:t>, related to the poles: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From the quadratic equation:</a:t>
            </a:r>
          </a:p>
          <a:p>
            <a:pPr marL="165100" indent="-165100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There are three types of interesting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behavior of this system:</a:t>
            </a:r>
          </a:p>
        </p:txBody>
      </p:sp>
      <p:graphicFrame>
        <p:nvGraphicFramePr>
          <p:cNvPr id="130056" name="Object 8"/>
          <p:cNvGraphicFramePr>
            <a:graphicFrameLocks noChangeAspect="1"/>
          </p:cNvGraphicFramePr>
          <p:nvPr/>
        </p:nvGraphicFramePr>
        <p:xfrm>
          <a:off x="466725" y="1924534"/>
          <a:ext cx="3657600" cy="685800"/>
        </p:xfrm>
        <a:graphic>
          <a:graphicData uri="http://schemas.openxmlformats.org/presentationml/2006/ole">
            <p:oleObj spid="_x0000_s130056" name="Equation" r:id="rId4" imgW="2438280" imgH="457200" progId="Equation.3">
              <p:embed/>
            </p:oleObj>
          </a:graphicData>
        </a:graphic>
      </p:graphicFrame>
      <p:graphicFrame>
        <p:nvGraphicFramePr>
          <p:cNvPr id="130063" name="Object 15"/>
          <p:cNvGraphicFramePr>
            <a:graphicFrameLocks noChangeAspect="1"/>
          </p:cNvGraphicFramePr>
          <p:nvPr/>
        </p:nvGraphicFramePr>
        <p:xfrm>
          <a:off x="457200" y="911777"/>
          <a:ext cx="5048250" cy="685800"/>
        </p:xfrm>
        <a:graphic>
          <a:graphicData uri="http://schemas.openxmlformats.org/presentationml/2006/ole">
            <p:oleObj spid="_x0000_s130063" name="Equation" r:id="rId5" imgW="3365280" imgH="457200" progId="Equation.3">
              <p:embed/>
            </p:oleObj>
          </a:graphicData>
        </a:graphic>
      </p:graphicFrame>
      <p:graphicFrame>
        <p:nvGraphicFramePr>
          <p:cNvPr id="130064" name="Object 16"/>
          <p:cNvGraphicFramePr>
            <a:graphicFrameLocks noChangeAspect="1"/>
          </p:cNvGraphicFramePr>
          <p:nvPr/>
        </p:nvGraphicFramePr>
        <p:xfrm>
          <a:off x="457200" y="2992783"/>
          <a:ext cx="2476500" cy="419100"/>
        </p:xfrm>
        <a:graphic>
          <a:graphicData uri="http://schemas.openxmlformats.org/presentationml/2006/ole">
            <p:oleObj spid="_x0000_s130064" name="Equation" r:id="rId6" imgW="1650960" imgH="279360" progId="Equation.3">
              <p:embed/>
            </p:oleObj>
          </a:graphicData>
        </a:graphic>
      </p:graphicFrame>
      <p:graphicFrame>
        <p:nvGraphicFramePr>
          <p:cNvPr id="130066" name="Object 18"/>
          <p:cNvGraphicFramePr>
            <a:graphicFrameLocks noChangeAspect="1"/>
          </p:cNvGraphicFramePr>
          <p:nvPr/>
        </p:nvGraphicFramePr>
        <p:xfrm>
          <a:off x="457200" y="4253736"/>
          <a:ext cx="3600450" cy="2019300"/>
        </p:xfrm>
        <a:graphic>
          <a:graphicData uri="http://schemas.openxmlformats.org/presentationml/2006/ole">
            <p:oleObj spid="_x0000_s130066" name="Equation" r:id="rId7" imgW="2400120" imgH="1346040" progId="Equation.3">
              <p:embed/>
            </p:oleObj>
          </a:graphicData>
        </a:graphic>
      </p:graphicFrame>
      <p:pic>
        <p:nvPicPr>
          <p:cNvPr id="13" name="Picture 12" descr="x.jpg">
            <a:hlinkClick r:id="rId8"/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2488" y="2353928"/>
            <a:ext cx="4432438" cy="4107262"/>
          </a:xfrm>
          <a:prstGeom prst="rect">
            <a:avLst/>
          </a:prstGeom>
          <a:ln w="38100"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6732104" y="2154588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noProof="0" dirty="0" smtClean="0">
                <a:solidFill>
                  <a:schemeClr val="accent1"/>
                </a:solidFill>
                <a:latin typeface="+mn-lt"/>
              </a:rPr>
              <a:t>Impulse Response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25478" y="4195561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Step R</a:t>
            </a:r>
            <a:r>
              <a:rPr lang="en-US" sz="1400" b="1" kern="0" noProof="0" dirty="0" err="1" smtClean="0">
                <a:solidFill>
                  <a:schemeClr val="accent1"/>
                </a:solidFill>
                <a:latin typeface="+mn-lt"/>
              </a:rPr>
              <a:t>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Real Poles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63520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&gt; 1</a:t>
            </a:r>
            <a:r>
              <a:rPr lang="en-US" sz="1800" b="1" kern="0" dirty="0" smtClean="0">
                <a:sym typeface="Symbol"/>
              </a:rPr>
              <a:t>, both poles are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real and distinct:</a:t>
            </a: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673100" y="1115320"/>
          <a:ext cx="3409950" cy="3390900"/>
        </p:xfrm>
        <a:graphic>
          <a:graphicData uri="http://schemas.openxmlformats.org/presentationml/2006/ole">
            <p:oleObj spid="_x0000_s161801" name="Equation" r:id="rId4" imgW="2273040" imgH="226044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9319" y="4612038"/>
            <a:ext cx="8742046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There are two components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to this response:</a:t>
            </a:r>
          </a:p>
        </p:txBody>
      </p:sp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444500" y="5182817"/>
          <a:ext cx="3181350" cy="1371600"/>
        </p:xfrm>
        <a:graphic>
          <a:graphicData uri="http://schemas.openxmlformats.org/presentationml/2006/ole">
            <p:oleObj spid="_x0000_s161802" name="Equation" r:id="rId5" imgW="2120760" imgH="9144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529593" y="583813"/>
            <a:ext cx="4336112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= 1</a:t>
            </a:r>
            <a:r>
              <a:rPr lang="en-US" sz="1800" b="1" kern="0" dirty="0" smtClean="0">
                <a:sym typeface="Symbol"/>
              </a:rPr>
              <a:t>, both poles are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real (</a:t>
            </a:r>
            <a:r>
              <a:rPr lang="en-US" sz="1800" i="1" kern="0" dirty="0" smtClean="0">
                <a:sym typeface="Symbol"/>
              </a:rPr>
              <a:t>s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=</a:t>
            </a:r>
            <a:r>
              <a:rPr lang="en-US" sz="1800" b="1" kern="0" dirty="0" smtClean="0">
                <a:sym typeface="Symbol"/>
              </a:rPr>
              <a:t> </a:t>
            </a: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</a:t>
            </a:r>
            <a:r>
              <a:rPr lang="en-US" sz="1800" b="1" kern="0" dirty="0" smtClean="0">
                <a:sym typeface="Symbol"/>
              </a:rPr>
              <a:t>) and repeated:</a:t>
            </a:r>
          </a:p>
        </p:txBody>
      </p:sp>
      <p:graphicFrame>
        <p:nvGraphicFramePr>
          <p:cNvPr id="20" name="Object 9"/>
          <p:cNvGraphicFramePr>
            <a:graphicFrameLocks noChangeAspect="1"/>
          </p:cNvGraphicFramePr>
          <p:nvPr/>
        </p:nvGraphicFramePr>
        <p:xfrm>
          <a:off x="4755598" y="1201047"/>
          <a:ext cx="2933700" cy="3086100"/>
        </p:xfrm>
        <a:graphic>
          <a:graphicData uri="http://schemas.openxmlformats.org/presentationml/2006/ole">
            <p:oleObj spid="_x0000_s161805" name="Equation" r:id="rId6" imgW="195552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Real Poles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319" y="3710902"/>
            <a:ext cx="8742046" cy="310854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 </a:t>
            </a:r>
            <a:r>
              <a:rPr lang="en-US" sz="1800" b="1" kern="0" dirty="0" smtClean="0">
                <a:sym typeface="Symbol"/>
              </a:rPr>
              <a:t>is referred to as the damping ratio because it controls the time constant of the impulse response (and the time to reach steady state);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>
                <a:sym typeface="Symbol"/>
              </a:rPr>
              <a:t></a:t>
            </a:r>
            <a:r>
              <a:rPr lang="en-US" sz="1800" i="1" baseline="-25000" dirty="0" smtClean="0">
                <a:sym typeface="Symbol"/>
              </a:rPr>
              <a:t>n </a:t>
            </a:r>
            <a:r>
              <a:rPr lang="en-US" sz="1800" b="1" kern="0" dirty="0" smtClean="0">
                <a:sym typeface="Symbol"/>
              </a:rPr>
              <a:t> is the natural frequency and controls the frequency of oscillation (which we will see next for the case of two complex poles).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&gt; 1</a:t>
            </a:r>
            <a:r>
              <a:rPr lang="en-US" sz="1800" b="1" kern="0" dirty="0" smtClean="0">
                <a:sym typeface="Symbol"/>
              </a:rPr>
              <a:t>: The system is considered </a:t>
            </a:r>
            <a:r>
              <a:rPr lang="en-US" sz="1800" b="1" kern="0" dirty="0" err="1" smtClean="0">
                <a:solidFill>
                  <a:schemeClr val="accent1"/>
                </a:solidFill>
                <a:sym typeface="Symbol"/>
              </a:rPr>
              <a:t>overdamped</a:t>
            </a:r>
            <a:r>
              <a:rPr lang="en-US" sz="1800" b="1" kern="0" dirty="0" smtClean="0">
                <a:sym typeface="Symbol"/>
              </a:rPr>
              <a:t> because it does not achieve oscillation and simply directly approaches its steady-state value.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</a:t>
            </a:r>
            <a:r>
              <a:rPr lang="en-US" sz="1800" kern="0" dirty="0" smtClean="0">
                <a:sym typeface="Symbol"/>
              </a:rPr>
              <a:t> = 1</a:t>
            </a:r>
            <a:r>
              <a:rPr lang="en-US" sz="1800" b="1" kern="0" dirty="0" smtClean="0">
                <a:sym typeface="Symbol"/>
              </a:rPr>
              <a:t>: The system is considered </a:t>
            </a:r>
            <a:r>
              <a:rPr lang="en-US" sz="1800" b="1" kern="0" dirty="0" smtClean="0">
                <a:solidFill>
                  <a:schemeClr val="accent1"/>
                </a:solidFill>
                <a:sym typeface="Symbol"/>
              </a:rPr>
              <a:t>critically damped</a:t>
            </a:r>
            <a:r>
              <a:rPr lang="en-US" sz="1800" b="1" kern="0" dirty="0" smtClean="0">
                <a:sym typeface="Symbol"/>
              </a:rPr>
              <a:t> because it is on the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verge of oscillation.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sz="1800" b="1" kern="0" dirty="0" smtClean="0">
              <a:sym typeface="Symbol"/>
            </a:endParaRPr>
          </a:p>
        </p:txBody>
      </p:sp>
      <p:pic>
        <p:nvPicPr>
          <p:cNvPr id="161803" name="Picture 11"/>
          <p:cNvPicPr>
            <a:picLocks noChangeAspect="1" noChangeArrowheads="1"/>
          </p:cNvPicPr>
          <p:nvPr/>
        </p:nvPicPr>
        <p:blipFill>
          <a:blip r:embed="rId3"/>
          <a:srcRect l="14566" t="16970" r="12221" b="1960"/>
          <a:stretch>
            <a:fillRect/>
          </a:stretch>
        </p:blipFill>
        <p:spPr bwMode="auto">
          <a:xfrm>
            <a:off x="5227969" y="722313"/>
            <a:ext cx="3187162" cy="2557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1804" name="Picture 12"/>
          <p:cNvPicPr>
            <a:picLocks noChangeAspect="1" noChangeArrowheads="1"/>
          </p:cNvPicPr>
          <p:nvPr/>
        </p:nvPicPr>
        <p:blipFill>
          <a:blip r:embed="rId4"/>
          <a:srcRect l="14957" t="17976" r="12091" b="1762"/>
          <a:stretch>
            <a:fillRect/>
          </a:stretch>
        </p:blipFill>
        <p:spPr bwMode="auto">
          <a:xfrm>
            <a:off x="697735" y="722313"/>
            <a:ext cx="3220279" cy="2567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6308034" y="2411833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Two Real Poles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48671" y="2240771"/>
            <a:ext cx="1895061" cy="615553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Both Real and Repeated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Step Response For Two Complex Poles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63520"/>
            <a:ext cx="8742046" cy="193899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0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When </a:t>
            </a:r>
            <a:r>
              <a:rPr lang="en-US" sz="1800" kern="0" dirty="0" smtClean="0">
                <a:sym typeface="Symbol"/>
              </a:rPr>
              <a:t>0 &lt; </a:t>
            </a:r>
            <a:r>
              <a:rPr lang="en-US" sz="1800" i="1" kern="0" dirty="0" smtClean="0">
                <a:sym typeface="Symbol"/>
              </a:rPr>
              <a:t> &lt;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, we have two complex conjugate poles:</a:t>
            </a:r>
          </a:p>
          <a:p>
            <a:pPr marL="165100" indent="-165100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transfer function can be rewritten as:</a:t>
            </a:r>
          </a:p>
        </p:txBody>
      </p:sp>
      <p:graphicFrame>
        <p:nvGraphicFramePr>
          <p:cNvPr id="161801" name="Object 9"/>
          <p:cNvGraphicFramePr>
            <a:graphicFrameLocks noChangeAspect="1"/>
          </p:cNvGraphicFramePr>
          <p:nvPr/>
        </p:nvGraphicFramePr>
        <p:xfrm>
          <a:off x="458788" y="2491137"/>
          <a:ext cx="3867150" cy="2095500"/>
        </p:xfrm>
        <a:graphic>
          <a:graphicData uri="http://schemas.openxmlformats.org/presentationml/2006/ole">
            <p:oleObj spid="_x0000_s169986" name="Equation" r:id="rId4" imgW="2577960" imgH="13968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9319" y="4612038"/>
            <a:ext cx="8742046" cy="180049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step response, after some simplification, can be written as:</a:t>
            </a:r>
          </a:p>
          <a:p>
            <a:pPr marL="165100" indent="-165100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Hence, the response of this system eventually settles to a steady-state value of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. However, the response can overshoot the steady-state value and will oscillate around it, eventually settling in to its final value.</a:t>
            </a:r>
          </a:p>
        </p:txBody>
      </p:sp>
      <p:graphicFrame>
        <p:nvGraphicFramePr>
          <p:cNvPr id="161802" name="Object 10"/>
          <p:cNvGraphicFramePr>
            <a:graphicFrameLocks noChangeAspect="1"/>
          </p:cNvGraphicFramePr>
          <p:nvPr/>
        </p:nvGraphicFramePr>
        <p:xfrm>
          <a:off x="458788" y="4896749"/>
          <a:ext cx="5734051" cy="723900"/>
        </p:xfrm>
        <a:graphic>
          <a:graphicData uri="http://schemas.openxmlformats.org/presentationml/2006/ole">
            <p:oleObj spid="_x0000_s169987" name="Equation" r:id="rId5" imgW="3822480" imgH="482400" progId="Equation.3">
              <p:embed/>
            </p:oleObj>
          </a:graphicData>
        </a:graphic>
      </p:graphicFrame>
      <p:graphicFrame>
        <p:nvGraphicFramePr>
          <p:cNvPr id="169989" name="Object 5"/>
          <p:cNvGraphicFramePr>
            <a:graphicFrameLocks noChangeAspect="1"/>
          </p:cNvGraphicFramePr>
          <p:nvPr/>
        </p:nvGraphicFramePr>
        <p:xfrm>
          <a:off x="458788" y="941526"/>
          <a:ext cx="2476500" cy="1181100"/>
        </p:xfrm>
        <a:graphic>
          <a:graphicData uri="http://schemas.openxmlformats.org/presentationml/2006/ole">
            <p:oleObj spid="_x0000_s169989" name="Equation" r:id="rId6" imgW="1650960" imgH="787320" progId="Equation.3">
              <p:embed/>
            </p:oleObj>
          </a:graphicData>
        </a:graphic>
      </p:graphicFrame>
      <p:pic>
        <p:nvPicPr>
          <p:cNvPr id="169990" name="Picture 6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15112" t="20437" r="12197" b="1533"/>
          <a:stretch>
            <a:fillRect/>
          </a:stretch>
        </p:blipFill>
        <p:spPr bwMode="auto">
          <a:xfrm>
            <a:off x="5321451" y="1444482"/>
            <a:ext cx="3526238" cy="2743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Analysis of the Step Response For Two Complex Poles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7" descr="x.jpg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788" y="828328"/>
            <a:ext cx="4590290" cy="55165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5022574" y="722313"/>
            <a:ext cx="3849342" cy="58785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  &gt;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</a:t>
            </a:r>
            <a:r>
              <a:rPr lang="en-US" sz="1800" b="1" kern="0" dirty="0" err="1" smtClean="0">
                <a:sym typeface="Symbol"/>
              </a:rPr>
              <a:t>overdamped</a:t>
            </a:r>
            <a:r>
              <a:rPr lang="en-US" sz="1800" b="1" kern="0" dirty="0" smtClean="0">
                <a:sym typeface="Symbol"/>
              </a:rPr>
              <a:t> system experiences an exponential rise and decay. Its asymptotic behavior is a decaying exponential.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kern="0" dirty="0" smtClean="0">
                <a:sym typeface="Symbol"/>
              </a:rPr>
              <a:t>  =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critically damped system has a fast rise time, and converges to the steady-state value in an </a:t>
            </a:r>
            <a:r>
              <a:rPr lang="en-US" sz="1800" b="1" kern="0" dirty="0" err="1" smtClean="0">
                <a:sym typeface="Symbol"/>
              </a:rPr>
              <a:t>exponetial</a:t>
            </a:r>
            <a:r>
              <a:rPr lang="en-US" sz="1800" b="1" kern="0" dirty="0" smtClean="0">
                <a:sym typeface="Symbol"/>
              </a:rPr>
              <a:t> fashion.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 </a:t>
            </a:r>
            <a:r>
              <a:rPr lang="en-US" sz="1800" kern="0" dirty="0" smtClean="0">
                <a:sym typeface="Symbol"/>
              </a:rPr>
              <a:t>0 &lt; </a:t>
            </a:r>
            <a:r>
              <a:rPr lang="en-US" sz="1800" i="1" kern="0" dirty="0" smtClean="0">
                <a:sym typeface="Symbol"/>
              </a:rPr>
              <a:t>  &gt; </a:t>
            </a:r>
            <a:r>
              <a:rPr lang="en-US" sz="1800" kern="0" dirty="0" smtClean="0">
                <a:sym typeface="Symbol"/>
              </a:rPr>
              <a:t>1</a:t>
            </a:r>
            <a:r>
              <a:rPr lang="en-US" sz="1800" b="1" kern="0" dirty="0" smtClean="0">
                <a:sym typeface="Symbol"/>
              </a:rPr>
              <a:t>: the </a:t>
            </a:r>
            <a:r>
              <a:rPr lang="en-US" sz="1800" b="1" kern="0" dirty="0" err="1" smtClean="0">
                <a:sym typeface="Symbol"/>
              </a:rPr>
              <a:t>underdamped</a:t>
            </a:r>
            <a:r>
              <a:rPr lang="en-US" sz="1800" b="1" kern="0" dirty="0" smtClean="0">
                <a:sym typeface="Symbol"/>
              </a:rPr>
              <a:t> system oscillates about the steady-state behavior at a frequency of </a:t>
            </a:r>
            <a:r>
              <a:rPr lang="en-US" sz="1800" i="1" kern="0" baseline="-25000" dirty="0" smtClean="0">
                <a:sym typeface="Symbol"/>
              </a:rPr>
              <a:t>d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Note that you cannot control the rise time and the oscillation behavior independently!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What can we conclude about the frequency response of this system?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63688" y="722313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noProof="0" dirty="0" smtClean="0">
                <a:solidFill>
                  <a:schemeClr val="accent1"/>
                </a:solidFill>
                <a:latin typeface="+mn-lt"/>
              </a:rPr>
              <a:t>Impulse Response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57061" y="3440186"/>
            <a:ext cx="1895061" cy="40011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38100">
            <a:solidFill>
              <a:schemeClr val="accent2"/>
            </a:solidFill>
          </a:ln>
        </p:spPr>
        <p:txBody>
          <a:bodyPr wrap="square" lIns="91440" tIns="91440" rIns="91440" bIns="91440" rtlCol="0" anchor="ctr" anchorCtr="0">
            <a:spAutoFit/>
          </a:bodyPr>
          <a:lstStyle/>
          <a:p>
            <a:pPr marL="165100" marR="0" indent="-1651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400" b="1" kern="0" dirty="0" smtClean="0">
                <a:solidFill>
                  <a:schemeClr val="accent1"/>
                </a:solidFill>
                <a:latin typeface="+mn-lt"/>
              </a:rPr>
              <a:t>Step R</a:t>
            </a:r>
            <a:r>
              <a:rPr lang="en-US" sz="1400" b="1" kern="0" noProof="0" dirty="0" err="1" smtClean="0">
                <a:solidFill>
                  <a:schemeClr val="accent1"/>
                </a:solidFill>
                <a:latin typeface="+mn-lt"/>
              </a:rPr>
              <a:t>esponse</a:t>
            </a:r>
            <a:endParaRPr kumimoji="0" lang="en-US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Implications in the </a:t>
            </a:r>
            <a:r>
              <a:rPr lang="en-US" b="1" i="1" dirty="0" smtClean="0">
                <a:solidFill>
                  <a:schemeClr val="accent2"/>
                </a:solidFill>
              </a:rPr>
              <a:t>s</a:t>
            </a:r>
            <a:r>
              <a:rPr lang="en-US" b="1" dirty="0" smtClean="0">
                <a:solidFill>
                  <a:schemeClr val="accent2"/>
                </a:solidFill>
              </a:rPr>
              <a:t>-Plane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4"/>
          <a:srcRect l="23319" t="24970" r="21706" b="8364"/>
          <a:stretch>
            <a:fillRect/>
          </a:stretch>
        </p:blipFill>
        <p:spPr bwMode="auto">
          <a:xfrm>
            <a:off x="3271372" y="848139"/>
            <a:ext cx="5654618" cy="4969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63520"/>
            <a:ext cx="5528808" cy="59708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1200"/>
              </a:spcAft>
            </a:pPr>
            <a:r>
              <a:rPr lang="en-US" sz="1800" b="1" kern="0" dirty="0" smtClean="0">
                <a:sym typeface="Symbol"/>
              </a:rPr>
              <a:t>Several important observations:</a:t>
            </a:r>
          </a:p>
          <a:p>
            <a:pPr marL="165100" indent="-165100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pole locations are: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Since the frequency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response is computed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along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-axis, we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can see that the pole is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located at </a:t>
            </a:r>
            <a:r>
              <a:rPr lang="en-US" sz="1800" kern="0" dirty="0" smtClean="0">
                <a:sym typeface="Symbol"/>
              </a:rPr>
              <a:t>±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d</a:t>
            </a:r>
            <a:r>
              <a:rPr lang="en-US" sz="1800" b="1" kern="0" dirty="0" smtClean="0">
                <a:sym typeface="Symbol"/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The bandwidth of the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pole is proportional to the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distance from the </a:t>
            </a:r>
            <a:r>
              <a:rPr lang="en-US" sz="1800" i="1" kern="0" dirty="0" smtClean="0">
                <a:sym typeface="Symbol"/>
              </a:rPr>
              <a:t>j</a:t>
            </a:r>
            <a:r>
              <a:rPr lang="en-US" sz="1800" b="1" kern="0" dirty="0" smtClean="0">
                <a:sym typeface="Symbol"/>
              </a:rPr>
              <a:t>-axis,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and is given by 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n</a:t>
            </a:r>
            <a:r>
              <a:rPr lang="en-US" sz="1800" b="1" i="1" kern="0" dirty="0" smtClean="0">
                <a:sym typeface="Symbol"/>
              </a:rPr>
              <a:t>.</a:t>
            </a:r>
            <a:endParaRPr lang="en-US" sz="1800" b="1" kern="0" dirty="0" smtClean="0">
              <a:sym typeface="Symbol"/>
            </a:endParaRP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For a fixed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n</a:t>
            </a:r>
            <a:r>
              <a:rPr lang="en-US" sz="1800" b="1" kern="0" dirty="0" smtClean="0">
                <a:sym typeface="Symbol"/>
              </a:rPr>
              <a:t>, the range </a:t>
            </a:r>
            <a:r>
              <a:rPr lang="en-US" sz="1800" kern="0" dirty="0" smtClean="0">
                <a:sym typeface="Symbol"/>
              </a:rPr>
              <a:t>0 &lt;</a:t>
            </a:r>
            <a:r>
              <a:rPr lang="en-US" sz="1800" b="1" kern="0" dirty="0" smtClean="0">
                <a:sym typeface="Symbol"/>
              </a:rPr>
              <a:t>  </a:t>
            </a:r>
            <a:r>
              <a:rPr lang="en-US" sz="1800" kern="0" dirty="0" smtClean="0">
                <a:sym typeface="Symbol"/>
              </a:rPr>
              <a:t>&lt; 1</a:t>
            </a:r>
            <a:r>
              <a:rPr lang="en-US" sz="1800" b="1" kern="0" dirty="0" smtClean="0">
                <a:sym typeface="Symbol"/>
              </a:rPr>
              <a:t>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describes a circle. We will make use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of this concept in the next chapter </a:t>
            </a:r>
            <a:br>
              <a:rPr lang="en-US" sz="1800" b="1" kern="0" dirty="0" smtClean="0">
                <a:sym typeface="Symbol"/>
              </a:rPr>
            </a:br>
            <a:r>
              <a:rPr lang="en-US" sz="1800" b="1" kern="0" dirty="0" smtClean="0">
                <a:sym typeface="Symbol"/>
              </a:rPr>
              <a:t>when we discuss control systems.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kern="0" dirty="0" smtClean="0">
                <a:sym typeface="Symbol"/>
              </a:rPr>
              <a:t>What happens if  is negative?</a:t>
            </a:r>
          </a:p>
        </p:txBody>
      </p:sp>
      <p:graphicFrame>
        <p:nvGraphicFramePr>
          <p:cNvPr id="171014" name="Object 6"/>
          <p:cNvGraphicFramePr>
            <a:graphicFrameLocks noChangeAspect="1"/>
          </p:cNvGraphicFramePr>
          <p:nvPr/>
        </p:nvGraphicFramePr>
        <p:xfrm>
          <a:off x="458788" y="1389821"/>
          <a:ext cx="2476500" cy="762000"/>
        </p:xfrm>
        <a:graphic>
          <a:graphicData uri="http://schemas.openxmlformats.org/presentationml/2006/ole">
            <p:oleObj spid="_x0000_s171014" name="Equation" r:id="rId5" imgW="1650960" imgH="507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RC Circuit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42046" cy="564770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5100" indent="-165100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Find the response to a</a:t>
            </a:r>
            <a:br>
              <a:rPr lang="en-US" sz="1800" b="1" dirty="0" smtClean="0"/>
            </a:br>
            <a:r>
              <a:rPr lang="en-US" sz="1800" b="1" dirty="0" err="1" smtClean="0"/>
              <a:t>sinewave</a:t>
            </a:r>
            <a:r>
              <a:rPr lang="en-US" sz="1800" b="1" dirty="0" smtClean="0"/>
              <a:t>:.</a:t>
            </a:r>
          </a:p>
          <a:p>
            <a:pPr marL="165100" indent="-165100">
              <a:spcAft>
                <a:spcPts val="18600"/>
              </a:spcAft>
              <a:buFont typeface="Arial" pitchFamily="34" charset="0"/>
              <a:buChar char="•"/>
            </a:pPr>
            <a:r>
              <a:rPr lang="en-US" sz="1800" b="1" dirty="0" smtClean="0"/>
              <a:t>Solution: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Again we see the solution is the superposition of a transient and steady-state response.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steady-state response could have been found by simply evaluating the Fourier transform at </a:t>
            </a:r>
            <a:r>
              <a:rPr lang="en-US" sz="1800" i="1" kern="0" dirty="0" smtClean="0">
                <a:sym typeface="Symbol"/>
              </a:rPr>
              <a:t></a:t>
            </a:r>
            <a:r>
              <a:rPr lang="en-US" sz="1800" i="1" kern="0" baseline="-25000" dirty="0" smtClean="0">
                <a:sym typeface="Symbol"/>
              </a:rPr>
              <a:t>0</a:t>
            </a:r>
            <a:r>
              <a:rPr lang="en-US" sz="1800" b="1" dirty="0" smtClean="0"/>
              <a:t> and applying the magnitude scaling and phase shift to the input signal. Why?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Fourier transform is given by:</a:t>
            </a:r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458788" y="1040365"/>
          <a:ext cx="3924300" cy="647700"/>
        </p:xfrm>
        <a:graphic>
          <a:graphicData uri="http://schemas.openxmlformats.org/presentationml/2006/ole">
            <p:oleObj spid="_x0000_s139273" name="Equation" r:id="rId4" imgW="2616120" imgH="431640" progId="Equation.3">
              <p:embed/>
            </p:oleObj>
          </a:graphicData>
        </a:graphic>
      </p:graphicFrame>
      <p:pic>
        <p:nvPicPr>
          <p:cNvPr id="139279" name="Picture 15"/>
          <p:cNvPicPr>
            <a:picLocks noChangeAspect="1" noChangeArrowheads="1"/>
          </p:cNvPicPr>
          <p:nvPr/>
        </p:nvPicPr>
        <p:blipFill>
          <a:blip r:embed="rId5"/>
          <a:srcRect l="22989" t="32510" r="20796" b="38402"/>
          <a:stretch>
            <a:fillRect/>
          </a:stretch>
        </p:blipFill>
        <p:spPr bwMode="auto">
          <a:xfrm>
            <a:off x="4496420" y="596349"/>
            <a:ext cx="4417393" cy="165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9280" name="Object 16"/>
          <p:cNvGraphicFramePr>
            <a:graphicFrameLocks noChangeAspect="1"/>
          </p:cNvGraphicFramePr>
          <p:nvPr/>
        </p:nvGraphicFramePr>
        <p:xfrm>
          <a:off x="458788" y="2023097"/>
          <a:ext cx="5734050" cy="2114550"/>
        </p:xfrm>
        <a:graphic>
          <a:graphicData uri="http://schemas.openxmlformats.org/presentationml/2006/ole">
            <p:oleObj spid="_x0000_s139280" name="Equation" r:id="rId6" imgW="3822480" imgH="1409400" progId="Equation.3">
              <p:embed/>
            </p:oleObj>
          </a:graphicData>
        </a:graphic>
      </p:graphicFrame>
      <p:graphicFrame>
        <p:nvGraphicFramePr>
          <p:cNvPr id="139281" name="Object 17"/>
          <p:cNvGraphicFramePr>
            <a:graphicFrameLocks noChangeAspect="1"/>
          </p:cNvGraphicFramePr>
          <p:nvPr/>
        </p:nvGraphicFramePr>
        <p:xfrm>
          <a:off x="4217712" y="5751444"/>
          <a:ext cx="3105150" cy="628650"/>
        </p:xfrm>
        <a:graphic>
          <a:graphicData uri="http://schemas.openxmlformats.org/presentationml/2006/ole">
            <p:oleObj spid="_x0000_s139281" name="Equation" r:id="rId7" imgW="20700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637654"/>
            <a:ext cx="8721969" cy="227754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behavior of stable 2</a:t>
            </a:r>
            <a:r>
              <a:rPr lang="en-US" sz="1800" b="1" baseline="30000" dirty="0" smtClean="0"/>
              <a:t>nd</a:t>
            </a:r>
            <a:r>
              <a:rPr lang="en-US" sz="1800" b="1" dirty="0" smtClean="0"/>
              <a:t>-order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Characterized these systems in terms of three possible behaviors: </a:t>
            </a:r>
            <a:r>
              <a:rPr lang="en-US" sz="1800" b="1" dirty="0" err="1" smtClean="0"/>
              <a:t>overdamped</a:t>
            </a:r>
            <a:r>
              <a:rPr lang="en-US" sz="1800" b="1" dirty="0" smtClean="0"/>
              <a:t>, critically-damped, or </a:t>
            </a:r>
            <a:r>
              <a:rPr lang="en-US" sz="1800" b="1" dirty="0" err="1" smtClean="0"/>
              <a:t>overdamped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implications of this in the time and frequency domains.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Analyzed the response of an RC circuit to a </a:t>
            </a:r>
            <a:r>
              <a:rPr lang="en-US" sz="1800" b="1" dirty="0" err="1" smtClean="0"/>
              <a:t>sinewave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Next: Frequency response and Bode plots.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26088</TotalTime>
  <Words>509</Words>
  <Application>Microsoft PowerPoint</Application>
  <PresentationFormat>Letter Paper (8.5x11 in)</PresentationFormat>
  <Paragraphs>71</Paragraphs>
  <Slides>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2475</cp:revision>
  <dcterms:created xsi:type="dcterms:W3CDTF">2002-09-12T17:13:32Z</dcterms:created>
  <dcterms:modified xsi:type="dcterms:W3CDTF">2009-03-30T15:26:19Z</dcterms:modified>
</cp:coreProperties>
</file>