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325" r:id="rId3"/>
    <p:sldId id="591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495" r:id="rId13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3109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35,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trol.co.za/rlocus3.htm" TargetMode="External"/><Relationship Id="rId13" Type="http://schemas.openxmlformats.org/officeDocument/2006/relationships/hyperlink" Target="http://www.isip.piconepress.com/publications/courses/ece_3163/lectures/2009_spring/lecture_35.mp3" TargetMode="External"/><Relationship Id="rId3" Type="http://schemas.openxmlformats.org/officeDocument/2006/relationships/hyperlink" Target="http://stellar.mit.edu/S/course/6/sp08/6.003/courseMaterial/topics/topic1/lectureNotes/Lecture__21/Lecture__21.pdf" TargetMode="External"/><Relationship Id="rId7" Type="http://schemas.openxmlformats.org/officeDocument/2006/relationships/hyperlink" Target="http://www.engin.umich.edu/group/ctm/examples/pend/invpen.html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Inverted_pendulum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facstaff.bucknell.edu/mastascu/econtrolhtml/RootLocus/RLocus1A.html" TargetMode="External"/><Relationship Id="rId15" Type="http://schemas.openxmlformats.org/officeDocument/2006/relationships/hyperlink" Target="http://www.isip.piconepress.com/publications/courses/ece_3163/lectures/2009_spring/lecture_35.pptx" TargetMode="External"/><Relationship Id="rId10" Type="http://schemas.openxmlformats.org/officeDocument/2006/relationships/hyperlink" Target="http://controlcan.homestead.com/files/AngleRoot/control_anglecondition_intro.htm" TargetMode="External"/><Relationship Id="rId4" Type="http://schemas.openxmlformats.org/officeDocument/2006/relationships/hyperlink" Target="http://en.wikipedia.org/wiki/Root_locus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ellar.mit.edu/S/course/6/sp08/6.003/courseMaterial/topics/topic1/lectureNotes/Lecture__21/Lecture__2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hyperlink" Target="http://www.youtube.com/watch?v=MWJHcI7UcuE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Srwk-i5aXRQ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stellar.mit.edu/S/course/6/sp08/6.003/courseMaterial/topics/topic1/lectureNotes/Lecture__20/Lecture__20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http://stellar.mit.edu/S/course/6/sp08/6.003/courseMaterial/topics/topic1/lectureNotes/Lecture__21/Lecture__21.pdf" TargetMode="Externa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hyperlink" Target="http://stellar.mit.edu/S/course/6/sp08/6.003/courseMaterial/topics/topic1/lectureNotes/Lecture__20/Lecture__20.pdf" TargetMode="Externa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tellar.mit.edu/S/course/6/sp08/6.003/courseMaterial/topics/topic1/lectureNotes/Lecture__21/Lecture__21.pdf" TargetMode="Externa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hyperlink" Target="http://stellar.mit.edu/S/course/6/sp08/6.003/courseMaterial/topics/topic1/lectureNotes/Lecture__21/Lecture__2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png"/><Relationship Id="rId4" Type="http://schemas.openxmlformats.org/officeDocument/2006/relationships/hyperlink" Target="http://stellar.mit.edu/S/course/6/sp08/6.003/courseMaterial/topics/topic1/lectureNotes/Lecture__21/Lecture__21.pdf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verted_pendulu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youtube.com/watch?v=MWJHcI7UcuE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stellar.mit.edu/S/course/6/sp08/6.003/courseMaterial/topics/topic1/lectureNotes/Lecture__21/Lecture__2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hyperlink" Target="http://stellar.mit.edu/S/course/6/sp08/6.003/courseMaterial/topics/topic1/lectureNotes/Lecture__21/Lecture__21.pdf" TargetMode="External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424066"/>
            <a:ext cx="4721225" cy="4160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Conceptual View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Classical Formulation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Second-Order Example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Application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MIT 6.003: Lecture 21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Root Locus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EJM: Root Locus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Inverted Pendulum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CJC: Inverted Pendulum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35: </a:t>
            </a:r>
            <a:r>
              <a:rPr lang="en-US" b="1" dirty="0" smtClean="0">
                <a:solidFill>
                  <a:schemeClr val="accent2"/>
                </a:solidFill>
              </a:rPr>
              <a:t>ROOT LOCUS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7393" name="Picture 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7386" y="1722783"/>
            <a:ext cx="2088789" cy="15382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7394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77386" y="3299174"/>
            <a:ext cx="2088789" cy="14113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00352" y="1722783"/>
            <a:ext cx="2377034" cy="298774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434857" y="6130319"/>
            <a:ext cx="1914470" cy="357188"/>
            <a:chOff x="434857" y="6130319"/>
            <a:chExt cx="1914470" cy="357188"/>
          </a:xfrm>
        </p:grpSpPr>
        <p:grpSp>
          <p:nvGrpSpPr>
            <p:cNvPr id="12" name="Group 7"/>
            <p:cNvGrpSpPr/>
            <p:nvPr/>
          </p:nvGrpSpPr>
          <p:grpSpPr>
            <a:xfrm>
              <a:off x="1351643" y="6130319"/>
              <a:ext cx="997684" cy="357188"/>
              <a:chOff x="563833" y="6157254"/>
              <a:chExt cx="997684" cy="357188"/>
            </a:xfrm>
          </p:grpSpPr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563833" y="6203854"/>
                <a:ext cx="913275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Audio:</a:t>
                </a:r>
              </a:p>
            </p:txBody>
          </p:sp>
          <p:pic>
            <p:nvPicPr>
              <p:cNvPr id="17" name="Picture 16" descr="x.JPG">
                <a:hlinkClick r:id="rId13"/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5279" y="6157254"/>
                <a:ext cx="376238" cy="357188"/>
              </a:xfrm>
              <a:prstGeom prst="rect">
                <a:avLst/>
              </a:prstGeom>
            </p:spPr>
          </p:pic>
        </p:grpSp>
        <p:grpSp>
          <p:nvGrpSpPr>
            <p:cNvPr id="13" name="Group 13"/>
            <p:cNvGrpSpPr/>
            <p:nvPr/>
          </p:nvGrpSpPr>
          <p:grpSpPr>
            <a:xfrm>
              <a:off x="434857" y="6165787"/>
              <a:ext cx="885361" cy="279514"/>
              <a:chOff x="5231962" y="6231988"/>
              <a:chExt cx="885361" cy="279514"/>
            </a:xfrm>
          </p:grpSpPr>
          <p:pic>
            <p:nvPicPr>
              <p:cNvPr id="14" name="Picture 4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45659" y="6237182"/>
                <a:ext cx="371664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231962" y="6231988"/>
                <a:ext cx="648333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URL: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Feedback System – Implementation</a:t>
            </a:r>
          </a:p>
        </p:txBody>
      </p:sp>
      <p:pic>
        <p:nvPicPr>
          <p:cNvPr id="22016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66155"/>
            <a:ext cx="83534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882530"/>
            <a:ext cx="2624010" cy="16400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63765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Reviewed how stability is a function of gain for a simple feedback control circuit.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root locus diagram as an analysis tool to understand stability.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its calculation for some simple first and second-order systems.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an application of feedback control involving stabilization of an inverted pendulum.</a:t>
            </a:r>
          </a:p>
        </p:txBody>
      </p:sp>
      <p:pic>
        <p:nvPicPr>
          <p:cNvPr id="2211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901" y="3289667"/>
            <a:ext cx="4715498" cy="29471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Concept of a Root Locus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200" y="1192903"/>
          <a:ext cx="2305050" cy="628650"/>
        </p:xfrm>
        <a:graphic>
          <a:graphicData uri="http://schemas.openxmlformats.org/presentationml/2006/ole">
            <p:oleObj spid="_x0000_s185345" name="Equation" r:id="rId4" imgW="1536480" imgH="419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179" y="576772"/>
            <a:ext cx="8742046" cy="40010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our simple control system</a:t>
            </a:r>
            <a:br>
              <a:rPr lang="en-US" sz="1800" b="1" dirty="0" smtClean="0"/>
            </a:br>
            <a:r>
              <a:rPr lang="en-US" sz="1800" b="1" dirty="0" smtClean="0"/>
              <a:t>with transfer function: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controllers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can be</a:t>
            </a:r>
            <a:br>
              <a:rPr lang="en-US" sz="1800" b="1" dirty="0" smtClean="0"/>
            </a:br>
            <a:r>
              <a:rPr lang="en-US" sz="1800" b="1" dirty="0" smtClean="0"/>
              <a:t>designed to stabilize the system, but that </a:t>
            </a:r>
            <a:br>
              <a:rPr lang="en-US" sz="1800" b="1" dirty="0" smtClean="0"/>
            </a:br>
            <a:r>
              <a:rPr lang="en-US" sz="1800" b="1" dirty="0" smtClean="0"/>
              <a:t>could involve a multidimensional optimization. Instead, we would like a simpler, more intuitive approach to understand the behavior of this system.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the stability of the system depends on the poles of </a:t>
            </a:r>
            <a:r>
              <a:rPr lang="en-US" sz="1800" dirty="0" smtClean="0"/>
              <a:t>1 +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i="1" dirty="0" smtClean="0"/>
              <a:t>P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root locus, in its most general form, is simply a plot of how the poles of our transfer function vary as the parameters of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are varied.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classic root locus problem involves a simplified system:</a:t>
            </a:r>
          </a:p>
        </p:txBody>
      </p:sp>
      <p:pic>
        <p:nvPicPr>
          <p:cNvPr id="1853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51796"/>
          <a:stretch>
            <a:fillRect/>
          </a:stretch>
        </p:blipFill>
        <p:spPr bwMode="auto">
          <a:xfrm>
            <a:off x="4626903" y="4551504"/>
            <a:ext cx="4299610" cy="188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53022"/>
          <a:stretch>
            <a:fillRect/>
          </a:stretch>
        </p:blipFill>
        <p:spPr bwMode="auto">
          <a:xfrm>
            <a:off x="219076" y="4696033"/>
            <a:ext cx="4181724" cy="1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3352800" y="5936969"/>
            <a:ext cx="2564297" cy="615553"/>
            <a:chOff x="3352800" y="5936969"/>
            <a:chExt cx="2564297" cy="615553"/>
          </a:xfrm>
        </p:grpSpPr>
        <p:sp>
          <p:nvSpPr>
            <p:cNvPr id="16" name="TextBox 15"/>
            <p:cNvSpPr txBox="1"/>
            <p:nvPr/>
          </p:nvSpPr>
          <p:spPr>
            <a:xfrm>
              <a:off x="3776870" y="5936969"/>
              <a:ext cx="1722783" cy="615553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lIns="91440" tIns="91440" rIns="91440" bIns="9144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dirty="0" smtClean="0">
                  <a:latin typeface="+mn-lt"/>
                </a:rPr>
                <a:t>Closed-loop poles are the same.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rot="10800000" flipV="1">
              <a:off x="3352800" y="6244746"/>
              <a:ext cx="424070" cy="3678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H="1" flipV="1">
              <a:off x="5493027" y="6238120"/>
              <a:ext cx="424070" cy="3678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5496" y="696704"/>
            <a:ext cx="4366729" cy="12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First-Order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179" y="576772"/>
            <a:ext cx="8742046" cy="595547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8000"/>
              </a:spcAft>
              <a:buFont typeface="Arial" pitchFamily="34" charset="0"/>
              <a:buChar char="•"/>
            </a:pPr>
            <a:r>
              <a:rPr lang="en-US" sz="1800" b="1" dirty="0" smtClean="0"/>
              <a:t>Consider a simple first-order system:</a:t>
            </a:r>
          </a:p>
          <a:p>
            <a:pPr marL="165100" indent="-165100">
              <a:spcAft>
                <a:spcPts val="19800"/>
              </a:spcAft>
              <a:buFont typeface="Arial" pitchFamily="34" charset="0"/>
              <a:buChar char="•"/>
            </a:pPr>
            <a:r>
              <a:rPr lang="en-US" sz="1800" b="1" dirty="0" smtClean="0"/>
              <a:t>The pole is at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 = -(2+</a:t>
            </a:r>
            <a:r>
              <a:rPr lang="en-US" sz="1800" i="1" dirty="0" smtClean="0"/>
              <a:t>K</a:t>
            </a:r>
            <a:r>
              <a:rPr lang="en-US" sz="1800" dirty="0" smtClean="0"/>
              <a:t>)</a:t>
            </a:r>
            <a:r>
              <a:rPr lang="en-US" sz="1800" b="1" dirty="0" smtClean="0"/>
              <a:t>. Vary </a:t>
            </a:r>
            <a:r>
              <a:rPr lang="en-US" sz="1800" i="1" dirty="0" smtClean="0"/>
              <a:t>K</a:t>
            </a:r>
            <a:r>
              <a:rPr lang="en-US" sz="1800" dirty="0" smtClean="0"/>
              <a:t> </a:t>
            </a:r>
            <a:r>
              <a:rPr lang="en-US" sz="1800" b="1" dirty="0" smtClean="0"/>
              <a:t>from</a:t>
            </a:r>
            <a:r>
              <a:rPr lang="en-US" sz="1800" dirty="0" smtClean="0"/>
              <a:t> 0 </a:t>
            </a:r>
            <a:r>
              <a:rPr lang="en-US" sz="1800" b="1" dirty="0" smtClean="0"/>
              <a:t>to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 </a:t>
            </a:r>
            <a:r>
              <a:rPr lang="en-US" sz="1800" b="1" dirty="0" smtClean="0">
                <a:sym typeface="Symbol"/>
              </a:rPr>
              <a:t>:</a:t>
            </a:r>
          </a:p>
          <a:p>
            <a:pPr marL="165100" indent="-165100">
              <a:spcAft>
                <a:spcPts val="256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Observation: improper adjustment of the gain can cause the overall system to become unstable.</a:t>
            </a:r>
            <a:endParaRPr lang="en-US" sz="1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7004" y="5407193"/>
            <a:ext cx="24695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Becomes </a:t>
            </a:r>
            <a:r>
              <a:rPr lang="en-US" sz="1800" b="1" i="1" dirty="0" smtClean="0">
                <a:solidFill>
                  <a:schemeClr val="accent1"/>
                </a:solidFill>
              </a:rPr>
              <a:t>more</a:t>
            </a:r>
            <a:r>
              <a:rPr lang="en-US" sz="1800" b="1" dirty="0" smtClean="0"/>
              <a:t> stable</a:t>
            </a:r>
            <a:endParaRPr lang="en-US" sz="1800" b="1" kern="0" dirty="0" smtClean="0">
              <a:sym typeface="Symbol"/>
            </a:endParaRP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458788" y="1128299"/>
          <a:ext cx="4476750" cy="1752600"/>
        </p:xfrm>
        <a:graphic>
          <a:graphicData uri="http://schemas.openxmlformats.org/presentationml/2006/ole">
            <p:oleObj spid="_x0000_s200709" name="Equation" r:id="rId4" imgW="2984400" imgH="1168200" progId="Equation.3">
              <p:embed/>
            </p:oleObj>
          </a:graphicData>
        </a:graphic>
      </p:graphicFrame>
      <p:pic>
        <p:nvPicPr>
          <p:cNvPr id="1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70198"/>
            <a:ext cx="4341813" cy="12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756" y="3626464"/>
            <a:ext cx="6743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057159" y="5400651"/>
            <a:ext cx="24695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Becomes </a:t>
            </a:r>
            <a:r>
              <a:rPr lang="en-US" sz="1800" b="1" i="1" dirty="0" smtClean="0">
                <a:solidFill>
                  <a:schemeClr val="accent1"/>
                </a:solidFill>
              </a:rPr>
              <a:t>less</a:t>
            </a:r>
            <a:r>
              <a:rPr lang="en-US" sz="1800" b="1" dirty="0" smtClean="0"/>
              <a:t> stable</a:t>
            </a:r>
            <a:endParaRPr lang="en-US" sz="1800" b="1" kern="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Second-Order System With Proportional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79" y="2729948"/>
            <a:ext cx="8742046" cy="38164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5600"/>
              </a:spcAft>
              <a:buFont typeface="Arial" pitchFamily="34" charset="0"/>
              <a:buChar char="•"/>
            </a:pPr>
            <a:r>
              <a:rPr lang="en-US" sz="1800" b="1" dirty="0" smtClean="0"/>
              <a:t>Using Black’s Formula: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does the step response</a:t>
            </a:r>
            <a:br>
              <a:rPr lang="en-US" sz="1800" b="1" dirty="0" smtClean="0"/>
            </a:br>
            <a:r>
              <a:rPr lang="en-US" sz="1800" b="1" dirty="0" smtClean="0"/>
              <a:t>vary as a function of the gain, </a:t>
            </a:r>
            <a:r>
              <a:rPr lang="en-US" sz="1800" i="1" dirty="0" smtClean="0"/>
              <a:t>K</a:t>
            </a:r>
            <a:r>
              <a:rPr lang="en-US" sz="1800" b="1" dirty="0" smtClean="0"/>
              <a:t>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 as K increases, the</a:t>
            </a:r>
            <a:br>
              <a:rPr lang="en-US" sz="1800" b="1" dirty="0" smtClean="0"/>
            </a:br>
            <a:r>
              <a:rPr lang="en-US" sz="1800" b="1" dirty="0" smtClean="0"/>
              <a:t>system goes from </a:t>
            </a:r>
            <a:r>
              <a:rPr lang="en-US" sz="1800" b="1" i="1" dirty="0" smtClean="0">
                <a:solidFill>
                  <a:schemeClr val="accent1"/>
                </a:solidFill>
              </a:rPr>
              <a:t>too little gain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to </a:t>
            </a:r>
            <a:r>
              <a:rPr lang="en-US" sz="1800" b="1" i="1" dirty="0" smtClean="0">
                <a:solidFill>
                  <a:schemeClr val="accent2"/>
                </a:solidFill>
              </a:rPr>
              <a:t>too much gain</a:t>
            </a:r>
            <a:r>
              <a:rPr lang="en-US" sz="1800" b="1" dirty="0" smtClean="0"/>
              <a:t>.</a:t>
            </a: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1524000" y="1638300"/>
          <a:ext cx="171450" cy="323850"/>
        </p:xfrm>
        <a:graphic>
          <a:graphicData uri="http://schemas.openxmlformats.org/presentationml/2006/ole">
            <p:oleObj spid="_x0000_s201730" name="Equation" r:id="rId4" imgW="114120" imgH="215640" progId="Equation.3">
              <p:embed/>
            </p:oleObj>
          </a:graphicData>
        </a:graphic>
      </p:graphicFrame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458788" y="3110050"/>
          <a:ext cx="2457450" cy="1905000"/>
        </p:xfrm>
        <a:graphic>
          <a:graphicData uri="http://schemas.openxmlformats.org/presentationml/2006/ole">
            <p:oleObj spid="_x0000_s201737" name="Equation" r:id="rId5" imgW="1638000" imgH="1269720" progId="Equation.3">
              <p:embed/>
            </p:oleObj>
          </a:graphicData>
        </a:graphic>
      </p:graphicFrame>
      <p:pic>
        <p:nvPicPr>
          <p:cNvPr id="201738" name="Picture 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6337"/>
          <a:stretch>
            <a:fillRect/>
          </a:stretch>
        </p:blipFill>
        <p:spPr bwMode="auto">
          <a:xfrm>
            <a:off x="650667" y="530089"/>
            <a:ext cx="7839075" cy="20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006544" y="2703444"/>
            <a:ext cx="4766396" cy="3830936"/>
            <a:chOff x="4006544" y="2703444"/>
            <a:chExt cx="4766396" cy="3830936"/>
          </a:xfrm>
        </p:grpSpPr>
        <p:pic>
          <p:nvPicPr>
            <p:cNvPr id="14" name="Picture 5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06544" y="2703446"/>
              <a:ext cx="3712146" cy="383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03842" y="2703444"/>
              <a:ext cx="1069098" cy="383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8" name="Straight Arrow Connector 17"/>
          <p:cNvCxnSpPr/>
          <p:nvPr/>
        </p:nvCxnSpPr>
        <p:spPr>
          <a:xfrm flipV="1">
            <a:off x="3776870" y="3339548"/>
            <a:ext cx="3644347" cy="2610678"/>
          </a:xfrm>
          <a:prstGeom prst="straightConnector1">
            <a:avLst/>
          </a:prstGeom>
          <a:ln w="38100">
            <a:solidFill>
              <a:schemeClr val="accent1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72749" y="5857461"/>
            <a:ext cx="5082208" cy="462929"/>
          </a:xfrm>
          <a:prstGeom prst="straightConnector1">
            <a:avLst/>
          </a:prstGeom>
          <a:ln w="38100">
            <a:solidFill>
              <a:schemeClr val="accent2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How Do The Poles Move?</a:t>
            </a:r>
          </a:p>
        </p:txBody>
      </p:sp>
      <p:pic>
        <p:nvPicPr>
          <p:cNvPr id="211975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1813" y="513522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5168347" y="2080590"/>
            <a:ext cx="2107095" cy="2410600"/>
            <a:chOff x="5168347" y="2080590"/>
            <a:chExt cx="2107095" cy="2410600"/>
          </a:xfrm>
        </p:grpSpPr>
        <p:sp>
          <p:nvSpPr>
            <p:cNvPr id="12" name="Oval 11"/>
            <p:cNvSpPr/>
            <p:nvPr/>
          </p:nvSpPr>
          <p:spPr>
            <a:xfrm>
              <a:off x="6506816" y="2080590"/>
              <a:ext cx="91440" cy="914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314123" y="2941982"/>
              <a:ext cx="1974575" cy="4638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68347" y="4214191"/>
              <a:ext cx="210709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Desired Response</a:t>
              </a:r>
            </a:p>
          </p:txBody>
        </p:sp>
      </p:grp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431800" y="679450"/>
          <a:ext cx="3162300" cy="2895600"/>
        </p:xfrm>
        <a:graphic>
          <a:graphicData uri="http://schemas.openxmlformats.org/presentationml/2006/ole">
            <p:oleObj spid="_x0000_s211976" name="Equation" r:id="rId6" imgW="2108160" imgH="193032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2879" y="4611757"/>
            <a:ext cx="8742046" cy="1723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Can we generalize this analysis to systems of arbitrary complexity?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Fortunately, MATLAB has support for generation of the root locus:</a:t>
            </a:r>
          </a:p>
          <a:p>
            <a:pPr marL="463550">
              <a:spcAft>
                <a:spcPts val="0"/>
              </a:spcAft>
            </a:pPr>
            <a:r>
              <a:rPr lang="en-US" sz="1400" dirty="0" smtClean="0"/>
              <a:t>num = [1];</a:t>
            </a:r>
          </a:p>
          <a:p>
            <a:pPr marL="463550">
              <a:spcAft>
                <a:spcPts val="0"/>
              </a:spcAft>
            </a:pPr>
            <a:r>
              <a:rPr lang="en-US" sz="1400" dirty="0" smtClean="0"/>
              <a:t>den = [1 101 101]; (assuming K = 1)</a:t>
            </a:r>
          </a:p>
          <a:p>
            <a:pPr marL="463550">
              <a:spcAft>
                <a:spcPts val="0"/>
              </a:spcAft>
            </a:pPr>
            <a:r>
              <a:rPr lang="en-US" sz="1400" dirty="0" smtClean="0"/>
              <a:t>P = </a:t>
            </a:r>
            <a:r>
              <a:rPr lang="en-US" sz="1400" dirty="0" err="1" smtClean="0"/>
              <a:t>tf</a:t>
            </a:r>
            <a:r>
              <a:rPr lang="en-US" sz="1400" dirty="0" smtClean="0"/>
              <a:t>(num, den);</a:t>
            </a:r>
          </a:p>
          <a:p>
            <a:pPr marL="463550">
              <a:spcAft>
                <a:spcPts val="0"/>
              </a:spcAft>
            </a:pPr>
            <a:r>
              <a:rPr lang="en-US" sz="1400" dirty="0" err="1" smtClean="0"/>
              <a:t>rlocus</a:t>
            </a:r>
            <a:r>
              <a:rPr lang="en-US" sz="1400" dirty="0" smtClean="0"/>
              <a:t>(P);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More General Case</a:t>
            </a:r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431800" y="3828222"/>
          <a:ext cx="4457700" cy="381000"/>
        </p:xfrm>
        <a:graphic>
          <a:graphicData uri="http://schemas.openxmlformats.org/presentationml/2006/ole">
            <p:oleObj spid="_x0000_s212994" name="Equation" r:id="rId4" imgW="2971800" imgH="2538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2879" y="622853"/>
            <a:ext cx="8742046" cy="59400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no pole/zero cancellation in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:</a:t>
            </a:r>
            <a:endParaRPr lang="en-US" sz="1400" dirty="0" smtClean="0"/>
          </a:p>
          <a:p>
            <a:pPr marL="165100" indent="-165100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Closed-loop poles are the roots of: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It is much easier to plot the root locus for high-order polynomials because we can usually determine critical points of the plot from limiting cases</a:t>
            </a:r>
            <a:br>
              <a:rPr lang="en-US" sz="1800" b="1" dirty="0" smtClean="0"/>
            </a:br>
            <a:r>
              <a:rPr lang="en-US" sz="1800" b="1" dirty="0" smtClean="0"/>
              <a:t>(e.g.,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0</a:t>
            </a:r>
            <a:r>
              <a:rPr lang="en-US" sz="1800" b="1" dirty="0" smtClean="0"/>
              <a:t>, </a:t>
            </a:r>
            <a:r>
              <a:rPr lang="en-US" sz="1800" b="1" dirty="0" smtClean="0">
                <a:sym typeface="Symbol"/>
              </a:rPr>
              <a:t></a:t>
            </a:r>
            <a:r>
              <a:rPr lang="en-US" sz="1800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)</a:t>
            </a:r>
            <a:r>
              <a:rPr lang="en-US" sz="1800" b="1" dirty="0" smtClean="0"/>
              <a:t>, and then connect the critical points using some simple rules.</a:t>
            </a:r>
          </a:p>
          <a:p>
            <a:pPr marL="173038" indent="-173038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The root locus is defined as traces of </a:t>
            </a:r>
            <a:r>
              <a:rPr lang="en-US" sz="1800" i="1" dirty="0" smtClean="0"/>
              <a:t>s</a:t>
            </a:r>
            <a:r>
              <a:rPr lang="en-US" sz="1800" b="1" dirty="0" smtClean="0"/>
              <a:t> for unity gain: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Some general rules: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0</a:t>
            </a:r>
            <a:r>
              <a:rPr lang="en-US" sz="1800" b="1" dirty="0" smtClean="0"/>
              <a:t>,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 = </a:t>
            </a:r>
            <a:r>
              <a:rPr lang="en-US" sz="1800" dirty="0" smtClean="0">
                <a:sym typeface="Symbol"/>
              </a:rPr>
              <a:t> 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are the poles of</a:t>
            </a:r>
            <a:r>
              <a:rPr lang="en-US" sz="1800" dirty="0" smtClean="0">
                <a:sym typeface="Symbol"/>
              </a:rPr>
              <a:t> G(s)H(s)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ym typeface="Symbol"/>
              </a:rPr>
              <a:t>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</a:t>
            </a:r>
            <a:r>
              <a:rPr lang="en-US" sz="1800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,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 = 0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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are the zeroes of </a:t>
            </a:r>
            <a:r>
              <a:rPr lang="en-US" sz="1800" dirty="0" smtClean="0">
                <a:sym typeface="Symbol"/>
              </a:rPr>
              <a:t>G(s)H(s)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ym typeface="Symbol"/>
              </a:rPr>
              <a:t>Rule #1: start at a pole 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0 </a:t>
            </a:r>
            <a:r>
              <a:rPr lang="en-US" sz="1800" b="1" dirty="0" smtClean="0">
                <a:sym typeface="Symbol"/>
              </a:rPr>
              <a:t>and end at a zero 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</a:t>
            </a:r>
            <a:r>
              <a:rPr lang="en-US" sz="1800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ym typeface="Symbol"/>
              </a:rPr>
              <a:t>Rule #2: (</a:t>
            </a:r>
            <a:r>
              <a:rPr lang="en-US" sz="1800" i="1" dirty="0" smtClean="0">
                <a:sym typeface="Symbol"/>
              </a:rPr>
              <a:t>K </a:t>
            </a:r>
            <a:r>
              <a:rPr lang="en-US" sz="1800" dirty="0" smtClean="0">
                <a:sym typeface="Symbol"/>
              </a:rPr>
              <a:t> 0</a:t>
            </a:r>
            <a:r>
              <a:rPr lang="en-US" sz="1800" b="1" dirty="0" smtClean="0">
                <a:sym typeface="Symbol"/>
              </a:rPr>
              <a:t>) number of zeroes and poles to the right of the locus point must be odd.</a:t>
            </a:r>
            <a:endParaRPr lang="en-US" sz="1800" b="1" dirty="0" smtClean="0"/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431800" y="954018"/>
          <a:ext cx="2095500" cy="628650"/>
        </p:xfrm>
        <a:graphic>
          <a:graphicData uri="http://schemas.openxmlformats.org/presentationml/2006/ole">
            <p:oleObj spid="_x0000_s212995" name="Equation" r:id="rId5" imgW="1396800" imgH="419040" progId="Equation.3">
              <p:embed/>
            </p:oleObj>
          </a:graphicData>
        </a:graphic>
      </p:graphicFrame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431800" y="1919494"/>
          <a:ext cx="3829050" cy="590550"/>
        </p:xfrm>
        <a:graphic>
          <a:graphicData uri="http://schemas.openxmlformats.org/presentationml/2006/ole">
            <p:oleObj spid="_x0000_s212996" name="Equation" r:id="rId6" imgW="255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3668" y="2925598"/>
            <a:ext cx="8800576" cy="3369158"/>
            <a:chOff x="431800" y="2461799"/>
            <a:chExt cx="8800576" cy="3369158"/>
          </a:xfrm>
        </p:grpSpPr>
        <p:pic>
          <p:nvPicPr>
            <p:cNvPr id="214021" name="Picture 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800" y="2461799"/>
              <a:ext cx="8800576" cy="3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14022" name="Object 6"/>
            <p:cNvGraphicFramePr>
              <a:graphicFrameLocks noChangeAspect="1"/>
            </p:cNvGraphicFramePr>
            <p:nvPr/>
          </p:nvGraphicFramePr>
          <p:xfrm>
            <a:off x="2219119" y="2740784"/>
            <a:ext cx="2019300" cy="685800"/>
          </p:xfrm>
          <a:graphic>
            <a:graphicData uri="http://schemas.openxmlformats.org/presentationml/2006/ole">
              <p:oleObj spid="_x0000_s214022" name="Equation" r:id="rId6" imgW="1346040" imgH="457200" progId="Equation.3">
                <p:embed/>
              </p:oleObj>
            </a:graphicData>
          </a:graphic>
        </p:graphicFrame>
        <p:graphicFrame>
          <p:nvGraphicFramePr>
            <p:cNvPr id="214024" name="Object 8"/>
            <p:cNvGraphicFramePr>
              <a:graphicFrameLocks noChangeAspect="1"/>
            </p:cNvGraphicFramePr>
            <p:nvPr/>
          </p:nvGraphicFramePr>
          <p:xfrm>
            <a:off x="6665429" y="2706894"/>
            <a:ext cx="2019300" cy="685800"/>
          </p:xfrm>
          <a:graphic>
            <a:graphicData uri="http://schemas.openxmlformats.org/presentationml/2006/ole">
              <p:oleObj spid="_x0000_s214024" name="Equation" r:id="rId7" imgW="1346040" imgH="457200" progId="Equation.3">
                <p:embed/>
              </p:oleObj>
            </a:graphicData>
          </a:graphic>
        </p:graphicFrame>
      </p:grp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518478" y="1251226"/>
          <a:ext cx="1866900" cy="628650"/>
        </p:xfrm>
        <a:graphic>
          <a:graphicData uri="http://schemas.openxmlformats.org/presentationml/2006/ole">
            <p:oleObj spid="_x0000_s214025" name="Equation" r:id="rId8" imgW="1244520" imgH="419040" progId="Equation.3">
              <p:embed/>
            </p:oleObj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 b="53022"/>
          <a:stretch>
            <a:fillRect/>
          </a:stretch>
        </p:blipFill>
        <p:spPr bwMode="auto">
          <a:xfrm>
            <a:off x="4645302" y="707129"/>
            <a:ext cx="4181724" cy="1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Inverted Pendulum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293" y="675862"/>
            <a:ext cx="2171932" cy="27299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1811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4430" y="4138612"/>
            <a:ext cx="31337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082" y="3780430"/>
            <a:ext cx="4472183" cy="27951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586" y="696036"/>
            <a:ext cx="6193710" cy="265919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Pendulum which has its mass above its pivot point.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It is often implemented with the pivot point mounted on a cart that can move horizontally.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A normal pendulum is stable when hanging downwards, an inverted pendulum is inherently unstable.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Must be actively balanced in order to remain upright, either by applying a torque at the pivot point or by moving the pivot point horizontally (</a:t>
            </a:r>
            <a:r>
              <a:rPr lang="en-US" sz="1800" b="1" dirty="0" smtClean="0">
                <a:hlinkClick r:id="rId8"/>
              </a:rPr>
              <a:t>Wiki</a:t>
            </a:r>
            <a:r>
              <a:rPr lang="en-US" sz="1800" b="1" dirty="0" smtClean="0"/>
              <a:t>).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Feedback System – Use Proportional Derivative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19" y="603271"/>
            <a:ext cx="5964072" cy="240065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/>
              <a:t>Equations describing the physics: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The poles of the system are inherently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unstable.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Feedback control can be used to 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stabilize both the angle and position.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Other approaches involve oscillating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the support up and down.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4711148" y="704506"/>
          <a:ext cx="4133850" cy="2628900"/>
        </p:xfrm>
        <a:graphic>
          <a:graphicData uri="http://schemas.openxmlformats.org/presentationml/2006/ole">
            <p:oleObj spid="_x0000_s219138" name="Equation" r:id="rId4" imgW="2755800" imgH="1752480" progId="Equation.3">
              <p:embed/>
            </p:oleObj>
          </a:graphicData>
        </a:graphic>
      </p:graphicFrame>
      <p:pic>
        <p:nvPicPr>
          <p:cNvPr id="21913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41987"/>
            <a:ext cx="72675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26861</TotalTime>
  <Words>399</Words>
  <Application>Microsoft PowerPoint</Application>
  <PresentationFormat>Letter Paper (8.5x11 in)</PresentationFormat>
  <Paragraphs>78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2583</cp:revision>
  <dcterms:created xsi:type="dcterms:W3CDTF">2002-09-12T17:13:32Z</dcterms:created>
  <dcterms:modified xsi:type="dcterms:W3CDTF">2009-04-06T04:09:45Z</dcterms:modified>
</cp:coreProperties>
</file>