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1"/>
  </p:notesMasterIdLst>
  <p:handoutMasterIdLst>
    <p:handoutMasterId r:id="rId12"/>
  </p:handoutMasterIdLst>
  <p:sldIdLst>
    <p:sldId id="325" r:id="rId3"/>
    <p:sldId id="591" r:id="rId4"/>
    <p:sldId id="603" r:id="rId5"/>
    <p:sldId id="611" r:id="rId6"/>
    <p:sldId id="612" r:id="rId7"/>
    <p:sldId id="613" r:id="rId8"/>
    <p:sldId id="614" r:id="rId9"/>
    <p:sldId id="495" r:id="rId10"/>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A7"/>
    <a:srgbClr val="FFFFFF"/>
    <a:srgbClr val="892034"/>
    <a:srgbClr val="EFF755"/>
    <a:srgbClr val="CC6600"/>
    <a:srgbClr val="6666FF"/>
    <a:srgbClr val="008000"/>
    <a:srgbClr val="000080"/>
    <a:srgbClr val="004000"/>
    <a:srgbClr val="9966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4713" autoAdjust="0"/>
    <p:restoredTop sz="96226" autoAdjust="0"/>
  </p:normalViewPr>
  <p:slideViewPr>
    <p:cSldViewPr snapToGrid="0">
      <p:cViewPr varScale="1">
        <p:scale>
          <a:sx n="58" d="100"/>
          <a:sy n="58" d="100"/>
        </p:scale>
        <p:origin x="-1200" y="-78"/>
      </p:cViewPr>
      <p:guideLst>
        <p:guide orient="horz" pos="564"/>
        <p:guide orient="horz" pos="2993"/>
        <p:guide pos="2947"/>
        <p:guide pos="29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734" y="-108"/>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6" Type="http://schemas.openxmlformats.org/officeDocument/2006/relationships/image" Target="../media/image14.wmf"/><Relationship Id="rId5" Type="http://schemas.openxmlformats.org/officeDocument/2006/relationships/image" Target="../media/image13.wmf"/><Relationship Id="rId4"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5" Type="http://schemas.openxmlformats.org/officeDocument/2006/relationships/image" Target="../media/image19.wmf"/><Relationship Id="rId4" Type="http://schemas.openxmlformats.org/officeDocument/2006/relationships/image" Target="../media/image1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4" Type="http://schemas.openxmlformats.org/officeDocument/2006/relationships/image" Target="../media/image23.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 Id="rId6" Type="http://schemas.openxmlformats.org/officeDocument/2006/relationships/image" Target="../media/image29.wmf"/><Relationship Id="rId5" Type="http://schemas.openxmlformats.org/officeDocument/2006/relationships/image" Target="../media/image28.wmf"/><Relationship Id="rId4" Type="http://schemas.openxmlformats.org/officeDocument/2006/relationships/image" Target="../media/image2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MS</a:t>
            </a:r>
            <a:r>
              <a:rPr lang="en-US" baseline="0" dirty="0" smtClean="0"/>
              <a:t> Equation 3.0 was used with settings of: 18, 12, 8, 18, 12.</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4/15/2009</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dirty="0"/>
              <a:t>R. S. Sutton and A. G. </a:t>
            </a:r>
            <a:r>
              <a:rPr lang="en-US" altLang="en-US" dirty="0" err="1"/>
              <a:t>Barto</a:t>
            </a:r>
            <a:r>
              <a:rPr lang="en-US" altLang="en-US" dirty="0"/>
              <a:t>: Reinforcement Learning: An Introduction</a:t>
            </a:r>
            <a:endParaRPr lang="en-US" altLang="en-US" sz="1400" dirty="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5" name="Text Box 8"/>
          <p:cNvSpPr txBox="1">
            <a:spLocks noChangeArrowheads="1"/>
          </p:cNvSpPr>
          <p:nvPr/>
        </p:nvSpPr>
        <p:spPr bwMode="auto">
          <a:xfrm>
            <a:off x="479425" y="130175"/>
            <a:ext cx="3821113" cy="369332"/>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a:t>
            </a:r>
            <a:r>
              <a:rPr lang="en-US" sz="1800" b="1" dirty="0" smtClean="0">
                <a:solidFill>
                  <a:srgbClr val="333399"/>
                </a:solidFill>
              </a:rPr>
              <a:t>3163 – Signals and Systems</a:t>
            </a:r>
            <a:endParaRPr lang="en-US" sz="1800" b="1" dirty="0">
              <a:solidFill>
                <a:srgbClr val="333399"/>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7" r:id="rId2"/>
    <p:sldLayoutId id="2147483713" r:id="rId3"/>
    <p:sldLayoutId id="214748371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dirty="0"/>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3163: </a:t>
            </a:r>
            <a:r>
              <a:rPr lang="en-US" sz="1200" b="1" dirty="0">
                <a:solidFill>
                  <a:srgbClr val="892034"/>
                </a:solidFill>
              </a:rPr>
              <a:t>Lecture </a:t>
            </a:r>
            <a:r>
              <a:rPr lang="en-US" sz="1200" b="1" dirty="0" smtClean="0">
                <a:solidFill>
                  <a:srgbClr val="892034"/>
                </a:solidFill>
              </a:rPr>
              <a:t>38,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isip.piconepress.com/publications/courses/ece_3163/lectures/2009_spring/lecture_38.pptx" TargetMode="External"/><Relationship Id="rId13" Type="http://schemas.openxmlformats.org/officeDocument/2006/relationships/image" Target="../media/image5.png"/><Relationship Id="rId3" Type="http://schemas.openxmlformats.org/officeDocument/2006/relationships/hyperlink" Target="http://en.wikipedia.org/wiki/State_variable" TargetMode="External"/><Relationship Id="rId7" Type="http://schemas.openxmlformats.org/officeDocument/2006/relationships/image" Target="../media/image2.jpeg"/><Relationship Id="rId12" Type="http://schemas.openxmlformats.org/officeDocument/2006/relationships/hyperlink" Target="http://delmondogeraldine.blog.lemonde.f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isip.piconepress.com/publications/courses/ece_3163/lectures/2009_spring/lecture_38.mp3" TargetMode="External"/><Relationship Id="rId11" Type="http://schemas.openxmlformats.org/officeDocument/2006/relationships/image" Target="../media/image4.png"/><Relationship Id="rId5" Type="http://schemas.openxmlformats.org/officeDocument/2006/relationships/hyperlink" Target="http://en.wikipedia.org/wiki/Controllability" TargetMode="External"/><Relationship Id="rId10" Type="http://schemas.openxmlformats.org/officeDocument/2006/relationships/hyperlink" Target="http://www-control.uni-paderborn.de/rundgang.html" TargetMode="External"/><Relationship Id="rId4" Type="http://schemas.openxmlformats.org/officeDocument/2006/relationships/hyperlink" Target="http://www.engr.uky.edu/~ymzhang/EE422/EE422-7.doc" TargetMode="External"/><Relationship Id="rId9" Type="http://schemas.openxmlformats.org/officeDocument/2006/relationships/image" Target="../media/image3.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8.png"/><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4.xml"/><Relationship Id="rId7" Type="http://schemas.openxmlformats.org/officeDocument/2006/relationships/oleObject" Target="../embeddings/oleObject6.bin"/><Relationship Id="rId2" Type="http://schemas.openxmlformats.org/officeDocument/2006/relationships/slideLayout" Target="../slideLayouts/slideLayout11.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 Id="rId9" Type="http://schemas.openxmlformats.org/officeDocument/2006/relationships/oleObject" Target="../embeddings/oleObject8.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notesSlide" Target="../notesSlides/notesSlide5.xml"/><Relationship Id="rId7" Type="http://schemas.openxmlformats.org/officeDocument/2006/relationships/oleObject" Target="../embeddings/oleObject12.bin"/><Relationship Id="rId2" Type="http://schemas.openxmlformats.org/officeDocument/2006/relationships/slideLayout" Target="../slideLayouts/slideLayout11.xml"/><Relationship Id="rId1" Type="http://schemas.openxmlformats.org/officeDocument/2006/relationships/vmlDrawing" Target="../drawings/vmlDrawing3.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oleObject" Target="../embeddings/oleObject17.bin"/><Relationship Id="rId2" Type="http://schemas.openxmlformats.org/officeDocument/2006/relationships/slideLayout" Target="../slideLayouts/slideLayout11.xml"/><Relationship Id="rId1" Type="http://schemas.openxmlformats.org/officeDocument/2006/relationships/vmlDrawing" Target="../drawings/vmlDrawing4.vml"/><Relationship Id="rId6" Type="http://schemas.openxmlformats.org/officeDocument/2006/relationships/oleObject" Target="../embeddings/oleObject16.bin"/><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notesSlide" Target="../notesSlides/notesSlide7.xml"/><Relationship Id="rId7" Type="http://schemas.openxmlformats.org/officeDocument/2006/relationships/image" Target="../media/image31.png"/><Relationship Id="rId12" Type="http://schemas.openxmlformats.org/officeDocument/2006/relationships/oleObject" Target="../embeddings/oleObject23.bin"/><Relationship Id="rId2" Type="http://schemas.openxmlformats.org/officeDocument/2006/relationships/slideLayout" Target="../slideLayouts/slideLayout11.xml"/><Relationship Id="rId1" Type="http://schemas.openxmlformats.org/officeDocument/2006/relationships/vmlDrawing" Target="../drawings/vmlDrawing5.vml"/><Relationship Id="rId6" Type="http://schemas.openxmlformats.org/officeDocument/2006/relationships/oleObject" Target="../embeddings/oleObject18.bin"/><Relationship Id="rId11" Type="http://schemas.openxmlformats.org/officeDocument/2006/relationships/oleObject" Target="../embeddings/oleObject22.bin"/><Relationship Id="rId5" Type="http://schemas.openxmlformats.org/officeDocument/2006/relationships/image" Target="../media/image30.png"/><Relationship Id="rId10" Type="http://schemas.openxmlformats.org/officeDocument/2006/relationships/oleObject" Target="../embeddings/oleObject21.bin"/><Relationship Id="rId4" Type="http://schemas.openxmlformats.org/officeDocument/2006/relationships/hyperlink" Target="http://users.ece.gatech.edu/~bonnie/book3/" TargetMode="External"/><Relationship Id="rId9" Type="http://schemas.openxmlformats.org/officeDocument/2006/relationships/oleObject" Target="../embeddings/oleObject20.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bwMode="auto">
          <a:xfrm>
            <a:off x="541338" y="1424066"/>
            <a:ext cx="4721225" cy="416080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lvl="0" indent="-176213" fontAlgn="auto">
              <a:spcAft>
                <a:spcPts val="0"/>
              </a:spcAft>
              <a:buFont typeface="Arial" pitchFamily="34" charset="0"/>
              <a:buChar char="•"/>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endParaRPr lang="en-US" b="1" dirty="0" smtClean="0">
              <a:solidFill>
                <a:schemeClr val="accent1"/>
              </a:solidFill>
              <a:latin typeface="+mn-lt"/>
            </a:endParaRPr>
          </a:p>
          <a:p>
            <a:pPr marL="176213" lvl="0" indent="-176213" fontAlgn="auto">
              <a:spcAft>
                <a:spcPts val="0"/>
              </a:spcAft>
              <a:defRPr/>
            </a:pPr>
            <a:r>
              <a:rPr lang="en-US" sz="1800" b="1" dirty="0" smtClean="0">
                <a:solidFill>
                  <a:schemeClr val="accent1"/>
                </a:solidFill>
                <a:latin typeface="+mn-lt"/>
              </a:rPr>
              <a:t>	</a:t>
            </a:r>
            <a:r>
              <a:rPr lang="en-US" sz="1800" b="1" dirty="0" smtClean="0">
                <a:solidFill>
                  <a:schemeClr val="tx2"/>
                </a:solidFill>
                <a:latin typeface="+mn-lt"/>
              </a:rPr>
              <a:t>Motivation</a:t>
            </a:r>
            <a:br>
              <a:rPr lang="en-US" sz="1800" b="1" dirty="0" smtClean="0">
                <a:solidFill>
                  <a:schemeClr val="tx2"/>
                </a:solidFill>
                <a:latin typeface="+mn-lt"/>
              </a:rPr>
            </a:br>
            <a:r>
              <a:rPr lang="en-US" sz="1800" b="1" dirty="0" smtClean="0">
                <a:solidFill>
                  <a:schemeClr val="tx2"/>
                </a:solidFill>
                <a:latin typeface="+mn-lt"/>
              </a:rPr>
              <a:t>Differential Equations</a:t>
            </a:r>
            <a:br>
              <a:rPr lang="en-US" sz="1800" b="1" dirty="0" smtClean="0">
                <a:solidFill>
                  <a:schemeClr val="tx2"/>
                </a:solidFill>
                <a:latin typeface="+mn-lt"/>
              </a:rPr>
            </a:br>
            <a:r>
              <a:rPr lang="en-US" sz="1800" b="1" dirty="0" smtClean="0">
                <a:solidFill>
                  <a:schemeClr val="tx2"/>
                </a:solidFill>
                <a:latin typeface="+mn-lt"/>
              </a:rPr>
              <a:t>Applications to Circuits</a:t>
            </a:r>
            <a:r>
              <a:rPr lang="en-US" sz="1800" b="1" dirty="0" smtClean="0">
                <a:solidFill>
                  <a:schemeClr val="tx2"/>
                </a:solidFill>
                <a:latin typeface="+mn-lt"/>
              </a:rPr>
              <a:t/>
            </a:r>
            <a:br>
              <a:rPr lang="en-US" sz="1800" b="1" dirty="0" smtClean="0">
                <a:solidFill>
                  <a:schemeClr val="tx2"/>
                </a:solidFill>
                <a:latin typeface="+mn-lt"/>
              </a:rPr>
            </a:b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3"/>
              </a:rPr>
              <a:t>Wiki: State Variables</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4"/>
              </a:rPr>
              <a:t>YMZ: State Variable Technique</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5"/>
              </a:rPr>
              <a:t>Wiki: Controllability</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rPr>
              <a:t/>
            </a:r>
            <a:br>
              <a:rPr lang="en-US" sz="1800" b="1" dirty="0" smtClean="0">
                <a:solidFill>
                  <a:schemeClr val="bg1"/>
                </a:solidFill>
              </a:rPr>
            </a:br>
            <a:r>
              <a:rPr lang="en-US" sz="1800" b="1" dirty="0" smtClean="0">
                <a:solidFill>
                  <a:schemeClr val="bg1"/>
                </a:solidFill>
              </a:rPr>
              <a:t/>
            </a:r>
            <a:br>
              <a:rPr lang="en-US" sz="1800" b="1" dirty="0" smtClean="0">
                <a:solidFill>
                  <a:schemeClr val="bg1"/>
                </a:solidFill>
              </a:rPr>
            </a:br>
            <a:endParaRPr lang="en-US" sz="1800" b="1" dirty="0" smtClean="0">
              <a:solidFill>
                <a:schemeClr val="bg1"/>
              </a:solidFill>
            </a:endParaRPr>
          </a:p>
        </p:txBody>
      </p:sp>
      <p:sp>
        <p:nvSpPr>
          <p:cNvPr id="11" name="Text Box 29"/>
          <p:cNvSpPr txBox="1">
            <a:spLocks noChangeArrowheads="1"/>
          </p:cNvSpPr>
          <p:nvPr/>
        </p:nvSpPr>
        <p:spPr bwMode="auto">
          <a:xfrm>
            <a:off x="462583" y="525946"/>
            <a:ext cx="8467725" cy="461665"/>
          </a:xfrm>
          <a:prstGeom prst="rect">
            <a:avLst/>
          </a:prstGeom>
          <a:noFill/>
          <a:ln w="9525">
            <a:noFill/>
            <a:miter lim="800000"/>
            <a:headEnd/>
            <a:tailEnd/>
          </a:ln>
        </p:spPr>
        <p:txBody>
          <a:bodyPr>
            <a:spAutoFit/>
          </a:bodyPr>
          <a:lstStyle/>
          <a:p>
            <a:pPr algn="ctr">
              <a:spcBef>
                <a:spcPct val="50000"/>
              </a:spcBef>
              <a:tabLst>
                <a:tab pos="2908300" algn="l"/>
              </a:tabLst>
            </a:pPr>
            <a:r>
              <a:rPr lang="en-US" b="1" dirty="0">
                <a:solidFill>
                  <a:schemeClr val="accent1"/>
                </a:solidFill>
              </a:rPr>
              <a:t>LECTURE </a:t>
            </a:r>
            <a:r>
              <a:rPr lang="en-US" b="1" dirty="0" smtClean="0">
                <a:solidFill>
                  <a:schemeClr val="accent1"/>
                </a:solidFill>
              </a:rPr>
              <a:t>38: </a:t>
            </a:r>
            <a:r>
              <a:rPr lang="en-US" b="1" dirty="0" smtClean="0">
                <a:solidFill>
                  <a:schemeClr val="accent2"/>
                </a:solidFill>
              </a:rPr>
              <a:t>THE </a:t>
            </a:r>
            <a:r>
              <a:rPr lang="en-US" b="1" dirty="0" smtClean="0">
                <a:solidFill>
                  <a:schemeClr val="accent2"/>
                </a:solidFill>
              </a:rPr>
              <a:t>STATE EQUATIONS</a:t>
            </a:r>
            <a:endParaRPr lang="en-US" b="1" dirty="0">
              <a:solidFill>
                <a:schemeClr val="accent2"/>
              </a:solidFill>
            </a:endParaRPr>
          </a:p>
        </p:txBody>
      </p:sp>
      <p:grpSp>
        <p:nvGrpSpPr>
          <p:cNvPr id="5" name="Group 4"/>
          <p:cNvGrpSpPr/>
          <p:nvPr/>
        </p:nvGrpSpPr>
        <p:grpSpPr>
          <a:xfrm>
            <a:off x="434857" y="6130319"/>
            <a:ext cx="1914470" cy="357188"/>
            <a:chOff x="434857" y="6130319"/>
            <a:chExt cx="1914470" cy="357188"/>
          </a:xfrm>
        </p:grpSpPr>
        <p:grpSp>
          <p:nvGrpSpPr>
            <p:cNvPr id="6" name="Group 7"/>
            <p:cNvGrpSpPr/>
            <p:nvPr/>
          </p:nvGrpSpPr>
          <p:grpSpPr>
            <a:xfrm>
              <a:off x="1351643" y="6130319"/>
              <a:ext cx="997684" cy="357188"/>
              <a:chOff x="563833" y="6157254"/>
              <a:chExt cx="997684" cy="357188"/>
            </a:xfrm>
          </p:grpSpPr>
          <p:sp>
            <p:nvSpPr>
              <p:cNvPr id="13" name="Text Box 7"/>
              <p:cNvSpPr txBox="1">
                <a:spLocks noChangeArrowheads="1"/>
              </p:cNvSpPr>
              <p:nvPr/>
            </p:nvSpPr>
            <p:spPr bwMode="auto">
              <a:xfrm>
                <a:off x="563833" y="6203854"/>
                <a:ext cx="913275"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Audio:</a:t>
                </a:r>
              </a:p>
            </p:txBody>
          </p:sp>
          <p:pic>
            <p:nvPicPr>
              <p:cNvPr id="14" name="Picture 13" descr="x.JPG">
                <a:hlinkClick r:id="rId6"/>
              </p:cNvPr>
              <p:cNvPicPr>
                <a:picLocks noChangeAspect="1"/>
              </p:cNvPicPr>
              <p:nvPr/>
            </p:nvPicPr>
            <p:blipFill>
              <a:blip r:embed="rId7"/>
              <a:stretch>
                <a:fillRect/>
              </a:stretch>
            </p:blipFill>
            <p:spPr>
              <a:xfrm>
                <a:off x="1185279" y="6157254"/>
                <a:ext cx="376238" cy="357188"/>
              </a:xfrm>
              <a:prstGeom prst="rect">
                <a:avLst/>
              </a:prstGeom>
            </p:spPr>
          </p:pic>
        </p:grpSp>
        <p:grpSp>
          <p:nvGrpSpPr>
            <p:cNvPr id="7" name="Group 13"/>
            <p:cNvGrpSpPr/>
            <p:nvPr/>
          </p:nvGrpSpPr>
          <p:grpSpPr>
            <a:xfrm>
              <a:off x="434857" y="6165787"/>
              <a:ext cx="885361" cy="279514"/>
              <a:chOff x="5231962" y="6231988"/>
              <a:chExt cx="885361" cy="279514"/>
            </a:xfrm>
          </p:grpSpPr>
          <p:pic>
            <p:nvPicPr>
              <p:cNvPr id="8" name="Picture 4">
                <a:hlinkClick r:id="rId8"/>
              </p:cNvPr>
              <p:cNvPicPr>
                <a:picLocks noChangeAspect="1" noChangeArrowheads="1"/>
              </p:cNvPicPr>
              <p:nvPr/>
            </p:nvPicPr>
            <p:blipFill>
              <a:blip r:embed="rId9"/>
              <a:srcRect/>
              <a:stretch>
                <a:fillRect/>
              </a:stretch>
            </p:blipFill>
            <p:spPr bwMode="auto">
              <a:xfrm>
                <a:off x="5745659" y="6237182"/>
                <a:ext cx="371664" cy="274320"/>
              </a:xfrm>
              <a:prstGeom prst="rect">
                <a:avLst/>
              </a:prstGeom>
              <a:noFill/>
              <a:ln w="9525">
                <a:noFill/>
                <a:miter lim="800000"/>
                <a:headEnd/>
                <a:tailEnd/>
              </a:ln>
              <a:effectLst/>
            </p:spPr>
          </p:pic>
          <p:sp>
            <p:nvSpPr>
              <p:cNvPr id="12" name="Text Box 7"/>
              <p:cNvSpPr txBox="1">
                <a:spLocks noChangeArrowheads="1"/>
              </p:cNvSpPr>
              <p:nvPr/>
            </p:nvSpPr>
            <p:spPr bwMode="auto">
              <a:xfrm>
                <a:off x="5231962" y="6231988"/>
                <a:ext cx="648333"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URL:</a:t>
                </a:r>
              </a:p>
            </p:txBody>
          </p:sp>
        </p:grpSp>
      </p:grpSp>
      <p:pic>
        <p:nvPicPr>
          <p:cNvPr id="15" name="Picture 1">
            <a:hlinkClick r:id="rId10"/>
          </p:cNvPr>
          <p:cNvPicPr>
            <a:picLocks noChangeAspect="1" noChangeArrowheads="1"/>
          </p:cNvPicPr>
          <p:nvPr/>
        </p:nvPicPr>
        <p:blipFill>
          <a:blip r:embed="rId11"/>
          <a:srcRect/>
          <a:stretch>
            <a:fillRect/>
          </a:stretch>
        </p:blipFill>
        <p:spPr bwMode="auto">
          <a:xfrm>
            <a:off x="5848334" y="1550504"/>
            <a:ext cx="2594612" cy="1758813"/>
          </a:xfrm>
          <a:prstGeom prst="rect">
            <a:avLst/>
          </a:prstGeom>
          <a:noFill/>
          <a:ln w="38100">
            <a:solidFill>
              <a:schemeClr val="accent1"/>
            </a:solidFill>
            <a:miter lim="800000"/>
            <a:headEnd/>
            <a:tailEnd/>
          </a:ln>
          <a:effectLst/>
        </p:spPr>
      </p:pic>
      <p:pic>
        <p:nvPicPr>
          <p:cNvPr id="16" name="Picture 2">
            <a:hlinkClick r:id="rId12"/>
          </p:cNvPr>
          <p:cNvPicPr>
            <a:picLocks noChangeAspect="1" noChangeArrowheads="1"/>
          </p:cNvPicPr>
          <p:nvPr/>
        </p:nvPicPr>
        <p:blipFill>
          <a:blip r:embed="rId13"/>
          <a:srcRect/>
          <a:stretch>
            <a:fillRect/>
          </a:stretch>
        </p:blipFill>
        <p:spPr bwMode="auto">
          <a:xfrm>
            <a:off x="4828844" y="3356404"/>
            <a:ext cx="2581938" cy="1904708"/>
          </a:xfrm>
          <a:prstGeom prst="rect">
            <a:avLst/>
          </a:prstGeom>
          <a:noFill/>
          <a:ln w="38100">
            <a:solidFill>
              <a:schemeClr val="accent1"/>
            </a:solid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70179" y="576772"/>
            <a:ext cx="8742046" cy="6063198"/>
          </a:xfrm>
          <a:prstGeom prst="rect">
            <a:avLst/>
          </a:prstGeom>
        </p:spPr>
        <p:txBody>
          <a:bodyPr wrap="square" lIns="0" tIns="0" rIns="0" bIns="0" rtlCol="0">
            <a:spAutoFit/>
          </a:bodyPr>
          <a:lstStyle/>
          <a:p>
            <a:pPr marL="165100" indent="-165100">
              <a:spcAft>
                <a:spcPts val="1200"/>
              </a:spcAft>
              <a:buFont typeface="Arial" pitchFamily="34" charset="0"/>
              <a:buChar char="•"/>
            </a:pPr>
            <a:r>
              <a:rPr lang="en-US" sz="1800" b="1" dirty="0" smtClean="0"/>
              <a:t>Thus far we have dealt primarily with the input/output characteristics of linear systems. State variable, or state space, representations describe the internal state of the system.</a:t>
            </a:r>
          </a:p>
          <a:p>
            <a:pPr marL="165100" indent="-165100">
              <a:spcAft>
                <a:spcPts val="1200"/>
              </a:spcAft>
              <a:buFont typeface="Arial" pitchFamily="34" charset="0"/>
              <a:buChar char="•"/>
            </a:pPr>
            <a:r>
              <a:rPr lang="en-US" sz="1800" b="1" dirty="0" smtClean="0"/>
              <a:t>State variables represent a way to describe ALL linear systems in terms of a common set of equations involving matrix algebra.</a:t>
            </a:r>
          </a:p>
          <a:p>
            <a:pPr marL="165100" indent="-165100">
              <a:spcAft>
                <a:spcPts val="1200"/>
              </a:spcAft>
              <a:buFont typeface="Arial" pitchFamily="34" charset="0"/>
              <a:buChar char="•"/>
            </a:pPr>
            <a:r>
              <a:rPr lang="en-US" sz="1800" b="1" dirty="0" smtClean="0"/>
              <a:t>Many familiar properties, such as stability, can be derived from this common representation. It forms the basis for the theoretical analysis of linear systems.</a:t>
            </a:r>
          </a:p>
          <a:p>
            <a:pPr marL="165100" indent="-165100">
              <a:spcAft>
                <a:spcPts val="1200"/>
              </a:spcAft>
              <a:buFont typeface="Arial" pitchFamily="34" charset="0"/>
              <a:buChar char="•"/>
            </a:pPr>
            <a:r>
              <a:rPr lang="en-US" sz="1800" b="1" dirty="0" smtClean="0"/>
              <a:t>State variables are used extensively in a wide range of engineering problems, particularly mechanical engineering, and are the foundation of control theory.</a:t>
            </a:r>
          </a:p>
          <a:p>
            <a:pPr marL="165100" indent="-165100">
              <a:spcAft>
                <a:spcPts val="1200"/>
              </a:spcAft>
              <a:buFont typeface="Arial" pitchFamily="34" charset="0"/>
              <a:buChar char="•"/>
            </a:pPr>
            <a:r>
              <a:rPr lang="en-US" sz="1800" b="1" dirty="0" smtClean="0"/>
              <a:t>The state variables often represent internal elements of the system such as voltages across capacitors and currents across inductors.</a:t>
            </a:r>
          </a:p>
          <a:p>
            <a:pPr marL="165100" indent="-165100">
              <a:spcAft>
                <a:spcPts val="1200"/>
              </a:spcAft>
              <a:buFont typeface="Arial" pitchFamily="34" charset="0"/>
              <a:buChar char="•"/>
            </a:pPr>
            <a:r>
              <a:rPr lang="en-US" sz="1800" b="1" dirty="0" smtClean="0"/>
              <a:t>They account for observable elements of the circuit, such as voltages, and also account for the initial conditions of the circuit, such as energy stored in capacitors. This is critical to computing the overall response of the system.</a:t>
            </a:r>
          </a:p>
          <a:p>
            <a:pPr marL="165100" indent="-165100">
              <a:spcAft>
                <a:spcPts val="1200"/>
              </a:spcAft>
              <a:buFont typeface="Arial" pitchFamily="34" charset="0"/>
              <a:buChar char="•"/>
            </a:pPr>
            <a:r>
              <a:rPr lang="en-US" sz="1800" b="1" dirty="0" smtClean="0"/>
              <a:t>Matrix transformations can be used to convert from one state variable representation to the other, so the initial choice of variables is not critical.</a:t>
            </a:r>
          </a:p>
          <a:p>
            <a:pPr marL="165100" indent="-165100">
              <a:spcAft>
                <a:spcPts val="1200"/>
              </a:spcAft>
              <a:buFont typeface="Arial" pitchFamily="34" charset="0"/>
              <a:buChar char="•"/>
            </a:pPr>
            <a:r>
              <a:rPr lang="en-US" sz="1800" b="1" dirty="0" smtClean="0"/>
              <a:t>Software tools such as MATLAB can be used to perform the matrix manipulations required.</a:t>
            </a:r>
          </a:p>
        </p:txBody>
      </p:sp>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Motivation</a:t>
            </a:r>
            <a:endParaRPr lang="en-US" b="1" dirty="0">
              <a:solidFill>
                <a:schemeClr val="accent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State Equations</a:t>
            </a:r>
          </a:p>
        </p:txBody>
      </p:sp>
      <p:sp>
        <p:nvSpPr>
          <p:cNvPr id="10" name="TextBox 9"/>
          <p:cNvSpPr txBox="1"/>
          <p:nvPr/>
        </p:nvSpPr>
        <p:spPr>
          <a:xfrm>
            <a:off x="170179" y="576772"/>
            <a:ext cx="8742046" cy="6047809"/>
          </a:xfrm>
          <a:prstGeom prst="rect">
            <a:avLst/>
          </a:prstGeom>
        </p:spPr>
        <p:txBody>
          <a:bodyPr wrap="square" lIns="0" tIns="0" rIns="0" bIns="0" rtlCol="0">
            <a:spAutoFit/>
          </a:bodyPr>
          <a:lstStyle/>
          <a:p>
            <a:pPr marL="165100" indent="-165100">
              <a:spcAft>
                <a:spcPts val="12600"/>
              </a:spcAft>
              <a:buFont typeface="Arial" pitchFamily="34" charset="0"/>
              <a:buChar char="•"/>
            </a:pPr>
            <a:r>
              <a:rPr lang="en-US" sz="1800" b="1" dirty="0" smtClean="0"/>
              <a:t>Let us define the state of the system by an </a:t>
            </a:r>
            <a:r>
              <a:rPr lang="en-US" sz="1800" i="1" dirty="0" smtClean="0"/>
              <a:t>N</a:t>
            </a:r>
            <a:r>
              <a:rPr lang="en-US" sz="1800" b="1" dirty="0" smtClean="0"/>
              <a:t>-element column vector, </a:t>
            </a:r>
            <a:r>
              <a:rPr lang="en-US" sz="1800" b="1" i="1" dirty="0" smtClean="0"/>
              <a:t>x</a:t>
            </a:r>
            <a:r>
              <a:rPr lang="en-US" sz="1800" dirty="0" smtClean="0"/>
              <a:t>(</a:t>
            </a:r>
            <a:r>
              <a:rPr lang="en-US" sz="1800" i="1" dirty="0" smtClean="0"/>
              <a:t>t</a:t>
            </a:r>
            <a:r>
              <a:rPr lang="en-US" sz="1800" dirty="0" smtClean="0"/>
              <a:t>)</a:t>
            </a:r>
            <a:r>
              <a:rPr lang="en-US" sz="1800" b="1" dirty="0" smtClean="0"/>
              <a:t>:</a:t>
            </a:r>
          </a:p>
          <a:p>
            <a:pPr marL="165100" indent="-165100">
              <a:spcAft>
                <a:spcPts val="1200"/>
              </a:spcAft>
            </a:pPr>
            <a:r>
              <a:rPr lang="en-US" sz="1800" b="1" dirty="0" smtClean="0"/>
              <a:t>	Note that in this development, </a:t>
            </a:r>
            <a:r>
              <a:rPr lang="en-US" sz="1800" i="1" dirty="0" smtClean="0"/>
              <a:t>v</a:t>
            </a:r>
            <a:r>
              <a:rPr lang="en-US" sz="1800" dirty="0" smtClean="0"/>
              <a:t>(</a:t>
            </a:r>
            <a:r>
              <a:rPr lang="en-US" sz="1800" i="1" dirty="0" smtClean="0"/>
              <a:t>t</a:t>
            </a:r>
            <a:r>
              <a:rPr lang="en-US" sz="1800" dirty="0" smtClean="0"/>
              <a:t>)</a:t>
            </a:r>
            <a:r>
              <a:rPr lang="en-US" sz="1800" b="1" dirty="0" smtClean="0"/>
              <a:t> will be the input, </a:t>
            </a:r>
            <a:r>
              <a:rPr lang="en-US" sz="1800" i="1" dirty="0" smtClean="0"/>
              <a:t>y</a:t>
            </a:r>
            <a:r>
              <a:rPr lang="en-US" sz="1800" dirty="0" smtClean="0"/>
              <a:t>(</a:t>
            </a:r>
            <a:r>
              <a:rPr lang="en-US" sz="1800" i="1" dirty="0" smtClean="0"/>
              <a:t>t</a:t>
            </a:r>
            <a:r>
              <a:rPr lang="en-US" sz="1800" dirty="0" smtClean="0"/>
              <a:t>)</a:t>
            </a:r>
            <a:r>
              <a:rPr lang="en-US" sz="1800" b="1" dirty="0" smtClean="0"/>
              <a:t> will be the output, and </a:t>
            </a:r>
            <a:r>
              <a:rPr lang="en-US" sz="1800" i="1" dirty="0" smtClean="0"/>
              <a:t>x</a:t>
            </a:r>
            <a:r>
              <a:rPr lang="en-US" sz="1800" dirty="0" smtClean="0"/>
              <a:t>(</a:t>
            </a:r>
            <a:r>
              <a:rPr lang="en-US" sz="1800" i="1" dirty="0" smtClean="0"/>
              <a:t>t</a:t>
            </a:r>
            <a:r>
              <a:rPr lang="en-US" sz="1800" dirty="0" smtClean="0"/>
              <a:t>)</a:t>
            </a:r>
            <a:r>
              <a:rPr lang="en-US" sz="1800" b="1" dirty="0" smtClean="0"/>
              <a:t> is used for the state variables.</a:t>
            </a:r>
          </a:p>
          <a:p>
            <a:pPr marL="165100" indent="-165100">
              <a:spcAft>
                <a:spcPts val="7200"/>
              </a:spcAft>
              <a:buFont typeface="Arial" pitchFamily="34" charset="0"/>
              <a:buChar char="•"/>
            </a:pPr>
            <a:r>
              <a:rPr lang="en-US" sz="1800" b="1" dirty="0" smtClean="0"/>
              <a:t>Any system can be modeled by the following state equations:</a:t>
            </a:r>
          </a:p>
          <a:p>
            <a:pPr marL="165100" indent="-165100">
              <a:spcAft>
                <a:spcPts val="1200"/>
              </a:spcAft>
              <a:buFont typeface="Arial" pitchFamily="34" charset="0"/>
              <a:buChar char="•"/>
            </a:pPr>
            <a:r>
              <a:rPr lang="en-US" sz="1800" b="1" dirty="0" smtClean="0"/>
              <a:t>This system model can handle</a:t>
            </a:r>
            <a:br>
              <a:rPr lang="en-US" sz="1800" b="1" dirty="0" smtClean="0"/>
            </a:br>
            <a:r>
              <a:rPr lang="en-US" sz="1800" b="1" dirty="0" smtClean="0"/>
              <a:t>single input/single output systems,</a:t>
            </a:r>
            <a:br>
              <a:rPr lang="en-US" sz="1800" b="1" dirty="0" smtClean="0"/>
            </a:br>
            <a:r>
              <a:rPr lang="en-US" sz="1800" b="1" dirty="0" smtClean="0"/>
              <a:t>or multiple inputs and outputs.</a:t>
            </a:r>
          </a:p>
          <a:p>
            <a:pPr marL="165100" indent="-165100">
              <a:spcAft>
                <a:spcPts val="1200"/>
              </a:spcAft>
              <a:buFont typeface="Arial" pitchFamily="34" charset="0"/>
              <a:buChar char="•"/>
            </a:pPr>
            <a:r>
              <a:rPr lang="en-US" sz="1800" b="1" dirty="0" smtClean="0"/>
              <a:t>The equations above can be</a:t>
            </a:r>
            <a:br>
              <a:rPr lang="en-US" sz="1800" b="1" dirty="0" smtClean="0"/>
            </a:br>
            <a:r>
              <a:rPr lang="en-US" sz="1800" b="1" dirty="0" smtClean="0"/>
              <a:t>implemented using the signal flow</a:t>
            </a:r>
            <a:br>
              <a:rPr lang="en-US" sz="1800" b="1" dirty="0" smtClean="0"/>
            </a:br>
            <a:r>
              <a:rPr lang="en-US" sz="1800" b="1" dirty="0" smtClean="0"/>
              <a:t>graph shown to the right.</a:t>
            </a:r>
          </a:p>
          <a:p>
            <a:pPr marL="165100" indent="-165100">
              <a:spcAft>
                <a:spcPts val="1200"/>
              </a:spcAft>
              <a:buFont typeface="Arial" pitchFamily="34" charset="0"/>
              <a:buChar char="•"/>
            </a:pPr>
            <a:r>
              <a:rPr lang="en-US" sz="1800" b="1" dirty="0" smtClean="0"/>
              <a:t>Works for ALL linear systems!</a:t>
            </a:r>
          </a:p>
        </p:txBody>
      </p:sp>
      <p:graphicFrame>
        <p:nvGraphicFramePr>
          <p:cNvPr id="200712" name="Object 8"/>
          <p:cNvGraphicFramePr>
            <a:graphicFrameLocks noChangeAspect="1"/>
          </p:cNvGraphicFramePr>
          <p:nvPr/>
        </p:nvGraphicFramePr>
        <p:xfrm>
          <a:off x="454025" y="958850"/>
          <a:ext cx="3886200" cy="1409700"/>
        </p:xfrm>
        <a:graphic>
          <a:graphicData uri="http://schemas.openxmlformats.org/presentationml/2006/ole">
            <p:oleObj spid="_x0000_s200712" name="Equation" r:id="rId4" imgW="2590560" imgH="939600" progId="Equation.3">
              <p:embed/>
            </p:oleObj>
          </a:graphicData>
        </a:graphic>
      </p:graphicFrame>
      <p:pic>
        <p:nvPicPr>
          <p:cNvPr id="200713" name="Picture 9"/>
          <p:cNvPicPr>
            <a:picLocks noChangeAspect="1" noChangeArrowheads="1"/>
          </p:cNvPicPr>
          <p:nvPr/>
        </p:nvPicPr>
        <p:blipFill>
          <a:blip r:embed="rId5"/>
          <a:srcRect/>
          <a:stretch>
            <a:fillRect/>
          </a:stretch>
        </p:blipFill>
        <p:spPr bwMode="auto">
          <a:xfrm>
            <a:off x="4575175" y="4688215"/>
            <a:ext cx="4333875" cy="1747164"/>
          </a:xfrm>
          <a:prstGeom prst="rect">
            <a:avLst/>
          </a:prstGeom>
          <a:noFill/>
          <a:ln w="9525">
            <a:noFill/>
            <a:miter lim="800000"/>
            <a:headEnd/>
            <a:tailEnd/>
          </a:ln>
          <a:effectLst/>
        </p:spPr>
      </p:pic>
      <p:graphicFrame>
        <p:nvGraphicFramePr>
          <p:cNvPr id="200715" name="Object 11"/>
          <p:cNvGraphicFramePr>
            <a:graphicFrameLocks noChangeAspect="1"/>
          </p:cNvGraphicFramePr>
          <p:nvPr/>
        </p:nvGraphicFramePr>
        <p:xfrm>
          <a:off x="454025" y="3576638"/>
          <a:ext cx="7048500" cy="647700"/>
        </p:xfrm>
        <a:graphic>
          <a:graphicData uri="http://schemas.openxmlformats.org/presentationml/2006/ole">
            <p:oleObj spid="_x0000_s200715" name="Equation" r:id="rId6" imgW="4698720" imgH="43164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70179" y="576772"/>
            <a:ext cx="8742046" cy="5893921"/>
          </a:xfrm>
          <a:prstGeom prst="rect">
            <a:avLst/>
          </a:prstGeom>
        </p:spPr>
        <p:txBody>
          <a:bodyPr wrap="square" lIns="0" tIns="0" rIns="0" bIns="0" rtlCol="0">
            <a:spAutoFit/>
          </a:bodyPr>
          <a:lstStyle/>
          <a:p>
            <a:pPr marL="165100" indent="-165100">
              <a:spcAft>
                <a:spcPts val="3600"/>
              </a:spcAft>
              <a:buFont typeface="Arial" pitchFamily="34" charset="0"/>
              <a:buChar char="•"/>
            </a:pPr>
            <a:r>
              <a:rPr lang="en-US" sz="1800" b="1" dirty="0" smtClean="0"/>
              <a:t>Consider the CT differential equations:</a:t>
            </a:r>
          </a:p>
          <a:p>
            <a:pPr marL="165100" indent="-165100">
              <a:spcAft>
                <a:spcPts val="3600"/>
              </a:spcAft>
              <a:buFont typeface="Arial" pitchFamily="34" charset="0"/>
              <a:buChar char="•"/>
            </a:pPr>
            <a:r>
              <a:rPr lang="en-US" sz="1800" b="1" dirty="0" smtClean="0"/>
              <a:t>A second-order differential equation requires two state variables:</a:t>
            </a:r>
          </a:p>
          <a:p>
            <a:pPr marL="165100" indent="-165100">
              <a:spcAft>
                <a:spcPts val="8400"/>
              </a:spcAft>
              <a:buFont typeface="Arial" pitchFamily="34" charset="0"/>
              <a:buChar char="•"/>
            </a:pPr>
            <a:r>
              <a:rPr lang="en-US" sz="1800" b="1" dirty="0" smtClean="0"/>
              <a:t>We can reformulate the differential equation as a set of three equations:</a:t>
            </a:r>
          </a:p>
          <a:p>
            <a:pPr marL="165100" indent="-165100">
              <a:spcAft>
                <a:spcPts val="12000"/>
              </a:spcAft>
              <a:buFont typeface="Arial" pitchFamily="34" charset="0"/>
              <a:buChar char="•"/>
            </a:pPr>
            <a:r>
              <a:rPr lang="en-US" sz="1800" b="1" dirty="0" smtClean="0"/>
              <a:t>We can write these in matrix form as:</a:t>
            </a:r>
          </a:p>
          <a:p>
            <a:pPr marL="165100" indent="-165100">
              <a:spcAft>
                <a:spcPts val="5400"/>
              </a:spcAft>
              <a:buFont typeface="Arial" pitchFamily="34" charset="0"/>
              <a:buChar char="•"/>
            </a:pPr>
            <a:r>
              <a:rPr lang="en-US" sz="1800" b="1" dirty="0" smtClean="0"/>
              <a:t>This can be extended to an </a:t>
            </a:r>
            <a:r>
              <a:rPr lang="en-US" sz="1800" i="1" dirty="0" smtClean="0"/>
              <a:t>N</a:t>
            </a:r>
            <a:r>
              <a:rPr lang="en-US" sz="1800" i="1" baseline="30000" dirty="0" smtClean="0"/>
              <a:t>th</a:t>
            </a:r>
            <a:r>
              <a:rPr lang="en-US" sz="1800" b="1" dirty="0" smtClean="0"/>
              <a:t>-order differential equation of this type:</a:t>
            </a:r>
          </a:p>
          <a:p>
            <a:pPr marL="165100" indent="-165100">
              <a:spcAft>
                <a:spcPts val="12800"/>
              </a:spcAft>
              <a:buFont typeface="Arial" pitchFamily="34" charset="0"/>
              <a:buChar char="•"/>
            </a:pPr>
            <a:r>
              <a:rPr lang="en-US" sz="1800" b="1" dirty="0" smtClean="0"/>
              <a:t>The state variables are defined as:</a:t>
            </a:r>
          </a:p>
        </p:txBody>
      </p:sp>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Differential Equations</a:t>
            </a:r>
            <a:endParaRPr lang="en-US" b="1" dirty="0">
              <a:solidFill>
                <a:schemeClr val="accent2"/>
              </a:solidFill>
            </a:endParaRPr>
          </a:p>
        </p:txBody>
      </p:sp>
      <p:graphicFrame>
        <p:nvGraphicFramePr>
          <p:cNvPr id="223249" name="Object 17"/>
          <p:cNvGraphicFramePr>
            <a:graphicFrameLocks noChangeAspect="1"/>
          </p:cNvGraphicFramePr>
          <p:nvPr/>
        </p:nvGraphicFramePr>
        <p:xfrm>
          <a:off x="454025" y="959402"/>
          <a:ext cx="2667000" cy="342900"/>
        </p:xfrm>
        <a:graphic>
          <a:graphicData uri="http://schemas.openxmlformats.org/presentationml/2006/ole">
            <p:oleObj spid="_x0000_s223249" name="Equation" r:id="rId4" imgW="1777680" imgH="228600" progId="Equation.3">
              <p:embed/>
            </p:oleObj>
          </a:graphicData>
        </a:graphic>
      </p:graphicFrame>
      <p:graphicFrame>
        <p:nvGraphicFramePr>
          <p:cNvPr id="2" name="Object 18"/>
          <p:cNvGraphicFramePr>
            <a:graphicFrameLocks noChangeAspect="1"/>
          </p:cNvGraphicFramePr>
          <p:nvPr/>
        </p:nvGraphicFramePr>
        <p:xfrm>
          <a:off x="454025" y="1663700"/>
          <a:ext cx="2609850" cy="323850"/>
        </p:xfrm>
        <a:graphic>
          <a:graphicData uri="http://schemas.openxmlformats.org/presentationml/2006/ole">
            <p:oleObj spid="_x0000_s223250" name="Equation" r:id="rId5" imgW="1739880" imgH="215640" progId="Equation.3">
              <p:embed/>
            </p:oleObj>
          </a:graphicData>
        </a:graphic>
      </p:graphicFrame>
      <p:graphicFrame>
        <p:nvGraphicFramePr>
          <p:cNvPr id="3" name="Object 19"/>
          <p:cNvGraphicFramePr>
            <a:graphicFrameLocks noChangeAspect="1"/>
          </p:cNvGraphicFramePr>
          <p:nvPr/>
        </p:nvGraphicFramePr>
        <p:xfrm>
          <a:off x="482600" y="2378075"/>
          <a:ext cx="2990850" cy="1028700"/>
        </p:xfrm>
        <a:graphic>
          <a:graphicData uri="http://schemas.openxmlformats.org/presentationml/2006/ole">
            <p:oleObj spid="_x0000_s223251" name="Equation" r:id="rId6" imgW="1993680" imgH="685800" progId="Equation.3">
              <p:embed/>
            </p:oleObj>
          </a:graphicData>
        </a:graphic>
      </p:graphicFrame>
      <p:graphicFrame>
        <p:nvGraphicFramePr>
          <p:cNvPr id="5" name="Object 20"/>
          <p:cNvGraphicFramePr>
            <a:graphicFrameLocks noChangeAspect="1"/>
          </p:cNvGraphicFramePr>
          <p:nvPr/>
        </p:nvGraphicFramePr>
        <p:xfrm>
          <a:off x="454025" y="3751677"/>
          <a:ext cx="3638550" cy="1447800"/>
        </p:xfrm>
        <a:graphic>
          <a:graphicData uri="http://schemas.openxmlformats.org/presentationml/2006/ole">
            <p:oleObj spid="_x0000_s223252" name="Equation" r:id="rId7" imgW="2425680" imgH="965160" progId="Equation.3">
              <p:embed/>
            </p:oleObj>
          </a:graphicData>
        </a:graphic>
      </p:graphicFrame>
      <p:graphicFrame>
        <p:nvGraphicFramePr>
          <p:cNvPr id="223253" name="Object 21"/>
          <p:cNvGraphicFramePr>
            <a:graphicFrameLocks noChangeAspect="1"/>
          </p:cNvGraphicFramePr>
          <p:nvPr/>
        </p:nvGraphicFramePr>
        <p:xfrm>
          <a:off x="454025" y="5504348"/>
          <a:ext cx="2590800" cy="647700"/>
        </p:xfrm>
        <a:graphic>
          <a:graphicData uri="http://schemas.openxmlformats.org/presentationml/2006/ole">
            <p:oleObj spid="_x0000_s223253" name="Equation" r:id="rId8" imgW="1726920" imgH="431640" progId="Equation.3">
              <p:embed/>
            </p:oleObj>
          </a:graphicData>
        </a:graphic>
      </p:graphicFrame>
      <p:graphicFrame>
        <p:nvGraphicFramePr>
          <p:cNvPr id="223254" name="Object 22"/>
          <p:cNvGraphicFramePr>
            <a:graphicFrameLocks noChangeAspect="1"/>
          </p:cNvGraphicFramePr>
          <p:nvPr/>
        </p:nvGraphicFramePr>
        <p:xfrm>
          <a:off x="4131848" y="6117742"/>
          <a:ext cx="2724150" cy="361950"/>
        </p:xfrm>
        <a:graphic>
          <a:graphicData uri="http://schemas.openxmlformats.org/presentationml/2006/ole">
            <p:oleObj spid="_x0000_s223254" name="Equation" r:id="rId9" imgW="1815840" imgH="24120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70179" y="576772"/>
            <a:ext cx="8742046" cy="5032147"/>
          </a:xfrm>
          <a:prstGeom prst="rect">
            <a:avLst/>
          </a:prstGeom>
        </p:spPr>
        <p:txBody>
          <a:bodyPr wrap="square" lIns="0" tIns="0" rIns="0" bIns="0" rtlCol="0">
            <a:spAutoFit/>
          </a:bodyPr>
          <a:lstStyle/>
          <a:p>
            <a:pPr marL="165100" indent="-165100">
              <a:spcAft>
                <a:spcPts val="19800"/>
              </a:spcAft>
              <a:buFont typeface="Arial" pitchFamily="34" charset="0"/>
              <a:buChar char="•"/>
            </a:pPr>
            <a:r>
              <a:rPr lang="en-US" sz="1800" b="1" dirty="0" smtClean="0"/>
              <a:t>The resulting state equations are:</a:t>
            </a:r>
          </a:p>
          <a:p>
            <a:pPr marL="165100" indent="-165100">
              <a:spcAft>
                <a:spcPts val="3600"/>
              </a:spcAft>
              <a:buFont typeface="Arial" pitchFamily="34" charset="0"/>
              <a:buChar char="•"/>
            </a:pPr>
            <a:r>
              <a:rPr lang="en-US" sz="1800" b="1" dirty="0" smtClean="0"/>
              <a:t>Next, consider a differential equation with a more complex forcing function:</a:t>
            </a:r>
          </a:p>
          <a:p>
            <a:pPr marL="165100" indent="-165100">
              <a:spcAft>
                <a:spcPts val="7200"/>
              </a:spcAft>
              <a:buFont typeface="Arial" pitchFamily="34" charset="0"/>
              <a:buChar char="•"/>
            </a:pPr>
            <a:r>
              <a:rPr lang="en-US" sz="1800" b="1" dirty="0" smtClean="0"/>
              <a:t>The state model is:</a:t>
            </a:r>
          </a:p>
          <a:p>
            <a:pPr marL="165100" indent="-165100">
              <a:spcAft>
                <a:spcPts val="7200"/>
              </a:spcAft>
              <a:buFont typeface="Arial" pitchFamily="34" charset="0"/>
              <a:buChar char="•"/>
            </a:pPr>
            <a:r>
              <a:rPr lang="en-US" sz="1800" b="1" dirty="0" smtClean="0"/>
              <a:t>We can verify this by expanding the matrix equation:</a:t>
            </a:r>
          </a:p>
        </p:txBody>
      </p:sp>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Differential Equations (Cont.)</a:t>
            </a:r>
            <a:endParaRPr lang="en-US" b="1" dirty="0">
              <a:solidFill>
                <a:schemeClr val="accent2"/>
              </a:solidFill>
            </a:endParaRPr>
          </a:p>
        </p:txBody>
      </p:sp>
      <p:graphicFrame>
        <p:nvGraphicFramePr>
          <p:cNvPr id="223249" name="Object 17"/>
          <p:cNvGraphicFramePr>
            <a:graphicFrameLocks noChangeAspect="1"/>
          </p:cNvGraphicFramePr>
          <p:nvPr/>
        </p:nvGraphicFramePr>
        <p:xfrm>
          <a:off x="454025" y="946842"/>
          <a:ext cx="2743200" cy="2381250"/>
        </p:xfrm>
        <a:graphic>
          <a:graphicData uri="http://schemas.openxmlformats.org/presentationml/2006/ole">
            <p:oleObj spid="_x0000_s226306" name="Equation" r:id="rId4" imgW="1828800" imgH="1587240" progId="Equation.3">
              <p:embed/>
            </p:oleObj>
          </a:graphicData>
        </a:graphic>
      </p:graphicFrame>
      <p:graphicFrame>
        <p:nvGraphicFramePr>
          <p:cNvPr id="226312" name="Object 8"/>
          <p:cNvGraphicFramePr>
            <a:graphicFrameLocks noChangeAspect="1"/>
          </p:cNvGraphicFramePr>
          <p:nvPr/>
        </p:nvGraphicFramePr>
        <p:xfrm>
          <a:off x="4046192" y="1029253"/>
          <a:ext cx="4305300" cy="2095500"/>
        </p:xfrm>
        <a:graphic>
          <a:graphicData uri="http://schemas.openxmlformats.org/presentationml/2006/ole">
            <p:oleObj spid="_x0000_s226312" name="Equation" r:id="rId5" imgW="2869920" imgH="1396800" progId="Equation.3">
              <p:embed/>
            </p:oleObj>
          </a:graphicData>
        </a:graphic>
      </p:graphicFrame>
      <p:graphicFrame>
        <p:nvGraphicFramePr>
          <p:cNvPr id="226314" name="Object 10"/>
          <p:cNvGraphicFramePr>
            <a:graphicFrameLocks noChangeAspect="1"/>
          </p:cNvGraphicFramePr>
          <p:nvPr/>
        </p:nvGraphicFramePr>
        <p:xfrm>
          <a:off x="454025" y="3714750"/>
          <a:ext cx="3371850" cy="342900"/>
        </p:xfrm>
        <a:graphic>
          <a:graphicData uri="http://schemas.openxmlformats.org/presentationml/2006/ole">
            <p:oleObj spid="_x0000_s226314" name="Equation" r:id="rId6" imgW="2247840" imgH="228600" progId="Equation.3">
              <p:embed/>
            </p:oleObj>
          </a:graphicData>
        </a:graphic>
      </p:graphicFrame>
      <p:graphicFrame>
        <p:nvGraphicFramePr>
          <p:cNvPr id="226316" name="Object 12"/>
          <p:cNvGraphicFramePr>
            <a:graphicFrameLocks noChangeAspect="1"/>
          </p:cNvGraphicFramePr>
          <p:nvPr/>
        </p:nvGraphicFramePr>
        <p:xfrm>
          <a:off x="454025" y="4429194"/>
          <a:ext cx="5829300" cy="723900"/>
        </p:xfrm>
        <a:graphic>
          <a:graphicData uri="http://schemas.openxmlformats.org/presentationml/2006/ole">
            <p:oleObj spid="_x0000_s226316" name="Equation" r:id="rId7" imgW="3886200" imgH="482400" progId="Equation.3">
              <p:embed/>
            </p:oleObj>
          </a:graphicData>
        </a:graphic>
      </p:graphicFrame>
      <p:graphicFrame>
        <p:nvGraphicFramePr>
          <p:cNvPr id="226318" name="Object 14"/>
          <p:cNvGraphicFramePr>
            <a:graphicFrameLocks noChangeAspect="1"/>
          </p:cNvGraphicFramePr>
          <p:nvPr/>
        </p:nvGraphicFramePr>
        <p:xfrm>
          <a:off x="520700" y="5561013"/>
          <a:ext cx="2819400" cy="1028700"/>
        </p:xfrm>
        <a:graphic>
          <a:graphicData uri="http://schemas.openxmlformats.org/presentationml/2006/ole">
            <p:oleObj spid="_x0000_s226318" name="Equation" r:id="rId8" imgW="1879560" imgH="68580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70179" y="576772"/>
            <a:ext cx="8742046" cy="4678204"/>
          </a:xfrm>
          <a:prstGeom prst="rect">
            <a:avLst/>
          </a:prstGeom>
        </p:spPr>
        <p:txBody>
          <a:bodyPr wrap="square" lIns="0" tIns="0" rIns="0" bIns="0" rtlCol="0">
            <a:spAutoFit/>
          </a:bodyPr>
          <a:lstStyle/>
          <a:p>
            <a:pPr marL="165100" indent="-165100">
              <a:spcAft>
                <a:spcPts val="9600"/>
              </a:spcAft>
              <a:buFont typeface="Arial" pitchFamily="34" charset="0"/>
              <a:buChar char="•"/>
            </a:pPr>
            <a:r>
              <a:rPr lang="en-US" sz="1800" b="1" dirty="0" smtClean="0"/>
              <a:t>To construct the original equation, differentiate the last equation:</a:t>
            </a:r>
          </a:p>
          <a:p>
            <a:pPr marL="165100" indent="-165100">
              <a:spcAft>
                <a:spcPts val="20400"/>
              </a:spcAft>
              <a:buFont typeface="Arial" pitchFamily="34" charset="0"/>
              <a:buChar char="•"/>
            </a:pPr>
            <a:r>
              <a:rPr lang="en-US" sz="1800" b="1" dirty="0" smtClean="0"/>
              <a:t>Differentiate the last equation again and substitute:</a:t>
            </a:r>
          </a:p>
          <a:p>
            <a:pPr marL="165100" indent="-165100">
              <a:spcAft>
                <a:spcPts val="25600"/>
              </a:spcAft>
              <a:buFont typeface="Arial" pitchFamily="34" charset="0"/>
              <a:buChar char="•"/>
            </a:pPr>
            <a:r>
              <a:rPr lang="en-US" sz="1800" b="1" dirty="0" smtClean="0"/>
              <a:t>Hence, given a general LTI system:</a:t>
            </a:r>
          </a:p>
        </p:txBody>
      </p:sp>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Differential Equations (Cont.)</a:t>
            </a:r>
            <a:endParaRPr lang="en-US" b="1" dirty="0">
              <a:solidFill>
                <a:schemeClr val="accent2"/>
              </a:solidFill>
            </a:endParaRPr>
          </a:p>
        </p:txBody>
      </p:sp>
      <p:graphicFrame>
        <p:nvGraphicFramePr>
          <p:cNvPr id="226318" name="Object 14"/>
          <p:cNvGraphicFramePr>
            <a:graphicFrameLocks noChangeAspect="1"/>
          </p:cNvGraphicFramePr>
          <p:nvPr/>
        </p:nvGraphicFramePr>
        <p:xfrm>
          <a:off x="454025" y="962647"/>
          <a:ext cx="4514850" cy="1028700"/>
        </p:xfrm>
        <a:graphic>
          <a:graphicData uri="http://schemas.openxmlformats.org/presentationml/2006/ole">
            <p:oleObj spid="_x0000_s227334" name="Equation" r:id="rId4" imgW="3009600" imgH="685800" progId="Equation.3">
              <p:embed/>
            </p:oleObj>
          </a:graphicData>
        </a:graphic>
      </p:graphicFrame>
      <p:graphicFrame>
        <p:nvGraphicFramePr>
          <p:cNvPr id="227335" name="Object 7"/>
          <p:cNvGraphicFramePr>
            <a:graphicFrameLocks noChangeAspect="1"/>
          </p:cNvGraphicFramePr>
          <p:nvPr/>
        </p:nvGraphicFramePr>
        <p:xfrm>
          <a:off x="520285" y="2424802"/>
          <a:ext cx="6191250" cy="2419350"/>
        </p:xfrm>
        <a:graphic>
          <a:graphicData uri="http://schemas.openxmlformats.org/presentationml/2006/ole">
            <p:oleObj spid="_x0000_s227335" name="Equation" r:id="rId5" imgW="4127400" imgH="1612800" progId="Equation.3">
              <p:embed/>
            </p:oleObj>
          </a:graphicData>
        </a:graphic>
      </p:graphicFrame>
      <p:graphicFrame>
        <p:nvGraphicFramePr>
          <p:cNvPr id="227336" name="Object 8"/>
          <p:cNvGraphicFramePr>
            <a:graphicFrameLocks noChangeAspect="1"/>
          </p:cNvGraphicFramePr>
          <p:nvPr/>
        </p:nvGraphicFramePr>
        <p:xfrm>
          <a:off x="460375" y="5610019"/>
          <a:ext cx="2990850" cy="647700"/>
        </p:xfrm>
        <a:graphic>
          <a:graphicData uri="http://schemas.openxmlformats.org/presentationml/2006/ole">
            <p:oleObj spid="_x0000_s227336" name="Equation" r:id="rId6" imgW="1993680" imgH="431640" progId="Equation.3">
              <p:embed/>
            </p:oleObj>
          </a:graphicData>
        </a:graphic>
      </p:graphicFrame>
      <p:graphicFrame>
        <p:nvGraphicFramePr>
          <p:cNvPr id="227337" name="Object 9"/>
          <p:cNvGraphicFramePr>
            <a:graphicFrameLocks noChangeAspect="1"/>
          </p:cNvGraphicFramePr>
          <p:nvPr/>
        </p:nvGraphicFramePr>
        <p:xfrm>
          <a:off x="4890395" y="4820790"/>
          <a:ext cx="3856037" cy="1912144"/>
        </p:xfrm>
        <a:graphic>
          <a:graphicData uri="http://schemas.openxmlformats.org/presentationml/2006/ole">
            <p:oleObj spid="_x0000_s227337" name="Equation" r:id="rId7" imgW="2819160" imgH="139680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Application to Circuits (Using Slide #3)</a:t>
            </a:r>
            <a:endParaRPr lang="en-US" b="1" dirty="0">
              <a:solidFill>
                <a:schemeClr val="accent2"/>
              </a:solidFill>
            </a:endParaRPr>
          </a:p>
        </p:txBody>
      </p:sp>
      <p:pic>
        <p:nvPicPr>
          <p:cNvPr id="8" name="Picture 11">
            <a:hlinkClick r:id="rId4"/>
          </p:cNvPr>
          <p:cNvPicPr>
            <a:picLocks noChangeAspect="1" noChangeArrowheads="1"/>
          </p:cNvPicPr>
          <p:nvPr/>
        </p:nvPicPr>
        <p:blipFill>
          <a:blip r:embed="rId5"/>
          <a:srcRect l="15876" t="47494" r="15694" b="17838"/>
          <a:stretch>
            <a:fillRect/>
          </a:stretch>
        </p:blipFill>
        <p:spPr bwMode="auto">
          <a:xfrm>
            <a:off x="137418" y="715619"/>
            <a:ext cx="4275552" cy="1609304"/>
          </a:xfrm>
          <a:prstGeom prst="rect">
            <a:avLst/>
          </a:prstGeom>
          <a:noFill/>
          <a:ln w="9525">
            <a:noFill/>
            <a:miter lim="800000"/>
            <a:headEnd/>
            <a:tailEnd/>
          </a:ln>
          <a:effectLst/>
        </p:spPr>
      </p:pic>
      <p:graphicFrame>
        <p:nvGraphicFramePr>
          <p:cNvPr id="9" name="Object 12"/>
          <p:cNvGraphicFramePr>
            <a:graphicFrameLocks noChangeAspect="1"/>
          </p:cNvGraphicFramePr>
          <p:nvPr/>
        </p:nvGraphicFramePr>
        <p:xfrm>
          <a:off x="447675" y="2470150"/>
          <a:ext cx="2459038" cy="590550"/>
        </p:xfrm>
        <a:graphic>
          <a:graphicData uri="http://schemas.openxmlformats.org/presentationml/2006/ole">
            <p:oleObj spid="_x0000_s228358" name="Equation" r:id="rId6" imgW="1638000" imgH="393480" progId="Equation.3">
              <p:embed/>
            </p:oleObj>
          </a:graphicData>
        </a:graphic>
      </p:graphicFrame>
      <p:pic>
        <p:nvPicPr>
          <p:cNvPr id="228359" name="Picture 7"/>
          <p:cNvPicPr>
            <a:picLocks noChangeAspect="1" noChangeArrowheads="1"/>
          </p:cNvPicPr>
          <p:nvPr/>
        </p:nvPicPr>
        <p:blipFill>
          <a:blip r:embed="rId7"/>
          <a:srcRect l="18941" t="32217" r="23008" b="30446"/>
          <a:stretch>
            <a:fillRect/>
          </a:stretch>
        </p:blipFill>
        <p:spPr bwMode="auto">
          <a:xfrm>
            <a:off x="4561670" y="546960"/>
            <a:ext cx="4347379" cy="1944447"/>
          </a:xfrm>
          <a:prstGeom prst="rect">
            <a:avLst/>
          </a:prstGeom>
          <a:noFill/>
          <a:ln w="9525">
            <a:noFill/>
            <a:miter lim="800000"/>
            <a:headEnd/>
            <a:tailEnd/>
          </a:ln>
          <a:effectLst/>
        </p:spPr>
      </p:pic>
      <p:graphicFrame>
        <p:nvGraphicFramePr>
          <p:cNvPr id="228360" name="Object 8"/>
          <p:cNvGraphicFramePr>
            <a:graphicFrameLocks noChangeAspect="1"/>
          </p:cNvGraphicFramePr>
          <p:nvPr/>
        </p:nvGraphicFramePr>
        <p:xfrm>
          <a:off x="4797425" y="2492375"/>
          <a:ext cx="3717925" cy="666750"/>
        </p:xfrm>
        <a:graphic>
          <a:graphicData uri="http://schemas.openxmlformats.org/presentationml/2006/ole">
            <p:oleObj spid="_x0000_s228360" name="Equation" r:id="rId8" imgW="2476440" imgH="444240" progId="Equation.3">
              <p:embed/>
            </p:oleObj>
          </a:graphicData>
        </a:graphic>
      </p:graphicFrame>
      <p:graphicFrame>
        <p:nvGraphicFramePr>
          <p:cNvPr id="228361" name="Object 9"/>
          <p:cNvGraphicFramePr>
            <a:graphicFrameLocks noChangeAspect="1"/>
          </p:cNvGraphicFramePr>
          <p:nvPr/>
        </p:nvGraphicFramePr>
        <p:xfrm>
          <a:off x="433689" y="3198123"/>
          <a:ext cx="3130550" cy="1328737"/>
        </p:xfrm>
        <a:graphic>
          <a:graphicData uri="http://schemas.openxmlformats.org/presentationml/2006/ole">
            <p:oleObj spid="_x0000_s228361" name="Equation" r:id="rId9" imgW="2095200" imgH="888840" progId="Equation.3">
              <p:embed/>
            </p:oleObj>
          </a:graphicData>
        </a:graphic>
      </p:graphicFrame>
      <p:graphicFrame>
        <p:nvGraphicFramePr>
          <p:cNvPr id="228362" name="Object 10"/>
          <p:cNvGraphicFramePr>
            <a:graphicFrameLocks noChangeAspect="1"/>
          </p:cNvGraphicFramePr>
          <p:nvPr/>
        </p:nvGraphicFramePr>
        <p:xfrm>
          <a:off x="423908" y="4656138"/>
          <a:ext cx="3638550" cy="1638300"/>
        </p:xfrm>
        <a:graphic>
          <a:graphicData uri="http://schemas.openxmlformats.org/presentationml/2006/ole">
            <p:oleObj spid="_x0000_s228362" name="Equation" r:id="rId10" imgW="2425680" imgH="1091880" progId="Equation.3">
              <p:embed/>
            </p:oleObj>
          </a:graphicData>
        </a:graphic>
      </p:graphicFrame>
      <p:graphicFrame>
        <p:nvGraphicFramePr>
          <p:cNvPr id="228363" name="Object 11"/>
          <p:cNvGraphicFramePr>
            <a:graphicFrameLocks noChangeAspect="1"/>
          </p:cNvGraphicFramePr>
          <p:nvPr/>
        </p:nvGraphicFramePr>
        <p:xfrm>
          <a:off x="5013917" y="3289110"/>
          <a:ext cx="3565525" cy="1785937"/>
        </p:xfrm>
        <a:graphic>
          <a:graphicData uri="http://schemas.openxmlformats.org/presentationml/2006/ole">
            <p:oleObj spid="_x0000_s228363" name="Equation" r:id="rId11" imgW="2387520" imgH="1193760" progId="Equation.3">
              <p:embed/>
            </p:oleObj>
          </a:graphicData>
        </a:graphic>
      </p:graphicFrame>
      <p:graphicFrame>
        <p:nvGraphicFramePr>
          <p:cNvPr id="228364" name="Object 12"/>
          <p:cNvGraphicFramePr>
            <a:graphicFrameLocks noChangeAspect="1"/>
          </p:cNvGraphicFramePr>
          <p:nvPr/>
        </p:nvGraphicFramePr>
        <p:xfrm>
          <a:off x="4413250" y="5191457"/>
          <a:ext cx="4495800" cy="1447800"/>
        </p:xfrm>
        <a:graphic>
          <a:graphicData uri="http://schemas.openxmlformats.org/presentationml/2006/ole">
            <p:oleObj spid="_x0000_s228364" name="Equation" r:id="rId12" imgW="2997000" imgH="96516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Summary</a:t>
            </a:r>
          </a:p>
        </p:txBody>
      </p:sp>
      <p:sp>
        <p:nvSpPr>
          <p:cNvPr id="6" name="TextBox 5"/>
          <p:cNvSpPr txBox="1"/>
          <p:nvPr/>
        </p:nvSpPr>
        <p:spPr>
          <a:xfrm>
            <a:off x="182879" y="637654"/>
            <a:ext cx="8721969" cy="5232202"/>
          </a:xfrm>
          <a:prstGeom prst="rect">
            <a:avLst/>
          </a:prstGeom>
        </p:spPr>
        <p:txBody>
          <a:bodyPr wrap="square" lIns="0" tIns="0" rIns="0" bIns="0" rtlCol="0">
            <a:spAutoFit/>
          </a:bodyPr>
          <a:lstStyle/>
          <a:p>
            <a:pPr marL="168275" indent="-168275">
              <a:spcAft>
                <a:spcPts val="1200"/>
              </a:spcAft>
              <a:buFont typeface="Arial" pitchFamily="34" charset="0"/>
              <a:buChar char="•"/>
            </a:pPr>
            <a:r>
              <a:rPr lang="en-US" sz="1800" b="1" dirty="0" smtClean="0"/>
              <a:t>Introduced the concept of a state variable.</a:t>
            </a:r>
          </a:p>
          <a:p>
            <a:pPr marL="168275" indent="-168275">
              <a:spcAft>
                <a:spcPts val="1200"/>
              </a:spcAft>
              <a:buFont typeface="Arial" pitchFamily="34" charset="0"/>
              <a:buChar char="•"/>
            </a:pPr>
            <a:r>
              <a:rPr lang="en-US" sz="1800" b="1" dirty="0" smtClean="0"/>
              <a:t>Described a linear system in terms of the general state equation.</a:t>
            </a:r>
          </a:p>
          <a:p>
            <a:pPr marL="168275" indent="-168275">
              <a:spcAft>
                <a:spcPts val="1200"/>
              </a:spcAft>
              <a:buFont typeface="Arial" pitchFamily="34" charset="0"/>
              <a:buChar char="•"/>
            </a:pPr>
            <a:r>
              <a:rPr lang="en-US" sz="1800" b="1" dirty="0" smtClean="0"/>
              <a:t>Demonstrated a process for deriving the state equations from a differential equation with a simple forcing function.</a:t>
            </a:r>
          </a:p>
          <a:p>
            <a:pPr marL="168275" indent="-168275">
              <a:spcAft>
                <a:spcPts val="1200"/>
              </a:spcAft>
              <a:buFont typeface="Arial" pitchFamily="34" charset="0"/>
              <a:buChar char="•"/>
            </a:pPr>
            <a:r>
              <a:rPr lang="en-US" sz="1800" b="1" dirty="0" smtClean="0"/>
              <a:t>Generalized this to an Nth-order differential equation with a more complex forcing function.</a:t>
            </a:r>
          </a:p>
          <a:p>
            <a:pPr marL="168275" indent="-168275">
              <a:spcAft>
                <a:spcPts val="1200"/>
              </a:spcAft>
              <a:buFont typeface="Arial" pitchFamily="34" charset="0"/>
              <a:buChar char="•"/>
            </a:pPr>
            <a:r>
              <a:rPr lang="en-US" sz="1800" b="1" dirty="0" smtClean="0"/>
              <a:t>Demonstrated these techniques on a 1</a:t>
            </a:r>
            <a:r>
              <a:rPr lang="en-US" sz="1800" b="1" baseline="30000" dirty="0" smtClean="0"/>
              <a:t>st</a:t>
            </a:r>
            <a:r>
              <a:rPr lang="en-US" sz="1800" b="1" dirty="0" smtClean="0"/>
              <a:t>-order (RC) and 2</a:t>
            </a:r>
            <a:r>
              <a:rPr lang="en-US" sz="1800" b="1" baseline="30000" dirty="0" smtClean="0"/>
              <a:t>nd</a:t>
            </a:r>
            <a:r>
              <a:rPr lang="en-US" sz="1800" b="1" dirty="0" smtClean="0"/>
              <a:t>-order (RLC) circuit.</a:t>
            </a:r>
          </a:p>
          <a:p>
            <a:pPr marL="168275" indent="-168275">
              <a:spcAft>
                <a:spcPts val="1200"/>
              </a:spcAft>
              <a:buFont typeface="Arial" pitchFamily="34" charset="0"/>
              <a:buChar char="•"/>
            </a:pPr>
            <a:r>
              <a:rPr lang="en-US" sz="1800" b="1" dirty="0" smtClean="0"/>
              <a:t>Observation: We have now encapsulated all passive circuit analysis (RLCs) into a single matrix equation. In fact, we now have a unified representation for all linear time-invariant systems.</a:t>
            </a:r>
          </a:p>
          <a:p>
            <a:pPr marL="168275" indent="-168275">
              <a:spcAft>
                <a:spcPts val="1200"/>
              </a:spcAft>
              <a:buFont typeface="Arial" pitchFamily="34" charset="0"/>
              <a:buChar char="•"/>
            </a:pPr>
            <a:r>
              <a:rPr lang="en-US" sz="1800" b="1" dirty="0" smtClean="0"/>
              <a:t>Next: How can we solve these equations? (Hint: Laplace Transform)</a:t>
            </a:r>
          </a:p>
          <a:p>
            <a:pPr marL="168275" indent="-168275">
              <a:spcAft>
                <a:spcPts val="1200"/>
              </a:spcAft>
              <a:buFont typeface="Arial" pitchFamily="34" charset="0"/>
              <a:buChar char="•"/>
            </a:pPr>
            <a:r>
              <a:rPr lang="en-US" sz="1800" b="1" smtClean="0"/>
              <a:t>Further</a:t>
            </a:r>
            <a:r>
              <a:rPr lang="en-US" sz="1800" b="1" dirty="0" smtClean="0"/>
              <a:t>, even nonlinear (and non-time-invariant) systems can be modeled using these techniques. However, the resulting differential equations are more complex. Fortunately, we have powerful numerical modeling techniques to handle such problems.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27874</TotalTime>
  <Words>580</Words>
  <Application>Microsoft PowerPoint</Application>
  <PresentationFormat>Letter Paper (8.5x11 in)</PresentationFormat>
  <Paragraphs>62</Paragraphs>
  <Slides>8</Slides>
  <Notes>7</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8</vt:i4>
      </vt:variant>
    </vt:vector>
  </HeadingPairs>
  <TitlesOfParts>
    <vt:vector size="11" baseType="lpstr">
      <vt:lpstr>lecture_title</vt:lpstr>
      <vt:lpstr>lecture_default</vt:lpstr>
      <vt:lpstr>Equation</vt:lpstr>
      <vt:lpstr>Slide 0</vt:lpstr>
      <vt:lpstr>Slide 1</vt:lpstr>
      <vt:lpstr>Slide 2</vt:lpstr>
      <vt:lpstr>Slide 3</vt:lpstr>
      <vt:lpstr>Slide 4</vt:lpstr>
      <vt:lpstr>Slide 5</vt:lpstr>
      <vt:lpstr>Slide 6</vt:lpstr>
      <vt:lpstr>Slide 7</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picone</cp:lastModifiedBy>
  <cp:revision>2707</cp:revision>
  <dcterms:created xsi:type="dcterms:W3CDTF">2002-09-12T17:13:32Z</dcterms:created>
  <dcterms:modified xsi:type="dcterms:W3CDTF">2009-04-15T08:41:06Z</dcterms:modified>
</cp:coreProperties>
</file>