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91" r:id="rId4"/>
    <p:sldId id="615" r:id="rId5"/>
    <p:sldId id="616" r:id="rId6"/>
    <p:sldId id="603" r:id="rId7"/>
    <p:sldId id="611" r:id="rId8"/>
    <p:sldId id="612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7"/>
    <a:srgbClr val="FFFFFF"/>
    <a:srgbClr val="892034"/>
    <a:srgbClr val="EFF755"/>
    <a:srgbClr val="CC6600"/>
    <a:srgbClr val="6666FF"/>
    <a:srgbClr val="008000"/>
    <a:srgbClr val="000080"/>
    <a:srgbClr val="004000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58" d="100"/>
          <a:sy n="58" d="100"/>
        </p:scale>
        <p:origin x="-1200" y="-78"/>
      </p:cViewPr>
      <p:guideLst>
        <p:guide orient="horz" pos="564"/>
        <p:guide orient="horz" pos="2993"/>
        <p:guide pos="5610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personal.reading.ac.uk/~shshawin/dnb/state_space.pdf" TargetMode="External"/><Relationship Id="rId7" Type="http://schemas.openxmlformats.org/officeDocument/2006/relationships/hyperlink" Target="http://delmondogeraldine.blog.lemonde.fr/" TargetMode="External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www.isip.piconepress.com/publications/courses/ece_3163/lectures/2009_spring/lecture_39.pptx" TargetMode="External"/><Relationship Id="rId5" Type="http://schemas.openxmlformats.org/officeDocument/2006/relationships/hyperlink" Target="http://www-control.uni-paderborn.de/rundgang.html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ocw.mit.edu/NR/rdonlyres/Aeronautics-and-Astronautics/16-06Fall2003/43E0427B-D82E-43E4-A234-E12117120C8A/0/l15.pdf" TargetMode="External"/><Relationship Id="rId9" Type="http://schemas.openxmlformats.org/officeDocument/2006/relationships/hyperlink" Target="http://www.isip.piconepress.com/publications/courses/ece_3163/lectures/2009_spring/lecture_39.mp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6.png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endParaRPr lang="en-US" b="1" dirty="0" smtClean="0">
              <a:solidFill>
                <a:schemeClr val="accent1"/>
              </a:solidFill>
              <a:latin typeface="+mn-lt"/>
            </a:endParaRPr>
          </a:p>
          <a:p>
            <a:pPr marL="176213" lvl="0" indent="-176213"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accent1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Useful Matrix Properties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Time-Domain Solutions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Relationship to Convolution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Laplace Transform Solution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SHS: State Equation Solutions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MIT: State Equation Solutions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62583" y="525946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39: </a:t>
            </a:r>
            <a:r>
              <a:rPr lang="en-US" b="1" dirty="0" smtClean="0">
                <a:solidFill>
                  <a:schemeClr val="accent2"/>
                </a:solidFill>
              </a:rPr>
              <a:t>SOLUTIONS OF THE STATE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04801" name="Picture 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48334" y="1550504"/>
            <a:ext cx="2594612" cy="17588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4802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28844" y="3356404"/>
            <a:ext cx="2581938" cy="190470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6" name="Picture 15" descr="x.JPG">
                <a:hlinkClick r:id="rId9"/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2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3" name="Picture 4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59862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state equations: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To solve these equations, we will need a few mathematical tools. First: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where I is an </a:t>
            </a:r>
            <a:r>
              <a:rPr lang="en-US" sz="1800" i="1" dirty="0" err="1" smtClean="0"/>
              <a:t>N</a:t>
            </a:r>
            <a:r>
              <a:rPr lang="en-US" sz="1800" dirty="0" err="1" smtClean="0"/>
              <a:t>x</a:t>
            </a:r>
            <a:r>
              <a:rPr lang="en-US" sz="1800" i="1" dirty="0" err="1" smtClean="0"/>
              <a:t>N</a:t>
            </a:r>
            <a:r>
              <a:rPr lang="en-US" sz="1800" b="1" dirty="0" smtClean="0"/>
              <a:t> identity matrix. </a:t>
            </a:r>
            <a:r>
              <a:rPr lang="en-US" sz="1800" b="1" dirty="0" err="1" smtClean="0"/>
              <a:t>A</a:t>
            </a:r>
            <a:r>
              <a:rPr lang="en-US" sz="1800" i="1" baseline="30000" dirty="0" err="1" smtClean="0"/>
              <a:t>k</a:t>
            </a:r>
            <a:r>
              <a:rPr lang="en-US" sz="1800" i="1" dirty="0" smtClean="0"/>
              <a:t> </a:t>
            </a:r>
            <a:r>
              <a:rPr lang="en-US" sz="1800" b="1" dirty="0" smtClean="0"/>
              <a:t>is simply </a:t>
            </a:r>
            <a:r>
              <a:rPr lang="en-US" sz="1800" b="1" dirty="0" err="1" smtClean="0"/>
              <a:t>A</a:t>
            </a:r>
            <a:r>
              <a:rPr lang="en-US" sz="1800" dirty="0" err="1" smtClean="0"/>
              <a:t>x</a:t>
            </a:r>
            <a:r>
              <a:rPr lang="en-US" sz="1800" b="1" dirty="0" err="1" smtClean="0"/>
              <a:t>A</a:t>
            </a:r>
            <a:r>
              <a:rPr lang="en-US" sz="1800" dirty="0" err="1" smtClean="0"/>
              <a:t>x</a:t>
            </a:r>
            <a:r>
              <a:rPr lang="en-US" sz="1800" b="1" dirty="0" smtClean="0"/>
              <a:t>…A.</a:t>
            </a:r>
          </a:p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For any real numbers </a:t>
            </a:r>
            <a:r>
              <a:rPr lang="en-US" sz="1800" i="1" dirty="0" smtClean="0"/>
              <a:t>t</a:t>
            </a:r>
            <a:r>
              <a:rPr lang="en-US" sz="1800" b="1" dirty="0" smtClean="0"/>
              <a:t> and 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Further, setting 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dirty="0" smtClean="0">
                <a:sym typeface="Symbol"/>
              </a:rPr>
              <a:t> = -</a:t>
            </a:r>
            <a:r>
              <a:rPr lang="en-US" sz="1800" i="1" dirty="0" smtClean="0">
                <a:sym typeface="Symbol"/>
              </a:rPr>
              <a:t>t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165100" indent="-165100">
              <a:spcAft>
                <a:spcPts val="12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Next: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We can use these results to show that the solution to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is: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Preliminaries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2753" name="Object 1"/>
          <p:cNvGraphicFramePr>
            <a:graphicFrameLocks noChangeAspect="1"/>
          </p:cNvGraphicFramePr>
          <p:nvPr/>
        </p:nvGraphicFramePr>
        <p:xfrm>
          <a:off x="450850" y="895350"/>
          <a:ext cx="1885950" cy="647700"/>
        </p:xfrm>
        <a:graphic>
          <a:graphicData uri="http://schemas.openxmlformats.org/presentationml/2006/ole">
            <p:oleObj spid="_x0000_s202753" name="Equation" r:id="rId4" imgW="1257120" imgH="431640" progId="Equation.3">
              <p:embed/>
            </p:oleObj>
          </a:graphicData>
        </a:graphic>
      </p:graphicFrame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469900" y="1812925"/>
          <a:ext cx="2857500" cy="628650"/>
        </p:xfrm>
        <a:graphic>
          <a:graphicData uri="http://schemas.openxmlformats.org/presentationml/2006/ole">
            <p:oleObj spid="_x0000_s202754" name="Equation" r:id="rId5" imgW="1904760" imgH="419040" progId="Equation.3">
              <p:embed/>
            </p:oleObj>
          </a:graphicData>
        </a:graphic>
      </p:graphicFrame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460375" y="3187907"/>
          <a:ext cx="1428750" cy="304800"/>
        </p:xfrm>
        <a:graphic>
          <a:graphicData uri="http://schemas.openxmlformats.org/presentationml/2006/ole">
            <p:oleObj spid="_x0000_s202755" name="Equation" r:id="rId6" imgW="952200" imgH="203040" progId="Equation.3">
              <p:embed/>
            </p:oleObj>
          </a:graphicData>
        </a:graphic>
      </p:graphicFrame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460375" y="3797576"/>
          <a:ext cx="1809750" cy="304800"/>
        </p:xfrm>
        <a:graphic>
          <a:graphicData uri="http://schemas.openxmlformats.org/presentationml/2006/ole">
            <p:oleObj spid="_x0000_s202756" name="Equation" r:id="rId7" imgW="1206360" imgH="203040" progId="Equation.3">
              <p:embed/>
            </p:oleObj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375" y="4471366"/>
          <a:ext cx="5581650" cy="1447800"/>
        </p:xfrm>
        <a:graphic>
          <a:graphicData uri="http://schemas.openxmlformats.org/presentationml/2006/ole">
            <p:oleObj spid="_x0000_s202757" name="Equation" r:id="rId8" imgW="3720960" imgH="965160" progId="Equation.3">
              <p:embed/>
            </p:oleObj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6252749" y="5936976"/>
          <a:ext cx="1162050" cy="304800"/>
        </p:xfrm>
        <a:graphic>
          <a:graphicData uri="http://schemas.openxmlformats.org/presentationml/2006/ole">
            <p:oleObj spid="_x0000_s202758" name="Equation" r:id="rId9" imgW="774360" imgH="203040" progId="Equation.3">
              <p:embed/>
            </p:oleObj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6267589" y="6297061"/>
          <a:ext cx="1943100" cy="342900"/>
        </p:xfrm>
        <a:graphic>
          <a:graphicData uri="http://schemas.openxmlformats.org/presentationml/2006/ole">
            <p:oleObj spid="_x0000_s202759" name="Equation" r:id="rId10" imgW="1295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If: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      is referred to as the </a:t>
            </a:r>
            <a:r>
              <a:rPr lang="en-US" sz="1800" b="1" dirty="0" smtClean="0">
                <a:solidFill>
                  <a:schemeClr val="accent1"/>
                </a:solidFill>
              </a:rPr>
              <a:t>state-transition matrix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apply these results to the state equations:</a:t>
            </a:r>
          </a:p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Note that: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Integrating both sides: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Solutions to the Forced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354359" y="1524277"/>
          <a:ext cx="323850" cy="304800"/>
        </p:xfrm>
        <a:graphic>
          <a:graphicData uri="http://schemas.openxmlformats.org/presentationml/2006/ole">
            <p:oleObj spid="_x0000_s232451" name="Equation" r:id="rId4" imgW="215640" imgH="203040" progId="Equation.3">
              <p:embed/>
            </p:oleObj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375" y="935106"/>
          <a:ext cx="5086350" cy="590550"/>
        </p:xfrm>
        <a:graphic>
          <a:graphicData uri="http://schemas.openxmlformats.org/presentationml/2006/ole">
            <p:oleObj spid="_x0000_s232454" name="Equation" r:id="rId5" imgW="3390840" imgH="393480" progId="Equation.3">
              <p:embed/>
            </p:oleObj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622162" y="552450"/>
          <a:ext cx="1943100" cy="342900"/>
        </p:xfrm>
        <a:graphic>
          <a:graphicData uri="http://schemas.openxmlformats.org/presentationml/2006/ole">
            <p:oleObj spid="_x0000_s232456" name="Equation" r:id="rId6" imgW="1295280" imgH="228600" progId="Equation.3">
              <p:embed/>
            </p:oleObj>
          </a:graphicData>
        </a:graphic>
      </p:graphicFrame>
      <p:graphicFrame>
        <p:nvGraphicFramePr>
          <p:cNvPr id="232457" name="Object 9"/>
          <p:cNvGraphicFramePr>
            <a:graphicFrameLocks noChangeAspect="1"/>
          </p:cNvGraphicFramePr>
          <p:nvPr/>
        </p:nvGraphicFramePr>
        <p:xfrm>
          <a:off x="460375" y="2295525"/>
          <a:ext cx="2686050" cy="1028700"/>
        </p:xfrm>
        <a:graphic>
          <a:graphicData uri="http://schemas.openxmlformats.org/presentationml/2006/ole">
            <p:oleObj spid="_x0000_s232457" name="Equation" r:id="rId7" imgW="1790640" imgH="685800" progId="Equation.3">
              <p:embed/>
            </p:oleObj>
          </a:graphicData>
        </a:graphic>
      </p:graphicFrame>
      <p:graphicFrame>
        <p:nvGraphicFramePr>
          <p:cNvPr id="232458" name="Object 10"/>
          <p:cNvGraphicFramePr>
            <a:graphicFrameLocks noChangeAspect="1"/>
          </p:cNvGraphicFramePr>
          <p:nvPr/>
        </p:nvGraphicFramePr>
        <p:xfrm>
          <a:off x="460375" y="3763686"/>
          <a:ext cx="7181850" cy="1257300"/>
        </p:xfrm>
        <a:graphic>
          <a:graphicData uri="http://schemas.openxmlformats.org/presentationml/2006/ole">
            <p:oleObj spid="_x0000_s232458" name="Equation" r:id="rId8" imgW="4787640" imgH="838080" progId="Equation.3">
              <p:embed/>
            </p:oleObj>
          </a:graphicData>
        </a:graphic>
      </p:graphicFrame>
      <p:graphicFrame>
        <p:nvGraphicFramePr>
          <p:cNvPr id="232459" name="Object 11"/>
          <p:cNvGraphicFramePr>
            <a:graphicFrameLocks noChangeAspect="1"/>
          </p:cNvGraphicFramePr>
          <p:nvPr/>
        </p:nvGraphicFramePr>
        <p:xfrm>
          <a:off x="905560" y="5343525"/>
          <a:ext cx="4076700" cy="1447800"/>
        </p:xfrm>
        <a:graphic>
          <a:graphicData uri="http://schemas.openxmlformats.org/presentationml/2006/ole">
            <p:oleObj spid="_x0000_s232459" name="Equation" r:id="rId9" imgW="2717640" imgH="96516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346713" y="5391763"/>
            <a:ext cx="4148275" cy="850010"/>
            <a:chOff x="4346713" y="5391763"/>
            <a:chExt cx="4148275" cy="850010"/>
          </a:xfrm>
        </p:grpSpPr>
        <p:sp>
          <p:nvSpPr>
            <p:cNvPr id="14" name="TextBox 13"/>
            <p:cNvSpPr txBox="1"/>
            <p:nvPr/>
          </p:nvSpPr>
          <p:spPr>
            <a:xfrm>
              <a:off x="5659023" y="5391763"/>
              <a:ext cx="2835965" cy="738664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square" lIns="91440" tIns="91440" rIns="91440" bIns="9144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Generalization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of our convolution integral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6" name="Straight Arrow Connector 15"/>
            <p:cNvCxnSpPr>
              <a:stCxn id="14" idx="1"/>
            </p:cNvCxnSpPr>
            <p:nvPr/>
          </p:nvCxnSpPr>
          <p:spPr>
            <a:xfrm rot="10800000" flipV="1">
              <a:off x="4346713" y="5761094"/>
              <a:ext cx="1312310" cy="480679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63520"/>
            <a:ext cx="8742046" cy="630942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14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definition of the unit impulse: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convolution integral for a single-input single-output system:</a:t>
            </a:r>
          </a:p>
          <a:p>
            <a:pPr marL="165100" indent="-165100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Equating terms:</a:t>
            </a: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to the Output Equation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33480" name="Object 8"/>
          <p:cNvGraphicFramePr>
            <a:graphicFrameLocks noChangeAspect="1"/>
          </p:cNvGraphicFramePr>
          <p:nvPr/>
        </p:nvGraphicFramePr>
        <p:xfrm>
          <a:off x="460375" y="709822"/>
          <a:ext cx="6267450" cy="1485900"/>
        </p:xfrm>
        <a:graphic>
          <a:graphicData uri="http://schemas.openxmlformats.org/presentationml/2006/ole">
            <p:oleObj spid="_x0000_s233480" name="Equation" r:id="rId4" imgW="4178160" imgH="990360" progId="Equation.3">
              <p:embed/>
            </p:oleObj>
          </a:graphicData>
        </a:graphic>
      </p:graphicFrame>
      <p:graphicFrame>
        <p:nvGraphicFramePr>
          <p:cNvPr id="233481" name="Object 9"/>
          <p:cNvGraphicFramePr>
            <a:graphicFrameLocks noChangeAspect="1"/>
          </p:cNvGraphicFramePr>
          <p:nvPr/>
        </p:nvGraphicFramePr>
        <p:xfrm>
          <a:off x="460375" y="2584241"/>
          <a:ext cx="5657850" cy="990600"/>
        </p:xfrm>
        <a:graphic>
          <a:graphicData uri="http://schemas.openxmlformats.org/presentationml/2006/ole">
            <p:oleObj spid="_x0000_s233481" name="Equation" r:id="rId5" imgW="3771720" imgH="660240" progId="Equation.3">
              <p:embed/>
            </p:oleObj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460375" y="5171192"/>
          <a:ext cx="5086350" cy="1066800"/>
        </p:xfrm>
        <a:graphic>
          <a:graphicData uri="http://schemas.openxmlformats.org/presentationml/2006/ole">
            <p:oleObj spid="_x0000_s233484" name="Equation" r:id="rId6" imgW="3390840" imgH="711000" progId="Equation.3">
              <p:embed/>
            </p:oleObj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460375" y="3881716"/>
          <a:ext cx="3981450" cy="723900"/>
        </p:xfrm>
        <a:graphic>
          <a:graphicData uri="http://schemas.openxmlformats.org/presentationml/2006/ole">
            <p:oleObj spid="_x0000_s233485" name="Equation" r:id="rId7" imgW="2654280" imgH="482400" progId="Equation.3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504671" y="5802580"/>
            <a:ext cx="6255016" cy="738664"/>
            <a:chOff x="3472080" y="5378510"/>
            <a:chExt cx="6255016" cy="738664"/>
          </a:xfrm>
        </p:grpSpPr>
        <p:sp>
          <p:nvSpPr>
            <p:cNvPr id="23" name="TextBox 22"/>
            <p:cNvSpPr txBox="1"/>
            <p:nvPr/>
          </p:nvSpPr>
          <p:spPr>
            <a:xfrm>
              <a:off x="5168348" y="5378510"/>
              <a:ext cx="4558748" cy="738664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square" lIns="91440" tIns="91440" rIns="91440" bIns="9144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impulse response can be computed directly from the coefficient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matrices.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 rot="10800000">
              <a:off x="3472080" y="5671930"/>
              <a:ext cx="1696268" cy="7591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 via the Laplace Transform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179" y="576772"/>
            <a:ext cx="8742046" cy="550920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state equations: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Laplace transform on the first equation: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Comparing this to:</a:t>
            </a:r>
          </a:p>
          <a:p>
            <a:pPr marL="165100" indent="-165100">
              <a:spcAft>
                <a:spcPts val="3000"/>
              </a:spcAft>
            </a:pPr>
            <a:r>
              <a:rPr lang="en-US" sz="1800" b="1" dirty="0" smtClean="0">
                <a:sym typeface="Symbol"/>
              </a:rPr>
              <a:t>	reveals that: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Continuing with the output equation: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zero initial conditions: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50850" y="895350"/>
          <a:ext cx="1885950" cy="647700"/>
        </p:xfrm>
        <a:graphic>
          <a:graphicData uri="http://schemas.openxmlformats.org/presentationml/2006/ole">
            <p:oleObj spid="_x0000_s200719" name="Equation" r:id="rId4" imgW="1257120" imgH="431640" progId="Equation.3">
              <p:embed/>
            </p:oleObj>
          </a:graphicData>
        </a:graphic>
      </p:graphicFrame>
      <p:graphicFrame>
        <p:nvGraphicFramePr>
          <p:cNvPr id="200720" name="Object 16"/>
          <p:cNvGraphicFramePr>
            <a:graphicFrameLocks noChangeAspect="1"/>
          </p:cNvGraphicFramePr>
          <p:nvPr/>
        </p:nvGraphicFramePr>
        <p:xfrm>
          <a:off x="461963" y="1855581"/>
          <a:ext cx="4324351" cy="1047750"/>
        </p:xfrm>
        <a:graphic>
          <a:graphicData uri="http://schemas.openxmlformats.org/presentationml/2006/ole">
            <p:oleObj spid="_x0000_s200720" name="Equation" r:id="rId5" imgW="2882880" imgH="698400" progId="Equation.3">
              <p:embed/>
            </p:oleObj>
          </a:graphicData>
        </a:graphic>
      </p:graphicFrame>
      <p:graphicFrame>
        <p:nvGraphicFramePr>
          <p:cNvPr id="200721" name="Object 17"/>
          <p:cNvGraphicFramePr>
            <a:graphicFrameLocks noChangeAspect="1"/>
          </p:cNvGraphicFramePr>
          <p:nvPr/>
        </p:nvGraphicFramePr>
        <p:xfrm>
          <a:off x="461963" y="3135451"/>
          <a:ext cx="3733800" cy="723900"/>
        </p:xfrm>
        <a:graphic>
          <a:graphicData uri="http://schemas.openxmlformats.org/presentationml/2006/ole">
            <p:oleObj spid="_x0000_s200721" name="Equation" r:id="rId6" imgW="2489040" imgH="482400" progId="Equation.3">
              <p:embed/>
            </p:oleObj>
          </a:graphicData>
        </a:graphic>
      </p:graphicFrame>
      <p:graphicFrame>
        <p:nvGraphicFramePr>
          <p:cNvPr id="200722" name="Object 18"/>
          <p:cNvGraphicFramePr>
            <a:graphicFrameLocks noChangeAspect="1"/>
          </p:cNvGraphicFramePr>
          <p:nvPr/>
        </p:nvGraphicFramePr>
        <p:xfrm>
          <a:off x="461963" y="4052336"/>
          <a:ext cx="1847850" cy="361950"/>
        </p:xfrm>
        <a:graphic>
          <a:graphicData uri="http://schemas.openxmlformats.org/presentationml/2006/ole">
            <p:oleObj spid="_x0000_s200722" name="Equation" r:id="rId7" imgW="1231560" imgH="241200" progId="Equation.3">
              <p:embed/>
            </p:oleObj>
          </a:graphicData>
        </a:graphic>
      </p:graphicFrame>
      <p:graphicFrame>
        <p:nvGraphicFramePr>
          <p:cNvPr id="200723" name="Object 19"/>
          <p:cNvGraphicFramePr>
            <a:graphicFrameLocks noChangeAspect="1"/>
          </p:cNvGraphicFramePr>
          <p:nvPr/>
        </p:nvGraphicFramePr>
        <p:xfrm>
          <a:off x="461963" y="4724884"/>
          <a:ext cx="4248151" cy="1047750"/>
        </p:xfrm>
        <a:graphic>
          <a:graphicData uri="http://schemas.openxmlformats.org/presentationml/2006/ole">
            <p:oleObj spid="_x0000_s200723" name="Equation" r:id="rId8" imgW="2831760" imgH="698400" progId="Equation.3">
              <p:embed/>
            </p:oleObj>
          </a:graphicData>
        </a:graphic>
      </p:graphicFrame>
      <p:graphicFrame>
        <p:nvGraphicFramePr>
          <p:cNvPr id="200724" name="Object 20"/>
          <p:cNvGraphicFramePr>
            <a:graphicFrameLocks noChangeAspect="1"/>
          </p:cNvGraphicFramePr>
          <p:nvPr/>
        </p:nvGraphicFramePr>
        <p:xfrm>
          <a:off x="461963" y="6108148"/>
          <a:ext cx="4838700" cy="361950"/>
        </p:xfrm>
        <a:graphic>
          <a:graphicData uri="http://schemas.openxmlformats.org/presentationml/2006/ole">
            <p:oleObj spid="_x0000_s200724" name="Equation" r:id="rId9" imgW="3225600" imgH="24120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446644" y="4751388"/>
            <a:ext cx="3459231" cy="1292662"/>
            <a:chOff x="6414053" y="4327318"/>
            <a:chExt cx="3459231" cy="1292662"/>
          </a:xfrm>
        </p:grpSpPr>
        <p:sp>
          <p:nvSpPr>
            <p:cNvPr id="18" name="TextBox 17"/>
            <p:cNvSpPr txBox="1"/>
            <p:nvPr/>
          </p:nvSpPr>
          <p:spPr>
            <a:xfrm>
              <a:off x="7090327" y="4327318"/>
              <a:ext cx="2782957" cy="1292662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38100">
              <a:solidFill>
                <a:schemeClr val="accent1"/>
              </a:solidFill>
            </a:ln>
          </p:spPr>
          <p:txBody>
            <a:bodyPr wrap="square" lIns="91440" tIns="91440" rIns="91440" bIns="91440" rtlCol="0"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transfer function can be computed directly from the </a:t>
              </a:r>
              <a:r>
                <a:rPr lang="en-US" sz="1800" b="1" kern="0" dirty="0" smtClean="0">
                  <a:latin typeface="+mn-lt"/>
                </a:rPr>
                <a:t>system parameters.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Straight Arrow Connector 18"/>
            <p:cNvCxnSpPr>
              <a:stCxn id="18" idx="1"/>
            </p:cNvCxnSpPr>
            <p:nvPr/>
          </p:nvCxnSpPr>
          <p:spPr>
            <a:xfrm rot="10800000" flipV="1">
              <a:off x="6414053" y="4973649"/>
              <a:ext cx="676275" cy="61876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517064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The discrete-time equivalents of the state equations are: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The process is completely analogous to CT systems, with one exception: these equations are easy to implement and solve using difference equations </a:t>
            </a:r>
            <a:r>
              <a:rPr lang="en-US" sz="1800" b="1" dirty="0" smtClean="0">
                <a:sym typeface="Wingdings" pitchFamily="2" charset="2"/>
              </a:rPr>
              <a:t>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For example, note that if </a:t>
            </a:r>
            <a:r>
              <a:rPr lang="en-US" sz="1800" i="1" dirty="0" smtClean="0">
                <a:sym typeface="Wingdings" pitchFamily="2" charset="2"/>
              </a:rPr>
              <a:t>v</a:t>
            </a:r>
            <a:r>
              <a:rPr lang="en-US" sz="1800" dirty="0" smtClean="0">
                <a:sym typeface="Wingdings" pitchFamily="2" charset="2"/>
              </a:rPr>
              <a:t>[n] = 0 </a:t>
            </a:r>
            <a:r>
              <a:rPr lang="en-US" sz="1800" b="1" dirty="0" smtClean="0">
                <a:sym typeface="Wingdings" pitchFamily="2" charset="2"/>
              </a:rPr>
              <a:t>for </a:t>
            </a:r>
            <a:r>
              <a:rPr lang="en-US" sz="1800" i="1" dirty="0" smtClean="0">
                <a:sym typeface="Wingdings" pitchFamily="2" charset="2"/>
              </a:rPr>
              <a:t>n</a:t>
            </a:r>
            <a:r>
              <a:rPr lang="en-US" sz="1800" dirty="0" smtClean="0">
                <a:sym typeface="Wingdings" pitchFamily="2" charset="2"/>
              </a:rPr>
              <a:t> ≥ 0</a:t>
            </a:r>
            <a:r>
              <a:rPr lang="en-US" sz="1800" b="1" dirty="0" smtClean="0">
                <a:sym typeface="Wingdings" pitchFamily="2" charset="2"/>
              </a:rPr>
              <a:t>,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ym typeface="Wingdings" pitchFamily="2" charset="2"/>
              </a:rPr>
              <a:t>	and A</a:t>
            </a:r>
            <a:r>
              <a:rPr lang="en-US" sz="1800" i="1" baseline="30000" dirty="0" smtClean="0">
                <a:sym typeface="Wingdings" pitchFamily="2" charset="2"/>
              </a:rPr>
              <a:t>n</a:t>
            </a:r>
            <a:r>
              <a:rPr lang="en-US" sz="1800" b="1" dirty="0" smtClean="0">
                <a:sym typeface="Wingdings" pitchFamily="2" charset="2"/>
              </a:rPr>
              <a:t> is the state-transition matrix for the discrete-time case.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The output equation can be derived following the procedure for the CT case: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The impulse response is given by: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Discrete-Time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3255" name="Object 23"/>
          <p:cNvGraphicFramePr>
            <a:graphicFrameLocks noChangeAspect="1"/>
          </p:cNvGraphicFramePr>
          <p:nvPr/>
        </p:nvGraphicFramePr>
        <p:xfrm>
          <a:off x="461963" y="948358"/>
          <a:ext cx="2152650" cy="647700"/>
        </p:xfrm>
        <a:graphic>
          <a:graphicData uri="http://schemas.openxmlformats.org/presentationml/2006/ole">
            <p:oleObj spid="_x0000_s223255" name="Equation" r:id="rId4" imgW="1434960" imgH="431640" progId="Equation.3">
              <p:embed/>
            </p:oleObj>
          </a:graphicData>
        </a:graphic>
      </p:graphicFrame>
      <p:graphicFrame>
        <p:nvGraphicFramePr>
          <p:cNvPr id="223256" name="Object 24"/>
          <p:cNvGraphicFramePr>
            <a:graphicFrameLocks noChangeAspect="1"/>
          </p:cNvGraphicFramePr>
          <p:nvPr/>
        </p:nvGraphicFramePr>
        <p:xfrm>
          <a:off x="461963" y="2227194"/>
          <a:ext cx="3333751" cy="647700"/>
        </p:xfrm>
        <a:graphic>
          <a:graphicData uri="http://schemas.openxmlformats.org/presentationml/2006/ole">
            <p:oleObj spid="_x0000_s223256" name="Equation" r:id="rId5" imgW="2222280" imgH="431640" progId="Equation.3">
              <p:embed/>
            </p:oleObj>
          </a:graphicData>
        </a:graphic>
      </p:graphicFrame>
      <p:graphicFrame>
        <p:nvGraphicFramePr>
          <p:cNvPr id="223257" name="Object 25"/>
          <p:cNvGraphicFramePr>
            <a:graphicFrameLocks noChangeAspect="1"/>
          </p:cNvGraphicFramePr>
          <p:nvPr/>
        </p:nvGraphicFramePr>
        <p:xfrm>
          <a:off x="461963" y="3260933"/>
          <a:ext cx="1257300" cy="342900"/>
        </p:xfrm>
        <a:graphic>
          <a:graphicData uri="http://schemas.openxmlformats.org/presentationml/2006/ole">
            <p:oleObj spid="_x0000_s223257" name="Equation" r:id="rId6" imgW="838080" imgH="228600" progId="Equation.3">
              <p:embed/>
            </p:oleObj>
          </a:graphicData>
        </a:graphic>
      </p:graphicFrame>
      <p:graphicFrame>
        <p:nvGraphicFramePr>
          <p:cNvPr id="223258" name="Object 26"/>
          <p:cNvGraphicFramePr>
            <a:graphicFrameLocks noChangeAspect="1"/>
          </p:cNvGraphicFramePr>
          <p:nvPr/>
        </p:nvGraphicFramePr>
        <p:xfrm>
          <a:off x="461963" y="4426710"/>
          <a:ext cx="4400551" cy="914400"/>
        </p:xfrm>
        <a:graphic>
          <a:graphicData uri="http://schemas.openxmlformats.org/presentationml/2006/ole">
            <p:oleObj spid="_x0000_s223258" name="Equation" r:id="rId7" imgW="2933640" imgH="609480" progId="Equation.3">
              <p:embed/>
            </p:oleObj>
          </a:graphicData>
        </a:graphic>
      </p:graphicFrame>
      <p:graphicFrame>
        <p:nvGraphicFramePr>
          <p:cNvPr id="223259" name="Object 27"/>
          <p:cNvGraphicFramePr>
            <a:graphicFrameLocks noChangeAspect="1"/>
          </p:cNvGraphicFramePr>
          <p:nvPr/>
        </p:nvGraphicFramePr>
        <p:xfrm>
          <a:off x="461963" y="5785748"/>
          <a:ext cx="2190750" cy="685800"/>
        </p:xfrm>
        <a:graphic>
          <a:graphicData uri="http://schemas.openxmlformats.org/presentationml/2006/ole">
            <p:oleObj spid="_x0000_s223259" name="Equation" r:id="rId8" imgW="1460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179" y="576772"/>
            <a:ext cx="8742046" cy="466281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22200"/>
              </a:spcAft>
              <a:buFont typeface="Arial" pitchFamily="34" charset="0"/>
              <a:buChar char="•"/>
            </a:pPr>
            <a:r>
              <a:rPr lang="en-US" sz="1800" b="1" dirty="0" smtClean="0"/>
              <a:t>Just as we solved the CT equations with the Laplace transform, we can solve the DT case with the z-transform: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historically the CT state equations were solved numerically using a discrete-time approximation for the derivatives (see Section 11.6), and this provided a bridge between the CT and DT solutions.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Solutions Using the z-Transform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6319" name="Object 15"/>
          <p:cNvGraphicFramePr>
            <a:graphicFrameLocks noChangeAspect="1"/>
          </p:cNvGraphicFramePr>
          <p:nvPr/>
        </p:nvGraphicFramePr>
        <p:xfrm>
          <a:off x="461963" y="1251434"/>
          <a:ext cx="5295900" cy="2667000"/>
        </p:xfrm>
        <a:graphic>
          <a:graphicData uri="http://schemas.openxmlformats.org/presentationml/2006/ole">
            <p:oleObj spid="_x0000_s226319" name="Equation" r:id="rId4" imgW="3530520" imgH="1777680" progId="Equation.3">
              <p:embed/>
            </p:oleObj>
          </a:graphicData>
        </a:graphic>
      </p:graphicFrame>
      <p:pic>
        <p:nvPicPr>
          <p:cNvPr id="226320" name="Picture 16"/>
          <p:cNvPicPr>
            <a:picLocks noChangeAspect="1" noChangeArrowheads="1"/>
          </p:cNvPicPr>
          <p:nvPr/>
        </p:nvPicPr>
        <p:blipFill>
          <a:blip r:embed="rId5"/>
          <a:srcRect l="9382" t="29081" r="7895" b="10759"/>
          <a:stretch>
            <a:fillRect/>
          </a:stretch>
        </p:blipFill>
        <p:spPr bwMode="auto">
          <a:xfrm>
            <a:off x="4452731" y="4913807"/>
            <a:ext cx="4094919" cy="173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6321" name="Object 17"/>
          <p:cNvGraphicFramePr>
            <a:graphicFrameLocks noChangeAspect="1"/>
          </p:cNvGraphicFramePr>
          <p:nvPr/>
        </p:nvGraphicFramePr>
        <p:xfrm>
          <a:off x="1523998" y="5046160"/>
          <a:ext cx="2464906" cy="1459484"/>
        </p:xfrm>
        <a:graphic>
          <a:graphicData uri="http://schemas.openxmlformats.org/presentationml/2006/ole">
            <p:oleObj spid="_x0000_s226321" name="Equation" r:id="rId6" imgW="193032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9703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some useful properties of matrices that allowed us to solve the state equations.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a solution to the forced equation.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how this is a generalization of the single-input single-output analysis approach previously studied (e.g., convolution).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Applied the Laplace transform to solve the state equations using algebra. Derived an expression for the transfer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Extended the state equations to the discrete-time case.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a DT signal flow graph implementation of the DT solution.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We will work some examples involving circuit analysis using the state variable approach.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28469</TotalTime>
  <Words>405</Words>
  <Application>Microsoft PowerPoint</Application>
  <PresentationFormat>Letter Paper (8.5x11 in)</PresentationFormat>
  <Paragraphs>68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2743</cp:revision>
  <dcterms:created xsi:type="dcterms:W3CDTF">2002-09-12T17:13:32Z</dcterms:created>
  <dcterms:modified xsi:type="dcterms:W3CDTF">2009-04-15T08:41:58Z</dcterms:modified>
</cp:coreProperties>
</file>