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17"/>
  </p:notesMasterIdLst>
  <p:handoutMasterIdLst>
    <p:handoutMasterId r:id="rId18"/>
  </p:handoutMasterIdLst>
  <p:sldIdLst>
    <p:sldId id="325" r:id="rId3"/>
    <p:sldId id="591" r:id="rId4"/>
    <p:sldId id="601" r:id="rId5"/>
    <p:sldId id="610" r:id="rId6"/>
    <p:sldId id="609" r:id="rId7"/>
    <p:sldId id="592" r:id="rId8"/>
    <p:sldId id="611" r:id="rId9"/>
    <p:sldId id="612" r:id="rId10"/>
    <p:sldId id="607" r:id="rId11"/>
    <p:sldId id="602" r:id="rId12"/>
    <p:sldId id="603" r:id="rId13"/>
    <p:sldId id="604" r:id="rId14"/>
    <p:sldId id="605" r:id="rId15"/>
    <p:sldId id="495" r:id="rId16"/>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A7"/>
    <a:srgbClr val="FFFFFF"/>
    <a:srgbClr val="892034"/>
    <a:srgbClr val="EFF755"/>
    <a:srgbClr val="CC6600"/>
    <a:srgbClr val="6666FF"/>
    <a:srgbClr val="008000"/>
    <a:srgbClr val="000080"/>
    <a:srgbClr val="004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713" autoAdjust="0"/>
    <p:restoredTop sz="96226" autoAdjust="0"/>
  </p:normalViewPr>
  <p:slideViewPr>
    <p:cSldViewPr snapToGrid="0">
      <p:cViewPr varScale="1">
        <p:scale>
          <a:sx n="58" d="100"/>
          <a:sy n="58" d="100"/>
        </p:scale>
        <p:origin x="-1200" y="-78"/>
      </p:cViewPr>
      <p:guideLst>
        <p:guide orient="horz" pos="1583"/>
        <p:guide orient="horz" pos="2734"/>
        <p:guide pos="143"/>
        <p:guide pos="5182"/>
        <p:guide pos="56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a:t>
            </a:r>
            <a:r>
              <a:rPr lang="en-US" baseline="0" dirty="0" smtClean="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a:t>
            </a:r>
            <a:r>
              <a:rPr lang="en-US" dirty="0" smtClean="0"/>
              <a:t>=k,</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4/15/2009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5" name="Text Box 8"/>
          <p:cNvSpPr txBox="1">
            <a:spLocks noChangeArrowheads="1"/>
          </p:cNvSpPr>
          <p:nvPr/>
        </p:nvSpPr>
        <p:spPr bwMode="auto">
          <a:xfrm>
            <a:off x="479425" y="130175"/>
            <a:ext cx="3821113" cy="369332"/>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a:t>
            </a:r>
            <a:r>
              <a:rPr lang="en-US" sz="1800" b="1" dirty="0" smtClean="0">
                <a:solidFill>
                  <a:srgbClr val="333399"/>
                </a:solidFill>
              </a:rPr>
              <a:t>3163 – Signals and Systems</a:t>
            </a:r>
            <a:endParaRPr lang="en-US" sz="1800" b="1"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a:t>
            </a:r>
            <a:r>
              <a:rPr lang="en-US" sz="1200" b="1" dirty="0" smtClean="0">
                <a:solidFill>
                  <a:srgbClr val="892034"/>
                </a:solidFill>
              </a:rPr>
              <a:t>3163: </a:t>
            </a:r>
            <a:r>
              <a:rPr lang="en-US" sz="1200" b="1" dirty="0">
                <a:solidFill>
                  <a:srgbClr val="892034"/>
                </a:solidFill>
              </a:rPr>
              <a:t>Lecture </a:t>
            </a:r>
            <a:r>
              <a:rPr lang="en-US" sz="1200" b="1" dirty="0" smtClean="0">
                <a:solidFill>
                  <a:srgbClr val="892034"/>
                </a:solidFill>
              </a:rPr>
              <a:t>42,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jpeg"/><Relationship Id="rId3" Type="http://schemas.openxmlformats.org/officeDocument/2006/relationships/hyperlink" Target="http://www.ece.msstate.edu/research/isip/publications/courses/ece_4773/" TargetMode="External"/><Relationship Id="rId7" Type="http://schemas.openxmlformats.org/officeDocument/2006/relationships/hyperlink" Target="http://www.pcworld.com/article/153871/iphone_gets_google_search_by_voice.html" TargetMode="External"/><Relationship Id="rId12" Type="http://schemas.openxmlformats.org/officeDocument/2006/relationships/hyperlink" Target="http://www.isip.piconepress.com/publications/courses/ece_3163/lectures/2009_spring/lecture_42.mp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ce.msstate.edu/research/isip/publications/courses/ece_8990_info/" TargetMode="External"/><Relationship Id="rId11" Type="http://schemas.openxmlformats.org/officeDocument/2006/relationships/image" Target="../media/image4.png"/><Relationship Id="rId5" Type="http://schemas.openxmlformats.org/officeDocument/2006/relationships/hyperlink" Target="http://www.ece.msstate.edu/research/isip/publications/courses/ece_8443/" TargetMode="External"/><Relationship Id="rId15" Type="http://schemas.openxmlformats.org/officeDocument/2006/relationships/image" Target="../media/image6.emf"/><Relationship Id="rId10" Type="http://schemas.openxmlformats.org/officeDocument/2006/relationships/image" Target="../media/image3.png"/><Relationship Id="rId4" Type="http://schemas.openxmlformats.org/officeDocument/2006/relationships/hyperlink" Target="http://www.ece.msstate.edu/research/isip/publications/courses/ece_8463/lectures/current/lecture_32/index.html" TargetMode="External"/><Relationship Id="rId9" Type="http://schemas.openxmlformats.org/officeDocument/2006/relationships/hyperlink" Target="http://www.ece.msstate.edu/research/isip/publications/seminars/external/2008/msms/presentation_v01_web.pptx" TargetMode="External"/><Relationship Id="rId14" Type="http://schemas.openxmlformats.org/officeDocument/2006/relationships/hyperlink" Target="http://www.isip.piconepress.com/publications/courses/ece_3163/lectures/2009_spring/lecture_42.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images.businessweek.com/ss/06/09/ceo_socnet/image/intro.jp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5.bin"/><Relationship Id="rId12" Type="http://schemas.openxmlformats.org/officeDocument/2006/relationships/oleObject" Target="../embeddings/oleObject20.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oleObject" Target="../embeddings/oleObject19.bin"/><Relationship Id="rId5" Type="http://schemas.openxmlformats.org/officeDocument/2006/relationships/oleObject" Target="../embeddings/oleObject13.bin"/><Relationship Id="rId10" Type="http://schemas.openxmlformats.org/officeDocument/2006/relationships/oleObject" Target="../embeddings/oleObject18.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L.R.%20Rabiner%20and%20R.W.%20Schafer.%20Digital%20processing%20of%20speech%20signals.%20Prentice-Hall,%20London,%201978." TargetMode="Externa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22.bin"/><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424066"/>
            <a:ext cx="4721225" cy="416080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lvl="0" indent="-176213" fontAlgn="auto">
              <a:spcAft>
                <a:spcPts val="0"/>
              </a:spcAft>
              <a:buFont typeface="Arial" pitchFamily="34" charset="0"/>
              <a:buChar char="•"/>
              <a:defRP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Objectives:</a:t>
            </a:r>
            <a:endParaRPr lang="en-US" b="1" dirty="0" smtClean="0">
              <a:solidFill>
                <a:schemeClr val="accent1"/>
              </a:solidFill>
              <a:latin typeface="+mn-lt"/>
            </a:endParaRPr>
          </a:p>
          <a:p>
            <a:pPr marL="176213" lvl="0" indent="-176213" fontAlgn="auto">
              <a:spcAft>
                <a:spcPts val="0"/>
              </a:spcAft>
              <a:defRPr/>
            </a:pPr>
            <a:r>
              <a:rPr lang="en-US" sz="1800" b="1" dirty="0" smtClean="0">
                <a:solidFill>
                  <a:schemeClr val="accent1"/>
                </a:solidFill>
                <a:latin typeface="+mn-lt"/>
              </a:rPr>
              <a:t>	P</a:t>
            </a:r>
            <a:r>
              <a:rPr lang="en-US" sz="1800" b="1" dirty="0" smtClean="0">
                <a:solidFill>
                  <a:schemeClr val="tx2"/>
                </a:solidFill>
                <a:latin typeface="+mn-lt"/>
              </a:rPr>
              <a:t>attern Recognition</a:t>
            </a:r>
            <a:br>
              <a:rPr lang="en-US" sz="1800" b="1" dirty="0" smtClean="0">
                <a:solidFill>
                  <a:schemeClr val="tx2"/>
                </a:solidFill>
                <a:latin typeface="+mn-lt"/>
              </a:rPr>
            </a:br>
            <a:r>
              <a:rPr lang="en-US" sz="1800" b="1" dirty="0" smtClean="0">
                <a:solidFill>
                  <a:schemeClr val="tx2"/>
                </a:solidFill>
                <a:latin typeface="+mn-lt"/>
              </a:rPr>
              <a:t>Feature Generation</a:t>
            </a:r>
            <a:br>
              <a:rPr lang="en-US" sz="1800" b="1" dirty="0" smtClean="0">
                <a:solidFill>
                  <a:schemeClr val="tx2"/>
                </a:solidFill>
                <a:latin typeface="+mn-lt"/>
              </a:rPr>
            </a:br>
            <a:r>
              <a:rPr lang="en-US" sz="1800" b="1" dirty="0" smtClean="0">
                <a:solidFill>
                  <a:schemeClr val="tx2"/>
                </a:solidFill>
                <a:latin typeface="+mn-lt"/>
              </a:rPr>
              <a:t>Linear Prediction</a:t>
            </a:r>
            <a:br>
              <a:rPr lang="en-US" sz="1800" b="1" dirty="0" smtClean="0">
                <a:solidFill>
                  <a:schemeClr val="tx2"/>
                </a:solidFill>
                <a:latin typeface="+mn-lt"/>
              </a:rPr>
            </a:br>
            <a:r>
              <a:rPr lang="en-US" sz="1800" b="1" dirty="0" smtClean="0">
                <a:solidFill>
                  <a:schemeClr val="tx2"/>
                </a:solidFill>
                <a:latin typeface="+mn-lt"/>
              </a:rPr>
              <a:t>Gaussian Mixture Models</a:t>
            </a:r>
            <a:br>
              <a:rPr lang="en-US" sz="1800" b="1" dirty="0" smtClean="0">
                <a:solidFill>
                  <a:schemeClr val="tx2"/>
                </a:solidFill>
                <a:latin typeface="+mn-lt"/>
              </a:rPr>
            </a:br>
            <a:r>
              <a:rPr lang="en-US" sz="1800" b="1" dirty="0" smtClean="0">
                <a:solidFill>
                  <a:schemeClr val="tx2"/>
                </a:solidFill>
                <a:latin typeface="+mn-lt"/>
              </a:rPr>
              <a:t>Emerging Applications</a:t>
            </a:r>
            <a:br>
              <a:rPr lang="en-US" sz="1800" b="1" dirty="0" smtClean="0">
                <a:solidFill>
                  <a:schemeClr val="tx2"/>
                </a:solidFill>
                <a:latin typeface="+mn-lt"/>
              </a:rPr>
            </a:br>
            <a:r>
              <a:rPr lang="en-US" sz="1800" b="1" dirty="0" smtClean="0">
                <a:solidFill>
                  <a:schemeClr val="tx2"/>
                </a:solidFill>
                <a:latin typeface="+mn-lt"/>
              </a:rPr>
              <a:t/>
            </a:r>
            <a:br>
              <a:rPr lang="en-US" sz="1800" b="1" dirty="0" smtClean="0">
                <a:solidFill>
                  <a:schemeClr val="tx2"/>
                </a:solidFill>
                <a:latin typeface="+mn-lt"/>
              </a:rPr>
            </a:b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Resources:</a:t>
            </a:r>
            <a:r>
              <a:rPr lang="en-US" b="1" dirty="0" smtClean="0">
                <a:solidFill>
                  <a:schemeClr val="accent1"/>
                </a:solidFill>
                <a:latin typeface="+mn-lt"/>
              </a:rPr>
              <a:t/>
            </a:r>
            <a:br>
              <a:rPr lang="en-US" b="1" dirty="0" smtClean="0">
                <a:solidFill>
                  <a:schemeClr val="accent1"/>
                </a:solidFill>
                <a:latin typeface="+mn-lt"/>
              </a:rPr>
            </a:br>
            <a:r>
              <a:rPr lang="en-US" sz="1800" b="1" dirty="0" smtClean="0">
                <a:solidFill>
                  <a:schemeClr val="bg1"/>
                </a:solidFill>
                <a:hlinkClick r:id="rId3"/>
              </a:rPr>
              <a:t>Introduction to DSP</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4"/>
              </a:rPr>
              <a:t>Fundamentals of ASR</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5"/>
              </a:rPr>
              <a:t>Pattern Recognition</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hlinkClick r:id="rId6"/>
              </a:rPr>
              <a:t>Information Theory</a:t>
            </a:r>
            <a:br>
              <a:rPr lang="en-US" sz="1800" b="1" dirty="0" smtClean="0">
                <a:solidFill>
                  <a:schemeClr val="bg1"/>
                </a:solidFill>
                <a:hlinkClick r:id="rId6"/>
              </a:rPr>
            </a:b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endParaRPr lang="en-US" sz="1800" b="1" dirty="0" smtClean="0">
              <a:solidFill>
                <a:schemeClr val="bg1"/>
              </a:solidFill>
            </a:endParaRPr>
          </a:p>
        </p:txBody>
      </p:sp>
      <p:sp>
        <p:nvSpPr>
          <p:cNvPr id="11" name="Text Box 29"/>
          <p:cNvSpPr txBox="1">
            <a:spLocks noChangeArrowheads="1"/>
          </p:cNvSpPr>
          <p:nvPr/>
        </p:nvSpPr>
        <p:spPr bwMode="auto">
          <a:xfrm>
            <a:off x="462583" y="525946"/>
            <a:ext cx="8467725" cy="461665"/>
          </a:xfrm>
          <a:prstGeom prst="rect">
            <a:avLst/>
          </a:prstGeom>
          <a:noFill/>
          <a:ln w="9525">
            <a:noFill/>
            <a:miter lim="800000"/>
            <a:headEnd/>
            <a:tailEnd/>
          </a:ln>
        </p:spPr>
        <p:txBody>
          <a:bodyPr>
            <a:spAutoFit/>
          </a:bodyPr>
          <a:lstStyle/>
          <a:p>
            <a:pPr algn="ctr">
              <a:spcBef>
                <a:spcPct val="50000"/>
              </a:spcBef>
              <a:tabLst>
                <a:tab pos="2908300" algn="l"/>
              </a:tabLst>
            </a:pPr>
            <a:r>
              <a:rPr lang="en-US" b="1" dirty="0">
                <a:solidFill>
                  <a:schemeClr val="accent1"/>
                </a:solidFill>
              </a:rPr>
              <a:t>LECTURE </a:t>
            </a:r>
            <a:r>
              <a:rPr lang="en-US" b="1" dirty="0" smtClean="0">
                <a:solidFill>
                  <a:schemeClr val="accent1"/>
                </a:solidFill>
              </a:rPr>
              <a:t>42: </a:t>
            </a:r>
            <a:r>
              <a:rPr lang="en-US" b="1" dirty="0" smtClean="0">
                <a:solidFill>
                  <a:schemeClr val="accent2"/>
                </a:solidFill>
              </a:rPr>
              <a:t>SELECTED APPLICATIONS</a:t>
            </a:r>
            <a:endParaRPr lang="en-US" b="1" dirty="0">
              <a:solidFill>
                <a:schemeClr val="accent2"/>
              </a:solidFill>
            </a:endParaRPr>
          </a:p>
        </p:txBody>
      </p:sp>
      <p:pic>
        <p:nvPicPr>
          <p:cNvPr id="204801" name="Picture 1">
            <a:hlinkClick r:id="rId7"/>
          </p:cNvPr>
          <p:cNvPicPr>
            <a:picLocks noChangeAspect="1" noChangeArrowheads="1"/>
          </p:cNvPicPr>
          <p:nvPr/>
        </p:nvPicPr>
        <p:blipFill>
          <a:blip r:embed="rId8"/>
          <a:srcRect/>
          <a:stretch>
            <a:fillRect/>
          </a:stretch>
        </p:blipFill>
        <p:spPr bwMode="auto">
          <a:xfrm>
            <a:off x="6362700" y="1584325"/>
            <a:ext cx="2332038" cy="1925597"/>
          </a:xfrm>
          <a:prstGeom prst="rect">
            <a:avLst/>
          </a:prstGeom>
          <a:noFill/>
          <a:ln w="38100">
            <a:solidFill>
              <a:schemeClr val="accent1"/>
            </a:solidFill>
            <a:miter lim="800000"/>
            <a:headEnd/>
            <a:tailEnd/>
          </a:ln>
          <a:effectLst/>
        </p:spPr>
      </p:pic>
      <p:pic>
        <p:nvPicPr>
          <p:cNvPr id="8" name="Picture 6">
            <a:hlinkClick r:id="rId9"/>
          </p:cNvPr>
          <p:cNvPicPr>
            <a:picLocks noChangeAspect="1" noChangeArrowheads="1"/>
          </p:cNvPicPr>
          <p:nvPr/>
        </p:nvPicPr>
        <p:blipFill>
          <a:blip r:embed="rId10" cstate="print"/>
          <a:srcRect l="5714" t="16000" r="6285" b="11620"/>
          <a:stretch>
            <a:fillRect/>
          </a:stretch>
        </p:blipFill>
        <p:spPr bwMode="auto">
          <a:xfrm>
            <a:off x="6362700" y="3532394"/>
            <a:ext cx="2332037" cy="1484106"/>
          </a:xfrm>
          <a:prstGeom prst="rect">
            <a:avLst/>
          </a:prstGeom>
          <a:noFill/>
          <a:ln w="38100" algn="ctr">
            <a:solidFill>
              <a:schemeClr val="accent1"/>
            </a:solidFill>
            <a:miter lim="800000"/>
            <a:headEnd/>
            <a:tailEnd/>
          </a:ln>
          <a:effectLst/>
        </p:spPr>
      </p:pic>
      <p:pic>
        <p:nvPicPr>
          <p:cNvPr id="12" name="Picture 4">
            <a:hlinkClick r:id="rId9"/>
          </p:cNvPr>
          <p:cNvPicPr>
            <a:picLocks noChangeAspect="1" noChangeArrowheads="1"/>
          </p:cNvPicPr>
          <p:nvPr/>
        </p:nvPicPr>
        <p:blipFill>
          <a:blip r:embed="rId11"/>
          <a:srcRect l="55608" t="18939" r="16910" b="39865"/>
          <a:stretch>
            <a:fillRect/>
          </a:stretch>
        </p:blipFill>
        <p:spPr bwMode="auto">
          <a:xfrm>
            <a:off x="3670852" y="1584325"/>
            <a:ext cx="2691848" cy="3432175"/>
          </a:xfrm>
          <a:prstGeom prst="rect">
            <a:avLst/>
          </a:prstGeom>
          <a:noFill/>
          <a:ln w="38100">
            <a:solidFill>
              <a:schemeClr val="accent1"/>
            </a:solidFill>
            <a:miter lim="800000"/>
            <a:headEnd/>
            <a:tailEnd/>
          </a:ln>
          <a:effectLst/>
        </p:spPr>
      </p:pic>
      <p:grpSp>
        <p:nvGrpSpPr>
          <p:cNvPr id="13" name="Group 12"/>
          <p:cNvGrpSpPr/>
          <p:nvPr/>
        </p:nvGrpSpPr>
        <p:grpSpPr>
          <a:xfrm>
            <a:off x="434857" y="6130319"/>
            <a:ext cx="1914470" cy="357188"/>
            <a:chOff x="434857" y="6130319"/>
            <a:chExt cx="1914470" cy="357188"/>
          </a:xfrm>
        </p:grpSpPr>
        <p:grpSp>
          <p:nvGrpSpPr>
            <p:cNvPr id="14" name="Group 7"/>
            <p:cNvGrpSpPr/>
            <p:nvPr/>
          </p:nvGrpSpPr>
          <p:grpSpPr>
            <a:xfrm>
              <a:off x="1351643" y="6130319"/>
              <a:ext cx="997684" cy="357188"/>
              <a:chOff x="563833" y="6157254"/>
              <a:chExt cx="997684" cy="357188"/>
            </a:xfrm>
          </p:grpSpPr>
          <p:sp>
            <p:nvSpPr>
              <p:cNvPr id="18" name="Text Box 7"/>
              <p:cNvSpPr txBox="1">
                <a:spLocks noChangeArrowheads="1"/>
              </p:cNvSpPr>
              <p:nvPr/>
            </p:nvSpPr>
            <p:spPr bwMode="auto">
              <a:xfrm>
                <a:off x="563833" y="6203854"/>
                <a:ext cx="913275"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Audio:</a:t>
                </a:r>
              </a:p>
            </p:txBody>
          </p:sp>
          <p:pic>
            <p:nvPicPr>
              <p:cNvPr id="19" name="Picture 18" descr="x.JPG">
                <a:hlinkClick r:id="rId12"/>
              </p:cNvPr>
              <p:cNvPicPr>
                <a:picLocks noChangeAspect="1"/>
              </p:cNvPicPr>
              <p:nvPr/>
            </p:nvPicPr>
            <p:blipFill>
              <a:blip r:embed="rId13"/>
              <a:stretch>
                <a:fillRect/>
              </a:stretch>
            </p:blipFill>
            <p:spPr>
              <a:xfrm>
                <a:off x="1185279" y="6157254"/>
                <a:ext cx="376238" cy="357188"/>
              </a:xfrm>
              <a:prstGeom prst="rect">
                <a:avLst/>
              </a:prstGeom>
            </p:spPr>
          </p:pic>
        </p:grpSp>
        <p:grpSp>
          <p:nvGrpSpPr>
            <p:cNvPr id="15" name="Group 13"/>
            <p:cNvGrpSpPr/>
            <p:nvPr/>
          </p:nvGrpSpPr>
          <p:grpSpPr>
            <a:xfrm>
              <a:off x="434857" y="6165787"/>
              <a:ext cx="885361" cy="279514"/>
              <a:chOff x="5231962" y="6231988"/>
              <a:chExt cx="885361" cy="279514"/>
            </a:xfrm>
          </p:grpSpPr>
          <p:pic>
            <p:nvPicPr>
              <p:cNvPr id="16" name="Picture 4">
                <a:hlinkClick r:id="rId14"/>
              </p:cNvPr>
              <p:cNvPicPr>
                <a:picLocks noChangeAspect="1" noChangeArrowheads="1"/>
              </p:cNvPicPr>
              <p:nvPr/>
            </p:nvPicPr>
            <p:blipFill>
              <a:blip r:embed="rId15"/>
              <a:srcRect/>
              <a:stretch>
                <a:fillRect/>
              </a:stretch>
            </p:blipFill>
            <p:spPr bwMode="auto">
              <a:xfrm>
                <a:off x="5745659" y="6237182"/>
                <a:ext cx="371664" cy="274320"/>
              </a:xfrm>
              <a:prstGeom prst="rect">
                <a:avLst/>
              </a:prstGeom>
              <a:noFill/>
              <a:ln w="9525">
                <a:noFill/>
                <a:miter lim="800000"/>
                <a:headEnd/>
                <a:tailEnd/>
              </a:ln>
              <a:effectLst/>
            </p:spPr>
          </p:pic>
          <p:sp>
            <p:nvSpPr>
              <p:cNvPr id="17"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70979" y="556591"/>
            <a:ext cx="8849184" cy="5781663"/>
          </a:xfrm>
          <a:prstGeom prst="rect">
            <a:avLst/>
          </a:prstGeom>
          <a:noFill/>
          <a:ln w="9525">
            <a:noFill/>
            <a:miter lim="800000"/>
            <a:headEnd/>
            <a:tailEnd/>
          </a:ln>
          <a:effectLst/>
        </p:spPr>
      </p:pic>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Capturing the Time-Frequency Evolution</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Analytics</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Definition: A tool or process that allows an entity (i.e., business) arrive at an optimal or realistic decision based on existing data. (</a:t>
            </a:r>
            <a:r>
              <a:rPr lang="en-US" sz="1800" b="1" dirty="0" smtClean="0">
                <a:hlinkClick r:id="rId2"/>
              </a:rPr>
              <a:t>Wiki</a:t>
            </a:r>
            <a:r>
              <a:rPr lang="en-US" sz="1800" b="1" dirty="0" smtClean="0"/>
              <a:t>).</a:t>
            </a:r>
          </a:p>
          <a:p>
            <a:pPr marL="168275" indent="-168275">
              <a:spcAft>
                <a:spcPts val="1200"/>
              </a:spcAft>
              <a:buFont typeface="Arial" pitchFamily="34" charset="0"/>
              <a:buChar char="•"/>
            </a:pPr>
            <a:r>
              <a:rPr lang="en-US" sz="1800" b="1" dirty="0" smtClean="0"/>
              <a:t>Google is building a highly </a:t>
            </a:r>
            <a:br>
              <a:rPr lang="en-US" sz="1800" b="1" dirty="0" smtClean="0"/>
            </a:br>
            <a:r>
              <a:rPr lang="en-US" sz="1800" b="1" dirty="0" smtClean="0"/>
              <a:t>profitable business around </a:t>
            </a:r>
            <a:br>
              <a:rPr lang="en-US" sz="1800" b="1" dirty="0" smtClean="0"/>
            </a:br>
            <a:r>
              <a:rPr lang="en-US" sz="1800" b="1" dirty="0" smtClean="0"/>
              <a:t>analytics derived from people</a:t>
            </a:r>
            <a:br>
              <a:rPr lang="en-US" sz="1800" b="1" dirty="0" smtClean="0"/>
            </a:br>
            <a:r>
              <a:rPr lang="en-US" sz="1800" b="1" dirty="0" smtClean="0"/>
              <a:t>using its search engine.</a:t>
            </a:r>
          </a:p>
          <a:p>
            <a:pPr marL="168275" indent="-168275">
              <a:spcAft>
                <a:spcPts val="1200"/>
              </a:spcAft>
              <a:buFont typeface="Arial" pitchFamily="34" charset="0"/>
              <a:buChar char="•"/>
            </a:pPr>
            <a:r>
              <a:rPr lang="en-US" sz="1800" b="1" dirty="0" smtClean="0"/>
              <a:t>Any time you access a web page,</a:t>
            </a:r>
            <a:br>
              <a:rPr lang="en-US" sz="1800" b="1" dirty="0" smtClean="0"/>
            </a:br>
            <a:r>
              <a:rPr lang="en-US" sz="1800" b="1" dirty="0" smtClean="0"/>
              <a:t>you are leaving a footprint of</a:t>
            </a:r>
            <a:br>
              <a:rPr lang="en-US" sz="1800" b="1" dirty="0" smtClean="0"/>
            </a:br>
            <a:r>
              <a:rPr lang="en-US" sz="1800" b="1" dirty="0" smtClean="0"/>
              <a:t>yourself, particularly with respect</a:t>
            </a:r>
            <a:br>
              <a:rPr lang="en-US" sz="1800" b="1" dirty="0" smtClean="0"/>
            </a:br>
            <a:r>
              <a:rPr lang="en-US" sz="1800" b="1" dirty="0" smtClean="0"/>
              <a:t>to what you like to look at.</a:t>
            </a:r>
          </a:p>
          <a:p>
            <a:pPr marL="168275" indent="-168275">
              <a:spcAft>
                <a:spcPts val="1200"/>
              </a:spcAft>
              <a:buFont typeface="Arial" pitchFamily="34" charset="0"/>
              <a:buChar char="•"/>
            </a:pPr>
            <a:r>
              <a:rPr lang="en-US" sz="1800" b="1" dirty="0" smtClean="0"/>
              <a:t>This has allows advertisers to tailor</a:t>
            </a:r>
            <a:br>
              <a:rPr lang="en-US" sz="1800" b="1" dirty="0" smtClean="0"/>
            </a:br>
            <a:r>
              <a:rPr lang="en-US" sz="1800" b="1" dirty="0" smtClean="0"/>
              <a:t>their ads to your personal interests</a:t>
            </a:r>
            <a:br>
              <a:rPr lang="en-US" sz="1800" b="1" dirty="0" smtClean="0"/>
            </a:br>
            <a:r>
              <a:rPr lang="en-US" sz="1800" b="1" dirty="0" smtClean="0"/>
              <a:t>by adapting web pages to your</a:t>
            </a:r>
            <a:br>
              <a:rPr lang="en-US" sz="1800" b="1" dirty="0" smtClean="0"/>
            </a:br>
            <a:r>
              <a:rPr lang="en-US" sz="1800" b="1" dirty="0" smtClean="0"/>
              <a:t>habits.</a:t>
            </a:r>
          </a:p>
          <a:p>
            <a:pPr marL="168275" indent="-168275">
              <a:spcAft>
                <a:spcPts val="1200"/>
              </a:spcAft>
              <a:buFont typeface="Arial" pitchFamily="34" charset="0"/>
              <a:buChar char="•"/>
            </a:pPr>
            <a:r>
              <a:rPr lang="en-US" sz="1800" b="1" dirty="0" smtClean="0"/>
              <a:t>Web sites such as </a:t>
            </a:r>
            <a:r>
              <a:rPr lang="en-US" sz="1800" b="1" dirty="0" smtClean="0">
                <a:hlinkClick r:id="rId3"/>
              </a:rPr>
              <a:t>amazon.com</a:t>
            </a:r>
            <a:r>
              <a:rPr lang="en-US" sz="1800" b="1" dirty="0" smtClean="0"/>
              <a:t>, </a:t>
            </a:r>
            <a:r>
              <a:rPr lang="en-US" sz="1800" b="1" dirty="0" smtClean="0">
                <a:hlinkClick r:id="rId4"/>
              </a:rPr>
              <a:t>netflix.com</a:t>
            </a:r>
            <a:r>
              <a:rPr lang="en-US" sz="1800" b="1" dirty="0" smtClean="0"/>
              <a:t> and </a:t>
            </a:r>
            <a:r>
              <a:rPr lang="en-US" sz="1800" b="1" dirty="0" smtClean="0">
                <a:hlinkClick r:id="rId5"/>
              </a:rPr>
              <a:t>pandora.com</a:t>
            </a:r>
            <a:r>
              <a:rPr lang="en-US" sz="1800" b="1" dirty="0" smtClean="0"/>
              <a:t> have taken this concept of personalization to the next level.</a:t>
            </a:r>
          </a:p>
          <a:p>
            <a:pPr marL="168275" indent="-168275">
              <a:spcAft>
                <a:spcPts val="1200"/>
              </a:spcAft>
              <a:buFont typeface="Arial" pitchFamily="34" charset="0"/>
              <a:buChar char="•"/>
            </a:pPr>
            <a:r>
              <a:rPr lang="en-US" sz="1800" b="1" dirty="0" smtClean="0"/>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a:srcRect/>
          <a:stretch>
            <a:fillRect/>
          </a:stretch>
        </p:blipFill>
        <p:spPr bwMode="auto">
          <a:xfrm>
            <a:off x="4341714" y="1356076"/>
            <a:ext cx="4573686" cy="3378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Social Networking</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Sites such as </a:t>
            </a:r>
            <a:r>
              <a:rPr lang="en-US" sz="1800" b="1" dirty="0" err="1" smtClean="0"/>
              <a:t>Facebook</a:t>
            </a:r>
            <a:r>
              <a:rPr lang="en-US" sz="1800" b="1" dirty="0" smtClean="0"/>
              <a:t>, MySpace, and Linkedin.com are building a business based on your desire to network with other people.</a:t>
            </a:r>
          </a:p>
          <a:p>
            <a:pPr marL="165100" indent="-165100">
              <a:spcAft>
                <a:spcPts val="1200"/>
              </a:spcAft>
              <a:buFont typeface="Arial" pitchFamily="34" charset="0"/>
              <a:buChar char="•"/>
              <a:tabLst>
                <a:tab pos="3376613" algn="r"/>
              </a:tabLst>
            </a:pPr>
            <a:r>
              <a:rPr lang="en-US" sz="1800" b="1" dirty="0" smtClean="0"/>
              <a:t>By monitoring what sites/people you visit</a:t>
            </a:r>
            <a:br>
              <a:rPr lang="en-US" sz="1800" b="1" dirty="0" smtClean="0"/>
            </a:br>
            <a:r>
              <a:rPr lang="en-US" sz="1800" b="1" dirty="0" smtClean="0"/>
              <a:t>and how frequently you visit them, a graph</a:t>
            </a:r>
            <a:br>
              <a:rPr lang="en-US" sz="1800" b="1" dirty="0" smtClean="0"/>
            </a:br>
            <a:r>
              <a:rPr lang="en-US" sz="1800" b="1" dirty="0" smtClean="0"/>
              <a:t>can be built describing your social network.</a:t>
            </a:r>
          </a:p>
          <a:p>
            <a:pPr marL="165100" indent="-165100">
              <a:spcAft>
                <a:spcPts val="1200"/>
              </a:spcAft>
              <a:buFont typeface="Arial" pitchFamily="34" charset="0"/>
              <a:buChar char="•"/>
              <a:tabLst>
                <a:tab pos="3376613" algn="r"/>
              </a:tabLst>
            </a:pPr>
            <a:r>
              <a:rPr lang="en-US" sz="1800" b="1" dirty="0" smtClean="0"/>
              <a:t>These graphs can be aggregated, </a:t>
            </a:r>
            <a:br>
              <a:rPr lang="en-US" sz="1800" b="1" dirty="0" smtClean="0"/>
            </a:br>
            <a:r>
              <a:rPr lang="en-US" sz="1800" b="1" dirty="0" smtClean="0"/>
              <a:t>or averaged, over groups to better </a:t>
            </a:r>
            <a:br>
              <a:rPr lang="en-US" sz="1800" b="1" dirty="0" smtClean="0"/>
            </a:br>
            <a:r>
              <a:rPr lang="en-US" sz="1800" b="1" dirty="0" smtClean="0"/>
              <a:t>understand group dynamics.</a:t>
            </a:r>
          </a:p>
          <a:p>
            <a:pPr marL="165100" indent="-165100">
              <a:spcAft>
                <a:spcPts val="1200"/>
              </a:spcAft>
              <a:buFont typeface="Arial" pitchFamily="34" charset="0"/>
              <a:buChar char="•"/>
              <a:tabLst>
                <a:tab pos="3376613" algn="r"/>
              </a:tabLst>
            </a:pPr>
            <a:r>
              <a:rPr lang="en-US" sz="1800" b="1" dirty="0" smtClean="0"/>
              <a:t>The intersection of these graphs with other </a:t>
            </a:r>
            <a:br>
              <a:rPr lang="en-US" sz="1800" b="1" dirty="0" smtClean="0"/>
            </a:br>
            <a:r>
              <a:rPr lang="en-US" sz="1800" b="1" dirty="0" smtClean="0"/>
              <a:t>people’s graphs can help determine </a:t>
            </a:r>
            <a:br>
              <a:rPr lang="en-US" sz="1800" b="1" dirty="0" smtClean="0"/>
            </a:br>
            <a:r>
              <a:rPr lang="en-US" sz="1800" b="1" dirty="0" smtClean="0"/>
              <a:t>who or what is at the center of an activity.</a:t>
            </a:r>
          </a:p>
          <a:p>
            <a:pPr marL="165100" indent="-165100">
              <a:spcAft>
                <a:spcPts val="1200"/>
              </a:spcAft>
              <a:buFont typeface="Arial" pitchFamily="34" charset="0"/>
              <a:buChar char="•"/>
              <a:tabLst>
                <a:tab pos="3376613" algn="r"/>
              </a:tabLst>
            </a:pPr>
            <a:r>
              <a:rPr lang="en-US" sz="1800" b="1" dirty="0" smtClean="0"/>
              <a:t>These graphs can often be clustered into three levels: immediate, near and distant contacts. Graph theory plays a prominent role in the analysis of your “connectedness.”</a:t>
            </a:r>
          </a:p>
          <a:p>
            <a:pPr marL="165100" indent="-165100">
              <a:spcAft>
                <a:spcPts val="1200"/>
              </a:spcAft>
              <a:buFont typeface="Arial" pitchFamily="34" charset="0"/>
              <a:buChar char="•"/>
              <a:tabLst>
                <a:tab pos="3376613" algn="r"/>
              </a:tabLst>
            </a:pPr>
            <a:r>
              <a:rPr lang="en-US" sz="1800" b="1" dirty="0" smtClean="0"/>
              <a:t>Other types of information, such as the time of day and the physical location of your edge device, coupled with who/what you are viewing, can be useful in constructing a timeline of an event and understanding your habitual behavior.</a:t>
            </a:r>
          </a:p>
          <a:p>
            <a:pPr marL="165100" indent="-165100">
              <a:spcAft>
                <a:spcPts val="1200"/>
              </a:spcAft>
              <a:buFont typeface="Arial" pitchFamily="34" charset="0"/>
              <a:buChar char="•"/>
              <a:tabLst>
                <a:tab pos="3376613" algn="r"/>
              </a:tabLst>
            </a:pPr>
            <a:r>
              <a:rPr lang="en-US" sz="1800" b="1" dirty="0" smtClean="0"/>
              <a:t>Deviation from this behavior can set off alerts (e.g., credit cards).</a:t>
            </a:r>
          </a:p>
        </p:txBody>
      </p:sp>
      <p:pic>
        <p:nvPicPr>
          <p:cNvPr id="112648" name="Picture 8">
            <a:hlinkClick r:id="rId2"/>
          </p:cNvPr>
          <p:cNvPicPr>
            <a:picLocks noChangeAspect="1" noChangeArrowheads="1"/>
          </p:cNvPicPr>
          <p:nvPr/>
        </p:nvPicPr>
        <p:blipFill>
          <a:blip r:embed="rId3"/>
          <a:srcRect/>
          <a:stretch>
            <a:fillRect/>
          </a:stretch>
        </p:blipFill>
        <p:spPr bwMode="auto">
          <a:xfrm>
            <a:off x="5388152" y="1365667"/>
            <a:ext cx="3527248" cy="2573288"/>
          </a:xfrm>
          <a:prstGeom prst="rect">
            <a:avLst/>
          </a:prstGeom>
          <a:noFill/>
          <a:ln w="38100">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Predicting User Preferences</a:t>
            </a:r>
            <a:endParaRPr lang="en-US" b="1" dirty="0">
              <a:solidFill>
                <a:schemeClr val="accent2"/>
              </a:solidFill>
            </a:endParaRPr>
          </a:p>
        </p:txBody>
      </p:sp>
      <p:sp>
        <p:nvSpPr>
          <p:cNvPr id="7" name="Text Box 3"/>
          <p:cNvSpPr txBox="1">
            <a:spLocks noChangeArrowheads="1"/>
          </p:cNvSpPr>
          <p:nvPr/>
        </p:nvSpPr>
        <p:spPr bwMode="auto">
          <a:xfrm>
            <a:off x="196945" y="549790"/>
            <a:ext cx="4586068" cy="400813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These models can be used to generate alternatives for you that are consistent with your previous choices (or the choices of people like you).</a:t>
            </a:r>
          </a:p>
          <a:p>
            <a:pPr marL="165100" indent="-165100">
              <a:spcAft>
                <a:spcPts val="1200"/>
              </a:spcAft>
              <a:buFont typeface="Arial" pitchFamily="34" charset="0"/>
              <a:buChar char="•"/>
              <a:tabLst>
                <a:tab pos="3376613" algn="r"/>
              </a:tabLst>
            </a:pPr>
            <a:r>
              <a:rPr lang="en-US" sz="1800" b="1" dirty="0" smtClean="0"/>
              <a:t>Such models are referred to as generative models because they can generate new data spontaneously that is statistically consistent with previously collected data.</a:t>
            </a:r>
          </a:p>
          <a:p>
            <a:pPr marL="165100" indent="-165100">
              <a:spcAft>
                <a:spcPts val="1200"/>
              </a:spcAft>
              <a:buFont typeface="Arial" pitchFamily="34" charset="0"/>
              <a:buChar char="•"/>
              <a:tabLst>
                <a:tab pos="3376613" algn="r"/>
              </a:tabLst>
            </a:pPr>
            <a:r>
              <a:rPr lang="en-US" sz="1800" b="1" dirty="0" smtClean="0"/>
              <a:t>Alternately, you can build graphs in which movies are nodes and links represent connections between movies judged to be similar.</a:t>
            </a:r>
          </a:p>
        </p:txBody>
      </p:sp>
      <p:pic>
        <p:nvPicPr>
          <p:cNvPr id="144387" name="Picture 3"/>
          <p:cNvPicPr>
            <a:picLocks noChangeAspect="1" noChangeArrowheads="1"/>
          </p:cNvPicPr>
          <p:nvPr/>
        </p:nvPicPr>
        <p:blipFill>
          <a:blip r:embed="rId2"/>
          <a:srcRect/>
          <a:stretch>
            <a:fillRect/>
          </a:stretch>
        </p:blipFill>
        <p:spPr bwMode="auto">
          <a:xfrm>
            <a:off x="5145821" y="623670"/>
            <a:ext cx="3772754" cy="3585010"/>
          </a:xfrm>
          <a:prstGeom prst="rect">
            <a:avLst/>
          </a:prstGeom>
          <a:noFill/>
          <a:ln w="38100">
            <a:solidFill>
              <a:schemeClr val="accent1"/>
            </a:solidFill>
            <a:miter lim="800000"/>
            <a:headEnd/>
            <a:tailEnd/>
          </a:ln>
          <a:effectLst/>
        </p:spPr>
      </p:pic>
      <p:pic>
        <p:nvPicPr>
          <p:cNvPr id="144388" name="Picture 4"/>
          <p:cNvPicPr>
            <a:picLocks noChangeAspect="1" noChangeArrowheads="1"/>
          </p:cNvPicPr>
          <p:nvPr/>
        </p:nvPicPr>
        <p:blipFill>
          <a:blip r:embed="rId3"/>
          <a:srcRect l="3324" t="13797" r="33119" b="37194"/>
          <a:stretch>
            <a:fillRect/>
          </a:stretch>
        </p:blipFill>
        <p:spPr bwMode="auto">
          <a:xfrm>
            <a:off x="225426" y="4591210"/>
            <a:ext cx="3488446" cy="1945803"/>
          </a:xfrm>
          <a:prstGeom prst="rect">
            <a:avLst/>
          </a:prstGeom>
          <a:noFill/>
          <a:ln w="38100">
            <a:solidFill>
              <a:schemeClr val="accent1"/>
            </a:solidFill>
            <a:miter lim="800000"/>
            <a:headEnd/>
            <a:tailEnd/>
          </a:ln>
          <a:effectLst/>
        </p:spPr>
      </p:pic>
      <p:sp>
        <p:nvSpPr>
          <p:cNvPr id="10" name="Text Box 3"/>
          <p:cNvSpPr txBox="1">
            <a:spLocks noChangeArrowheads="1"/>
          </p:cNvSpPr>
          <p:nvPr/>
        </p:nvSpPr>
        <p:spPr bwMode="auto">
          <a:xfrm>
            <a:off x="4121834" y="4543866"/>
            <a:ext cx="4794736" cy="2124222"/>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Some sites, such as Pandora, allow you to continuously rate choices, and adapt the mathematical models of your preferences in real time.</a:t>
            </a:r>
          </a:p>
          <a:p>
            <a:pPr marL="165100" indent="-165100">
              <a:spcAft>
                <a:spcPts val="1200"/>
              </a:spcAft>
              <a:buFont typeface="Arial" pitchFamily="34" charset="0"/>
              <a:buChar char="•"/>
              <a:tabLst>
                <a:tab pos="3376613" algn="r"/>
              </a:tabLst>
            </a:pPr>
            <a:r>
              <a:rPr lang="en-US" sz="1800" b="1" dirty="0" smtClean="0"/>
              <a:t>This area of science is known as adaptive systems, dealing with algorithms for rapidly adjusting to new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Summary</a:t>
            </a:r>
          </a:p>
        </p:txBody>
      </p:sp>
      <p:sp>
        <p:nvSpPr>
          <p:cNvPr id="6" name="TextBox 5"/>
          <p:cNvSpPr txBox="1"/>
          <p:nvPr/>
        </p:nvSpPr>
        <p:spPr>
          <a:xfrm>
            <a:off x="182879" y="637654"/>
            <a:ext cx="8721969" cy="4370427"/>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Introduced the concept of a pattern recognition system. Discussed how it integrates signal processing and statistics.</a:t>
            </a:r>
          </a:p>
          <a:p>
            <a:pPr marL="168275" indent="-168275">
              <a:spcAft>
                <a:spcPts val="1200"/>
              </a:spcAft>
              <a:buFont typeface="Arial" pitchFamily="34" charset="0"/>
              <a:buChar char="•"/>
            </a:pPr>
            <a:r>
              <a:rPr lang="en-US" sz="1800" b="1" dirty="0" smtClean="0"/>
              <a:t>Introduced conventional techniques for converting a discrete-time signal to a sequence of feature vectors.</a:t>
            </a:r>
          </a:p>
          <a:p>
            <a:pPr marL="168275" indent="-168275">
              <a:spcAft>
                <a:spcPts val="1200"/>
              </a:spcAft>
              <a:buFont typeface="Arial" pitchFamily="34" charset="0"/>
              <a:buChar char="•"/>
            </a:pPr>
            <a:r>
              <a:rPr lang="en-US" sz="1800" b="1" dirty="0" smtClean="0"/>
              <a:t>Discussed linear prediction as a statistically-based method for modeling a signal as an all-pole or autoregressive process.</a:t>
            </a:r>
          </a:p>
          <a:p>
            <a:pPr marL="168275" indent="-168275">
              <a:spcAft>
                <a:spcPts val="1200"/>
              </a:spcAft>
              <a:buFont typeface="Arial" pitchFamily="34" charset="0"/>
              <a:buChar char="•"/>
            </a:pPr>
            <a:r>
              <a:rPr lang="en-US" sz="1800" b="1" dirty="0" smtClean="0"/>
              <a:t>Introduced Gaussian mixture models as a statistical technique for modeling systematic variations in parameters, such as linear prediction coefficients.</a:t>
            </a:r>
          </a:p>
          <a:p>
            <a:pPr marL="168275" indent="-168275">
              <a:spcAft>
                <a:spcPts val="1200"/>
              </a:spcAft>
              <a:buFont typeface="Arial" pitchFamily="34" charset="0"/>
              <a:buChar char="•"/>
            </a:pPr>
            <a:r>
              <a:rPr lang="en-US" sz="1800" b="1" dirty="0" smtClean="0"/>
              <a:t>Discussed several emerging applications that attempt to model and predict human behavior using statistics.</a:t>
            </a:r>
          </a:p>
          <a:p>
            <a:pPr marL="168275" indent="-168275">
              <a:spcAft>
                <a:spcPts val="1200"/>
              </a:spcAft>
              <a:buFont typeface="Arial" pitchFamily="34" charset="0"/>
              <a:buChar char="•"/>
            </a:pPr>
            <a:r>
              <a:rPr lang="en-US" sz="1800" b="1" dirty="0" smtClean="0"/>
              <a:t>Signal processing remains a vital and growing field. In upper-level and graduate studies, you can investigate more powerful statistical methods for modeling and controlling signals that might appear to </a:t>
            </a:r>
            <a:r>
              <a:rPr lang="en-US" sz="1800" b="1" smtClean="0"/>
              <a:t>be random.</a:t>
            </a:r>
            <a:endParaRPr lang="en-US" sz="18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Pattern Recognition</a:t>
            </a:r>
            <a:endParaRPr lang="en-US" b="1" dirty="0">
              <a:solidFill>
                <a:schemeClr val="accent2"/>
              </a:solidFill>
            </a:endParaRPr>
          </a:p>
        </p:txBody>
      </p:sp>
      <p:sp>
        <p:nvSpPr>
          <p:cNvPr id="9" name="TextBox 8"/>
          <p:cNvSpPr txBox="1"/>
          <p:nvPr/>
        </p:nvSpPr>
        <p:spPr>
          <a:xfrm>
            <a:off x="182879" y="637654"/>
            <a:ext cx="6179821" cy="5886227"/>
          </a:xfrm>
          <a:prstGeom prst="rect">
            <a:avLst/>
          </a:prstGeom>
        </p:spPr>
        <p:txBody>
          <a:bodyPr wrap="square" lIns="0" tIns="0" rIns="0" bIns="0" rtlCol="0">
            <a:spAutoFit/>
          </a:bodyPr>
          <a:lstStyle/>
          <a:p>
            <a:pPr marL="171450" indent="-171450">
              <a:spcBef>
                <a:spcPct val="50000"/>
              </a:spcBef>
              <a:buFontTx/>
              <a:buChar char="•"/>
            </a:pPr>
            <a:r>
              <a:rPr lang="en-US" sz="1800" b="1" dirty="0" smtClean="0">
                <a:solidFill>
                  <a:schemeClr val="accent1"/>
                </a:solidFill>
              </a:rPr>
              <a:t>Pattern Recognition: </a:t>
            </a:r>
            <a:r>
              <a:rPr lang="en-US" sz="1800" b="1" dirty="0" smtClean="0">
                <a:solidFill>
                  <a:schemeClr val="bg1"/>
                </a:solidFill>
              </a:rPr>
              <a:t>“the act of taking raw data and taking an action based on the category of the pattern.”</a:t>
            </a:r>
          </a:p>
          <a:p>
            <a:pPr marL="171450" indent="-171450">
              <a:spcBef>
                <a:spcPct val="50000"/>
              </a:spcBef>
              <a:buFontTx/>
              <a:buChar char="•"/>
            </a:pPr>
            <a:r>
              <a:rPr lang="en-US" sz="1800" b="1" dirty="0" smtClean="0">
                <a:solidFill>
                  <a:schemeClr val="accent1"/>
                </a:solidFill>
              </a:rPr>
              <a:t>Common Applications: </a:t>
            </a:r>
            <a:r>
              <a:rPr lang="en-US" sz="1800" b="1" dirty="0" smtClean="0">
                <a:solidFill>
                  <a:schemeClr val="bg1"/>
                </a:solidFill>
              </a:rPr>
              <a:t>speech recognition, fingerprint identification (biometrics), DNA sequence identification</a:t>
            </a:r>
          </a:p>
          <a:p>
            <a:pPr marL="171450" indent="-171450">
              <a:spcBef>
                <a:spcPct val="50000"/>
              </a:spcBef>
              <a:spcAft>
                <a:spcPct val="25000"/>
              </a:spcAft>
              <a:buFontTx/>
              <a:buChar char="•"/>
            </a:pPr>
            <a:r>
              <a:rPr lang="en-US" sz="1800" b="1" dirty="0" smtClean="0">
                <a:solidFill>
                  <a:schemeClr val="bg1"/>
                </a:solidFill>
              </a:rPr>
              <a:t>Related Terminology:</a:t>
            </a:r>
          </a:p>
          <a:p>
            <a:pPr lvl="1" indent="-171450">
              <a:buFont typeface="Wingdings" pitchFamily="2" charset="2"/>
              <a:buChar char="§"/>
            </a:pPr>
            <a:r>
              <a:rPr lang="en-US" sz="1800" b="1" dirty="0" smtClean="0">
                <a:solidFill>
                  <a:srgbClr val="333399"/>
                </a:solidFill>
              </a:rPr>
              <a:t>Machine Learning</a:t>
            </a:r>
            <a:r>
              <a:rPr lang="en-US" sz="1800" b="1" dirty="0" smtClean="0">
                <a:solidFill>
                  <a:schemeClr val="accent1"/>
                </a:solidFill>
              </a:rPr>
              <a:t>: </a:t>
            </a:r>
            <a:r>
              <a:rPr lang="en-US" sz="1800" b="1" dirty="0" smtClean="0">
                <a:solidFill>
                  <a:schemeClr val="bg1"/>
                </a:solidFill>
              </a:rPr>
              <a:t>The ability of a machine to improve its performance based on previous results. </a:t>
            </a:r>
          </a:p>
          <a:p>
            <a:pPr lvl="1" indent="-171450">
              <a:spcBef>
                <a:spcPct val="50000"/>
              </a:spcBef>
              <a:buFont typeface="Wingdings" pitchFamily="2" charset="2"/>
              <a:buChar char="§"/>
            </a:pPr>
            <a:r>
              <a:rPr lang="en-US" sz="1800" b="1" dirty="0" smtClean="0">
                <a:solidFill>
                  <a:schemeClr val="accent1"/>
                </a:solidFill>
              </a:rPr>
              <a:t>Machine Understanding: </a:t>
            </a:r>
            <a:r>
              <a:rPr lang="en-US" sz="1800" b="1" dirty="0" smtClean="0">
                <a:solidFill>
                  <a:schemeClr val="bg1"/>
                </a:solidFill>
              </a:rPr>
              <a:t>acting on the intentions of the user generating the data.</a:t>
            </a:r>
          </a:p>
          <a:p>
            <a:pPr marL="171450" indent="-171450">
              <a:spcBef>
                <a:spcPct val="50000"/>
              </a:spcBef>
              <a:buFontTx/>
              <a:buChar char="•"/>
            </a:pPr>
            <a:r>
              <a:rPr lang="en-US" sz="1800" b="1" dirty="0" smtClean="0">
                <a:solidFill>
                  <a:schemeClr val="bg1"/>
                </a:solidFill>
              </a:rPr>
              <a:t>Related Fields: artificial intelligence, signal processing and discipline-specific research (e.g., speech and image recognition, biometrics, DNA sequencing).</a:t>
            </a:r>
          </a:p>
          <a:p>
            <a:pPr marL="171450" indent="-171450">
              <a:spcBef>
                <a:spcPct val="50000"/>
              </a:spcBef>
              <a:buFontTx/>
              <a:buChar char="•"/>
            </a:pPr>
            <a:r>
              <a:rPr lang="en-US" sz="1800" b="1" dirty="0" smtClean="0">
                <a:solidFill>
                  <a:schemeClr val="bg1"/>
                </a:solidFill>
              </a:rPr>
              <a:t>Classification is typically performed using advanced statistical methods (e.g., maximum likelihood, Gaussian models, </a:t>
            </a:r>
            <a:r>
              <a:rPr lang="en-US" sz="1800" b="1" dirty="0" err="1" smtClean="0">
                <a:solidFill>
                  <a:schemeClr val="bg1"/>
                </a:solidFill>
              </a:rPr>
              <a:t>Bayes</a:t>
            </a:r>
            <a:r>
              <a:rPr lang="en-US" sz="1800" b="1" dirty="0" smtClean="0">
                <a:solidFill>
                  <a:schemeClr val="bg1"/>
                </a:solidFill>
              </a:rPr>
              <a:t>’ Rule).</a:t>
            </a:r>
          </a:p>
          <a:p>
            <a:pPr marL="171450" indent="-171450">
              <a:spcBef>
                <a:spcPct val="50000"/>
              </a:spcBef>
              <a:buFontTx/>
              <a:buChar char="•"/>
            </a:pPr>
            <a:r>
              <a:rPr lang="en-US" sz="1800" b="1" dirty="0" smtClean="0">
                <a:solidFill>
                  <a:schemeClr val="accent1"/>
                </a:solidFill>
              </a:rPr>
              <a:t>Feature extraction </a:t>
            </a:r>
            <a:r>
              <a:rPr lang="en-US" sz="1800" b="1" dirty="0" smtClean="0">
                <a:solidFill>
                  <a:schemeClr val="bg1"/>
                </a:solidFill>
              </a:rPr>
              <a:t>is the process of converting a signal to a set of vectors that contain relevant information.</a:t>
            </a:r>
            <a:endParaRPr lang="en-US" sz="1800" b="1" dirty="0">
              <a:solidFill>
                <a:schemeClr val="bg1"/>
              </a:solidFill>
            </a:endParaRPr>
          </a:p>
        </p:txBody>
      </p:sp>
      <p:grpSp>
        <p:nvGrpSpPr>
          <p:cNvPr id="10" name="Group 40"/>
          <p:cNvGrpSpPr>
            <a:grpSpLocks/>
          </p:cNvGrpSpPr>
          <p:nvPr/>
        </p:nvGrpSpPr>
        <p:grpSpPr bwMode="auto">
          <a:xfrm>
            <a:off x="6757988" y="749369"/>
            <a:ext cx="2162175" cy="5597525"/>
            <a:chOff x="542925" y="709613"/>
            <a:chExt cx="2162175" cy="5597526"/>
          </a:xfrm>
        </p:grpSpPr>
        <p:sp>
          <p:nvSpPr>
            <p:cNvPr id="11" name="Rectangle 6"/>
            <p:cNvSpPr>
              <a:spLocks noChangeArrowheads="1"/>
            </p:cNvSpPr>
            <p:nvPr/>
          </p:nvSpPr>
          <p:spPr bwMode="auto">
            <a:xfrm>
              <a:off x="542925" y="3330576"/>
              <a:ext cx="2162175"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2" name="Text Box 7"/>
            <p:cNvSpPr txBox="1">
              <a:spLocks noChangeArrowheads="1"/>
            </p:cNvSpPr>
            <p:nvPr/>
          </p:nvSpPr>
          <p:spPr bwMode="auto">
            <a:xfrm>
              <a:off x="581025" y="3376614"/>
              <a:ext cx="2085975"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Feature Extraction</a:t>
              </a:r>
            </a:p>
          </p:txBody>
        </p:sp>
        <p:sp>
          <p:nvSpPr>
            <p:cNvPr id="14" name="Rectangle 9"/>
            <p:cNvSpPr>
              <a:spLocks noChangeArrowheads="1"/>
            </p:cNvSpPr>
            <p:nvPr/>
          </p:nvSpPr>
          <p:spPr bwMode="auto">
            <a:xfrm>
              <a:off x="628650" y="1490663"/>
              <a:ext cx="1990725" cy="365125"/>
            </a:xfrm>
            <a:prstGeom prst="rect">
              <a:avLst/>
            </a:prstGeom>
            <a:solidFill>
              <a:schemeClr val="bg1"/>
            </a:solidFill>
            <a:ln w="38100">
              <a:solidFill>
                <a:schemeClr val="bg1"/>
              </a:solidFill>
              <a:miter lim="800000"/>
              <a:headEnd/>
              <a:tailEnd/>
            </a:ln>
          </p:spPr>
          <p:txBody>
            <a:bodyPr wrap="none" anchor="ctr"/>
            <a:lstStyle/>
            <a:p>
              <a:endParaRPr lang="en-US"/>
            </a:p>
          </p:txBody>
        </p:sp>
        <p:sp>
          <p:nvSpPr>
            <p:cNvPr id="15" name="Text Box 10"/>
            <p:cNvSpPr txBox="1">
              <a:spLocks noChangeArrowheads="1"/>
            </p:cNvSpPr>
            <p:nvPr/>
          </p:nvSpPr>
          <p:spPr bwMode="auto">
            <a:xfrm>
              <a:off x="663575" y="1536701"/>
              <a:ext cx="1920875" cy="274638"/>
            </a:xfrm>
            <a:prstGeom prst="rect">
              <a:avLst/>
            </a:prstGeom>
            <a:noFill/>
            <a:ln w="9525">
              <a:noFill/>
              <a:miter lim="800000"/>
              <a:headEnd/>
              <a:tailEnd/>
            </a:ln>
          </p:spPr>
          <p:txBody>
            <a:bodyPr lIns="0" tIns="0" rIns="0" bIns="0">
              <a:spAutoFit/>
            </a:bodyPr>
            <a:lstStyle/>
            <a:p>
              <a:pPr algn="ctr">
                <a:spcBef>
                  <a:spcPct val="50000"/>
                </a:spcBef>
              </a:pPr>
              <a:r>
                <a:rPr lang="en-US" sz="1800" b="1" dirty="0">
                  <a:solidFill>
                    <a:srgbClr val="FFFFFF"/>
                  </a:solidFill>
                </a:rPr>
                <a:t>Post-Processing</a:t>
              </a:r>
            </a:p>
          </p:txBody>
        </p:sp>
        <p:sp>
          <p:nvSpPr>
            <p:cNvPr id="17" name="Rectangle 12"/>
            <p:cNvSpPr>
              <a:spLocks noChangeArrowheads="1"/>
            </p:cNvSpPr>
            <p:nvPr/>
          </p:nvSpPr>
          <p:spPr bwMode="auto">
            <a:xfrm>
              <a:off x="633413" y="2409826"/>
              <a:ext cx="1981200"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18" name="Text Box 13"/>
            <p:cNvSpPr txBox="1">
              <a:spLocks noChangeArrowheads="1"/>
            </p:cNvSpPr>
            <p:nvPr/>
          </p:nvSpPr>
          <p:spPr bwMode="auto">
            <a:xfrm>
              <a:off x="668338" y="2455864"/>
              <a:ext cx="191135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Classification</a:t>
              </a:r>
            </a:p>
          </p:txBody>
        </p:sp>
        <p:sp>
          <p:nvSpPr>
            <p:cNvPr id="19" name="Rectangle 15"/>
            <p:cNvSpPr>
              <a:spLocks noChangeArrowheads="1"/>
            </p:cNvSpPr>
            <p:nvPr/>
          </p:nvSpPr>
          <p:spPr bwMode="auto">
            <a:xfrm>
              <a:off x="623888" y="4249738"/>
              <a:ext cx="2000250"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20" name="Text Box 16"/>
            <p:cNvSpPr txBox="1">
              <a:spLocks noChangeArrowheads="1"/>
            </p:cNvSpPr>
            <p:nvPr/>
          </p:nvSpPr>
          <p:spPr bwMode="auto">
            <a:xfrm>
              <a:off x="658813" y="4295776"/>
              <a:ext cx="193040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Segmentation</a:t>
              </a:r>
            </a:p>
          </p:txBody>
        </p:sp>
        <p:sp>
          <p:nvSpPr>
            <p:cNvPr id="21" name="Rectangle 18"/>
            <p:cNvSpPr>
              <a:spLocks noChangeArrowheads="1"/>
            </p:cNvSpPr>
            <p:nvPr/>
          </p:nvSpPr>
          <p:spPr bwMode="auto">
            <a:xfrm>
              <a:off x="619125" y="5168901"/>
              <a:ext cx="2009775" cy="365125"/>
            </a:xfrm>
            <a:prstGeom prst="rect">
              <a:avLst/>
            </a:prstGeom>
            <a:solidFill>
              <a:schemeClr val="bg1"/>
            </a:solidFill>
            <a:ln w="38100">
              <a:solidFill>
                <a:srgbClr val="004000"/>
              </a:solidFill>
              <a:miter lim="800000"/>
              <a:headEnd/>
              <a:tailEnd/>
            </a:ln>
          </p:spPr>
          <p:txBody>
            <a:bodyPr wrap="none" anchor="ctr"/>
            <a:lstStyle/>
            <a:p>
              <a:endParaRPr lang="en-US"/>
            </a:p>
          </p:txBody>
        </p:sp>
        <p:sp>
          <p:nvSpPr>
            <p:cNvPr id="22" name="Text Box 19"/>
            <p:cNvSpPr txBox="1">
              <a:spLocks noChangeArrowheads="1"/>
            </p:cNvSpPr>
            <p:nvPr/>
          </p:nvSpPr>
          <p:spPr bwMode="auto">
            <a:xfrm>
              <a:off x="654050" y="5214939"/>
              <a:ext cx="1939925"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rgbClr val="FFFFFF"/>
                  </a:solidFill>
                </a:rPr>
                <a:t>Sensing</a:t>
              </a:r>
            </a:p>
          </p:txBody>
        </p:sp>
        <p:grpSp>
          <p:nvGrpSpPr>
            <p:cNvPr id="23" name="Group 20"/>
            <p:cNvGrpSpPr>
              <a:grpSpLocks/>
            </p:cNvGrpSpPr>
            <p:nvPr/>
          </p:nvGrpSpPr>
          <p:grpSpPr bwMode="auto">
            <a:xfrm>
              <a:off x="1500188" y="5656266"/>
              <a:ext cx="247650" cy="309564"/>
              <a:chOff x="3504" y="2043"/>
              <a:chExt cx="666" cy="879"/>
            </a:xfrm>
            <a:solidFill>
              <a:schemeClr val="bg1"/>
            </a:solidFill>
          </p:grpSpPr>
          <p:sp>
            <p:nvSpPr>
              <p:cNvPr id="40" name="AutoShape 21"/>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41" name="Rectangle 22"/>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4" name="Group 23"/>
            <p:cNvGrpSpPr>
              <a:grpSpLocks/>
            </p:cNvGrpSpPr>
            <p:nvPr/>
          </p:nvGrpSpPr>
          <p:grpSpPr bwMode="auto">
            <a:xfrm>
              <a:off x="1500188" y="4737104"/>
              <a:ext cx="247650" cy="309564"/>
              <a:chOff x="3504" y="2043"/>
              <a:chExt cx="666" cy="879"/>
            </a:xfrm>
            <a:solidFill>
              <a:schemeClr val="bg1"/>
            </a:solidFill>
          </p:grpSpPr>
          <p:sp>
            <p:nvSpPr>
              <p:cNvPr id="38" name="AutoShape 24"/>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9" name="Rectangle 25"/>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5" name="Group 26"/>
            <p:cNvGrpSpPr>
              <a:grpSpLocks/>
            </p:cNvGrpSpPr>
            <p:nvPr/>
          </p:nvGrpSpPr>
          <p:grpSpPr bwMode="auto">
            <a:xfrm>
              <a:off x="1500188" y="3817941"/>
              <a:ext cx="247650" cy="309564"/>
              <a:chOff x="3504" y="2043"/>
              <a:chExt cx="666" cy="879"/>
            </a:xfrm>
            <a:solidFill>
              <a:schemeClr val="bg1"/>
            </a:solidFill>
          </p:grpSpPr>
          <p:sp>
            <p:nvSpPr>
              <p:cNvPr id="36" name="AutoShape 27"/>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7" name="Rectangle 28"/>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6" name="Group 29"/>
            <p:cNvGrpSpPr>
              <a:grpSpLocks/>
            </p:cNvGrpSpPr>
            <p:nvPr/>
          </p:nvGrpSpPr>
          <p:grpSpPr bwMode="auto">
            <a:xfrm>
              <a:off x="1500188" y="2897191"/>
              <a:ext cx="247650" cy="309564"/>
              <a:chOff x="3504" y="2043"/>
              <a:chExt cx="666" cy="879"/>
            </a:xfrm>
            <a:solidFill>
              <a:schemeClr val="bg1"/>
            </a:solidFill>
          </p:grpSpPr>
          <p:sp>
            <p:nvSpPr>
              <p:cNvPr id="34" name="AutoShape 30"/>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5" name="Rectangle 31"/>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grpSp>
          <p:nvGrpSpPr>
            <p:cNvPr id="27" name="Group 32"/>
            <p:cNvGrpSpPr>
              <a:grpSpLocks/>
            </p:cNvGrpSpPr>
            <p:nvPr/>
          </p:nvGrpSpPr>
          <p:grpSpPr bwMode="auto">
            <a:xfrm>
              <a:off x="1500188" y="1978029"/>
              <a:ext cx="247650" cy="309564"/>
              <a:chOff x="3504" y="2043"/>
              <a:chExt cx="666" cy="879"/>
            </a:xfrm>
            <a:solidFill>
              <a:schemeClr val="bg1"/>
            </a:solidFill>
          </p:grpSpPr>
          <p:sp>
            <p:nvSpPr>
              <p:cNvPr id="32" name="AutoShape 33"/>
              <p:cNvSpPr>
                <a:spLocks noChangeArrowheads="1"/>
              </p:cNvSpPr>
              <p:nvPr/>
            </p:nvSpPr>
            <p:spPr bwMode="auto">
              <a:xfrm>
                <a:off x="3504" y="2043"/>
                <a:ext cx="666" cy="576"/>
              </a:xfrm>
              <a:prstGeom prst="triangle">
                <a:avLst>
                  <a:gd name="adj" fmla="val 50000"/>
                </a:avLst>
              </a:prstGeom>
              <a:grpFill/>
              <a:ln w="38100">
                <a:noFill/>
                <a:miter lim="800000"/>
                <a:headEnd/>
                <a:tailEnd/>
              </a:ln>
            </p:spPr>
            <p:txBody>
              <a:bodyPr wrap="none" anchor="ctr"/>
              <a:lstStyle/>
              <a:p>
                <a:pPr>
                  <a:defRPr/>
                </a:pPr>
                <a:endParaRPr lang="en-US">
                  <a:cs typeface="+mn-cs"/>
                </a:endParaRPr>
              </a:p>
            </p:txBody>
          </p:sp>
          <p:sp>
            <p:nvSpPr>
              <p:cNvPr id="33" name="Rectangle 34"/>
              <p:cNvSpPr>
                <a:spLocks noChangeArrowheads="1"/>
              </p:cNvSpPr>
              <p:nvPr/>
            </p:nvSpPr>
            <p:spPr bwMode="auto">
              <a:xfrm>
                <a:off x="3647" y="2619"/>
                <a:ext cx="381" cy="303"/>
              </a:xfrm>
              <a:prstGeom prst="rect">
                <a:avLst/>
              </a:prstGeom>
              <a:grpFill/>
              <a:ln w="38100">
                <a:noFill/>
                <a:miter lim="800000"/>
                <a:headEnd/>
                <a:tailEnd/>
              </a:ln>
            </p:spPr>
            <p:txBody>
              <a:bodyPr wrap="none" anchor="ctr"/>
              <a:lstStyle/>
              <a:p>
                <a:pPr>
                  <a:defRPr/>
                </a:pPr>
                <a:endParaRPr lang="en-US">
                  <a:cs typeface="+mn-cs"/>
                </a:endParaRPr>
              </a:p>
            </p:txBody>
          </p:sp>
        </p:grpSp>
        <p:sp>
          <p:nvSpPr>
            <p:cNvPr id="28" name="AutoShape 36"/>
            <p:cNvSpPr>
              <a:spLocks noChangeArrowheads="1"/>
            </p:cNvSpPr>
            <p:nvPr/>
          </p:nvSpPr>
          <p:spPr bwMode="auto">
            <a:xfrm>
              <a:off x="1500188" y="1058863"/>
              <a:ext cx="247650" cy="202854"/>
            </a:xfrm>
            <a:prstGeom prst="triangle">
              <a:avLst>
                <a:gd name="adj" fmla="val 50000"/>
              </a:avLst>
            </a:prstGeom>
            <a:solidFill>
              <a:schemeClr val="bg1"/>
            </a:solidFill>
            <a:ln w="38100">
              <a:noFill/>
              <a:miter lim="800000"/>
              <a:headEnd/>
              <a:tailEnd/>
            </a:ln>
          </p:spPr>
          <p:txBody>
            <a:bodyPr wrap="none" anchor="ctr"/>
            <a:lstStyle/>
            <a:p>
              <a:endParaRPr lang="en-US"/>
            </a:p>
          </p:txBody>
        </p:sp>
        <p:sp>
          <p:nvSpPr>
            <p:cNvPr id="29" name="Rectangle 37"/>
            <p:cNvSpPr>
              <a:spLocks noChangeArrowheads="1"/>
            </p:cNvSpPr>
            <p:nvPr/>
          </p:nvSpPr>
          <p:spPr bwMode="auto">
            <a:xfrm>
              <a:off x="1553362" y="1261717"/>
              <a:ext cx="141674" cy="106709"/>
            </a:xfrm>
            <a:prstGeom prst="rect">
              <a:avLst/>
            </a:prstGeom>
            <a:solidFill>
              <a:schemeClr val="bg1"/>
            </a:solidFill>
            <a:ln w="38100">
              <a:noFill/>
              <a:miter lim="800000"/>
              <a:headEnd/>
              <a:tailEnd/>
            </a:ln>
          </p:spPr>
          <p:txBody>
            <a:bodyPr wrap="none" anchor="ctr"/>
            <a:lstStyle/>
            <a:p>
              <a:endParaRPr lang="en-US"/>
            </a:p>
          </p:txBody>
        </p:sp>
        <p:sp>
          <p:nvSpPr>
            <p:cNvPr id="30" name="Text Box 38"/>
            <p:cNvSpPr txBox="1">
              <a:spLocks noChangeArrowheads="1"/>
            </p:cNvSpPr>
            <p:nvPr/>
          </p:nvSpPr>
          <p:spPr bwMode="auto">
            <a:xfrm>
              <a:off x="1238250" y="6032501"/>
              <a:ext cx="771525" cy="274638"/>
            </a:xfrm>
            <a:prstGeom prst="rect">
              <a:avLst/>
            </a:prstGeom>
            <a:noFill/>
            <a:ln w="9525">
              <a:noFill/>
              <a:miter lim="800000"/>
              <a:headEnd/>
              <a:tailEnd/>
            </a:ln>
          </p:spPr>
          <p:txBody>
            <a:bodyPr lIns="0" tIns="0" rIns="0" bIns="0" anchor="ctr" anchorCtr="1">
              <a:spAutoFit/>
            </a:bodyPr>
            <a:lstStyle/>
            <a:p>
              <a:pPr>
                <a:spcBef>
                  <a:spcPct val="50000"/>
                </a:spcBef>
              </a:pPr>
              <a:r>
                <a:rPr lang="en-US" sz="1800" b="1">
                  <a:solidFill>
                    <a:schemeClr val="bg1"/>
                  </a:solidFill>
                </a:rPr>
                <a:t>Input</a:t>
              </a:r>
            </a:p>
          </p:txBody>
        </p:sp>
        <p:sp>
          <p:nvSpPr>
            <p:cNvPr id="31" name="Text Box 39"/>
            <p:cNvSpPr txBox="1">
              <a:spLocks noChangeArrowheads="1"/>
            </p:cNvSpPr>
            <p:nvPr/>
          </p:nvSpPr>
          <p:spPr bwMode="auto">
            <a:xfrm>
              <a:off x="1042988" y="709613"/>
              <a:ext cx="1162050" cy="274638"/>
            </a:xfrm>
            <a:prstGeom prst="rect">
              <a:avLst/>
            </a:prstGeom>
            <a:noFill/>
            <a:ln w="9525">
              <a:noFill/>
              <a:miter lim="800000"/>
              <a:headEnd/>
              <a:tailEnd/>
            </a:ln>
          </p:spPr>
          <p:txBody>
            <a:bodyPr lIns="0" tIns="0" rIns="0" bIns="0">
              <a:spAutoFit/>
            </a:bodyPr>
            <a:lstStyle/>
            <a:p>
              <a:pPr algn="ctr">
                <a:spcBef>
                  <a:spcPct val="50000"/>
                </a:spcBef>
              </a:pPr>
              <a:r>
                <a:rPr lang="en-US" sz="1800" b="1">
                  <a:solidFill>
                    <a:schemeClr val="bg1"/>
                  </a:solidFill>
                </a:rPr>
                <a:t>Decision</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Common Frequency Domain Representations</a:t>
            </a:r>
            <a:endParaRPr lang="en-US" b="1" dirty="0">
              <a:solidFill>
                <a:schemeClr val="accent2"/>
              </a:solidFill>
            </a:endParaRPr>
          </a:p>
        </p:txBody>
      </p:sp>
      <p:sp>
        <p:nvSpPr>
          <p:cNvPr id="9" name="TextBox 8"/>
          <p:cNvSpPr txBox="1"/>
          <p:nvPr/>
        </p:nvSpPr>
        <p:spPr>
          <a:xfrm>
            <a:off x="182879" y="637654"/>
            <a:ext cx="8721969" cy="5765681"/>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Salient information in the signal is often manifests itself in both the time and frequency domain.</a:t>
            </a:r>
          </a:p>
          <a:p>
            <a:pPr marL="168275" indent="-168275">
              <a:spcAft>
                <a:spcPts val="30800"/>
              </a:spcAft>
              <a:buFont typeface="Arial" pitchFamily="34" charset="0"/>
              <a:buChar char="•"/>
            </a:pPr>
            <a:r>
              <a:rPr lang="en-US" sz="1800" b="1" dirty="0" smtClean="0"/>
              <a:t>There are many ways to derive a frequency domain representation of a signal:</a:t>
            </a:r>
          </a:p>
          <a:p>
            <a:pPr marL="168275" indent="-168275">
              <a:spcAft>
                <a:spcPts val="1200"/>
              </a:spcAft>
              <a:buFont typeface="Arial" pitchFamily="34" charset="0"/>
              <a:buChar char="•"/>
            </a:pPr>
            <a:r>
              <a:rPr lang="en-US" sz="1800" b="1" dirty="0" smtClean="0"/>
              <a:t>The (fast) Fourier transform (or Discrete Cosine Transform) are often used in audio and image processing because of their linear properties and computationally efficient structure.</a:t>
            </a:r>
          </a:p>
        </p:txBody>
      </p:sp>
      <p:pic>
        <p:nvPicPr>
          <p:cNvPr id="225282" name="Picture 2"/>
          <p:cNvPicPr>
            <a:picLocks noChangeAspect="1" noChangeArrowheads="1"/>
          </p:cNvPicPr>
          <p:nvPr/>
        </p:nvPicPr>
        <p:blipFill>
          <a:blip r:embed="rId3"/>
          <a:srcRect/>
          <a:stretch>
            <a:fillRect/>
          </a:stretch>
        </p:blipFill>
        <p:spPr bwMode="auto">
          <a:xfrm>
            <a:off x="234949" y="1698349"/>
            <a:ext cx="8635977" cy="3854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Example: Modeling Energy in a Speech Signal</a:t>
            </a:r>
            <a:endParaRPr lang="en-US" b="1" dirty="0">
              <a:solidFill>
                <a:schemeClr val="accent2"/>
              </a:solidFill>
            </a:endParaRPr>
          </a:p>
        </p:txBody>
      </p:sp>
      <p:sp>
        <p:nvSpPr>
          <p:cNvPr id="9" name="TextBox 8"/>
          <p:cNvSpPr txBox="1"/>
          <p:nvPr/>
        </p:nvSpPr>
        <p:spPr>
          <a:xfrm>
            <a:off x="182879" y="834887"/>
            <a:ext cx="8711883" cy="5632311"/>
          </a:xfrm>
          <a:prstGeom prst="rect">
            <a:avLst/>
          </a:prstGeom>
        </p:spPr>
        <p:txBody>
          <a:bodyPr wrap="square" lIns="0" tIns="0" rIns="0" bIns="0" rtlCol="0">
            <a:spAutoFit/>
          </a:bodyPr>
          <a:lstStyle/>
          <a:p>
            <a:pPr marL="168275" indent="-168275">
              <a:spcAft>
                <a:spcPts val="7200"/>
              </a:spcAft>
              <a:buFont typeface="Arial" pitchFamily="34" charset="0"/>
              <a:buChar char="•"/>
            </a:pPr>
            <a:r>
              <a:rPr lang="en-US" sz="1800" b="1" dirty="0" smtClean="0"/>
              <a:t>Salient information in the</a:t>
            </a:r>
            <a:br>
              <a:rPr lang="en-US" sz="1800" b="1" dirty="0" smtClean="0"/>
            </a:br>
            <a:r>
              <a:rPr lang="en-US" sz="1800" b="1" dirty="0" smtClean="0"/>
              <a:t>speech signal is often</a:t>
            </a:r>
            <a:br>
              <a:rPr lang="en-US" sz="1800" b="1" dirty="0" smtClean="0"/>
            </a:br>
            <a:r>
              <a:rPr lang="en-US" sz="1800" b="1" dirty="0" smtClean="0"/>
              <a:t>manifests itself in both </a:t>
            </a:r>
            <a:br>
              <a:rPr lang="en-US" sz="1800" b="1" dirty="0" smtClean="0"/>
            </a:br>
            <a:r>
              <a:rPr lang="en-US" sz="1800" b="1" dirty="0" smtClean="0"/>
              <a:t>the time-domain (e.g., </a:t>
            </a:r>
            <a:br>
              <a:rPr lang="en-US" sz="1800" b="1" dirty="0" smtClean="0"/>
            </a:br>
            <a:r>
              <a:rPr lang="en-US" sz="1800" b="1" dirty="0" smtClean="0"/>
              <a:t>energy as a function of</a:t>
            </a:r>
            <a:br>
              <a:rPr lang="en-US" sz="1800" b="1" dirty="0" smtClean="0"/>
            </a:br>
            <a:r>
              <a:rPr lang="en-US" sz="1800" b="1" dirty="0" smtClean="0"/>
              <a:t>time):</a:t>
            </a:r>
          </a:p>
          <a:p>
            <a:pPr marL="168275" indent="-168275">
              <a:spcAft>
                <a:spcPts val="10800"/>
              </a:spcAft>
            </a:pPr>
            <a:r>
              <a:rPr lang="en-US" sz="1800" b="1" dirty="0" smtClean="0"/>
              <a:t>	and the frequency</a:t>
            </a:r>
            <a:br>
              <a:rPr lang="en-US" sz="1800" b="1" dirty="0" smtClean="0"/>
            </a:br>
            <a:r>
              <a:rPr lang="en-US" sz="1800" b="1" dirty="0" smtClean="0"/>
              <a:t>domain (e.g., spectral</a:t>
            </a:r>
            <a:br>
              <a:rPr lang="en-US" sz="1800" b="1" dirty="0" smtClean="0"/>
            </a:br>
            <a:r>
              <a:rPr lang="en-US" sz="1800" b="1" dirty="0" smtClean="0"/>
              <a:t>magnitude as a function</a:t>
            </a:r>
            <a:br>
              <a:rPr lang="en-US" sz="1800" b="1" dirty="0" smtClean="0"/>
            </a:br>
            <a:r>
              <a:rPr lang="en-US" sz="1800" b="1" dirty="0" smtClean="0"/>
              <a:t>of time):</a:t>
            </a:r>
          </a:p>
          <a:p>
            <a:pPr marL="168275" indent="-168275">
              <a:spcAft>
                <a:spcPts val="12800"/>
              </a:spcAft>
              <a:buFont typeface="Arial" pitchFamily="34" charset="0"/>
              <a:buChar char="•"/>
            </a:pPr>
            <a:r>
              <a:rPr lang="en-US" sz="1800" b="1" dirty="0" smtClean="0"/>
              <a:t>Modeling the change in energy as a function of time and frequency (and even space) forms the basis of most pattern recognition systems.</a:t>
            </a:r>
          </a:p>
        </p:txBody>
      </p:sp>
      <p:pic>
        <p:nvPicPr>
          <p:cNvPr id="226306" name="Picture 2"/>
          <p:cNvPicPr>
            <a:picLocks noChangeAspect="1" noChangeArrowheads="1"/>
          </p:cNvPicPr>
          <p:nvPr/>
        </p:nvPicPr>
        <p:blipFill>
          <a:blip r:embed="rId3"/>
          <a:srcRect t="6085" b="54385"/>
          <a:stretch>
            <a:fillRect/>
          </a:stretch>
        </p:blipFill>
        <p:spPr bwMode="auto">
          <a:xfrm>
            <a:off x="2933201" y="2994996"/>
            <a:ext cx="5961562" cy="2796207"/>
          </a:xfrm>
          <a:prstGeom prst="rect">
            <a:avLst/>
          </a:prstGeom>
          <a:noFill/>
          <a:ln w="9525">
            <a:noFill/>
            <a:miter lim="800000"/>
            <a:headEnd/>
            <a:tailEnd/>
          </a:ln>
          <a:effectLst/>
        </p:spPr>
      </p:pic>
      <p:pic>
        <p:nvPicPr>
          <p:cNvPr id="226307" name="Picture 3"/>
          <p:cNvPicPr>
            <a:picLocks noChangeAspect="1" noChangeArrowheads="1"/>
          </p:cNvPicPr>
          <p:nvPr/>
        </p:nvPicPr>
        <p:blipFill>
          <a:blip r:embed="rId4"/>
          <a:srcRect l="5637" t="67961" r="21136"/>
          <a:stretch>
            <a:fillRect/>
          </a:stretch>
        </p:blipFill>
        <p:spPr bwMode="auto">
          <a:xfrm>
            <a:off x="3484563" y="755376"/>
            <a:ext cx="5410200" cy="21866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Example: Feature Extraction in Speech Recognition</a:t>
            </a:r>
            <a:endParaRPr lang="en-US" b="1" dirty="0">
              <a:solidFill>
                <a:schemeClr val="accent2"/>
              </a:solidFill>
            </a:endParaRPr>
          </a:p>
        </p:txBody>
      </p:sp>
      <p:pic>
        <p:nvPicPr>
          <p:cNvPr id="8" name="Picture 6"/>
          <p:cNvPicPr>
            <a:picLocks noChangeAspect="1" noChangeArrowheads="1"/>
          </p:cNvPicPr>
          <p:nvPr/>
        </p:nvPicPr>
        <p:blipFill>
          <a:blip r:embed="rId3"/>
          <a:srcRect l="5714" t="18695" r="6285" b="11620"/>
          <a:stretch>
            <a:fillRect/>
          </a:stretch>
        </p:blipFill>
        <p:spPr bwMode="auto">
          <a:xfrm>
            <a:off x="380722" y="1500880"/>
            <a:ext cx="8363239" cy="4966182"/>
          </a:xfrm>
          <a:prstGeom prst="rect">
            <a:avLst/>
          </a:prstGeom>
          <a:noFill/>
          <a:ln w="38100" algn="ctr">
            <a:solidFill>
              <a:srgbClr val="333399"/>
            </a:solidFill>
            <a:miter lim="800000"/>
            <a:headEnd/>
            <a:tailEnd/>
          </a:ln>
          <a:effectLst/>
        </p:spPr>
      </p:pic>
      <p:sp>
        <p:nvSpPr>
          <p:cNvPr id="9" name="TextBox 8"/>
          <p:cNvSpPr txBox="1"/>
          <p:nvPr/>
        </p:nvSpPr>
        <p:spPr>
          <a:xfrm>
            <a:off x="182879" y="637654"/>
            <a:ext cx="8721969" cy="553998"/>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A popular approach for capturing these dynamics is the Mel-Frequency Cepstral Coefficients (MFCC) “front-end:”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Prediction</a:t>
            </a:r>
            <a:endParaRPr lang="en-US" b="1" dirty="0">
              <a:solidFill>
                <a:schemeClr val="accent2"/>
              </a:solidFill>
            </a:endParaRPr>
          </a:p>
        </p:txBody>
      </p:sp>
      <p:sp>
        <p:nvSpPr>
          <p:cNvPr id="5" name="TextBox 4"/>
          <p:cNvSpPr txBox="1"/>
          <p:nvPr/>
        </p:nvSpPr>
        <p:spPr>
          <a:xfrm>
            <a:off x="182879" y="637654"/>
            <a:ext cx="8721969" cy="6478697"/>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Another popular approach for capturing </a:t>
            </a:r>
            <a:br>
              <a:rPr lang="en-US" sz="1800" b="1" dirty="0" smtClean="0"/>
            </a:br>
            <a:r>
              <a:rPr lang="en-US" sz="1800" b="1" dirty="0" smtClean="0"/>
              <a:t>information in a signal integrates concepts </a:t>
            </a:r>
            <a:br>
              <a:rPr lang="en-US" sz="1800" b="1" dirty="0" smtClean="0"/>
            </a:br>
            <a:r>
              <a:rPr lang="en-US" sz="1800" b="1" dirty="0" smtClean="0"/>
              <a:t>of signal processing and statistics, and is</a:t>
            </a:r>
            <a:br>
              <a:rPr lang="en-US" sz="1800" b="1" dirty="0" smtClean="0"/>
            </a:br>
            <a:r>
              <a:rPr lang="en-US" sz="1800" b="1" dirty="0" smtClean="0"/>
              <a:t>known as linear prediction.</a:t>
            </a:r>
          </a:p>
          <a:p>
            <a:pPr marL="168275" indent="-168275">
              <a:spcAft>
                <a:spcPts val="1200"/>
              </a:spcAft>
              <a:buFont typeface="Arial" pitchFamily="34" charset="0"/>
              <a:buChar char="•"/>
            </a:pPr>
            <a:r>
              <a:rPr lang="en-US" sz="1800" b="1" dirty="0" smtClean="0"/>
              <a:t>In this approach, we attempt to model the</a:t>
            </a:r>
            <a:br>
              <a:rPr lang="en-US" sz="1800" b="1" dirty="0" smtClean="0"/>
            </a:br>
            <a:r>
              <a:rPr lang="en-US" sz="1800" b="1" dirty="0" smtClean="0"/>
              <a:t>signal as a linear combination of its</a:t>
            </a:r>
            <a:br>
              <a:rPr lang="en-US" sz="1800" b="1" dirty="0" smtClean="0"/>
            </a:br>
            <a:r>
              <a:rPr lang="en-US" sz="1800" b="1" dirty="0" smtClean="0"/>
              <a:t>previous samples. Why?</a:t>
            </a:r>
          </a:p>
          <a:p>
            <a:pPr marL="168275" indent="-168275">
              <a:spcAft>
                <a:spcPts val="5400"/>
              </a:spcAft>
              <a:buFont typeface="Arial" pitchFamily="34" charset="0"/>
              <a:buChar char="•"/>
            </a:pPr>
            <a:r>
              <a:rPr lang="en-US" sz="1800" b="1" dirty="0" smtClean="0"/>
              <a:t>Consider a </a:t>
            </a:r>
            <a:r>
              <a:rPr lang="en-US" sz="1800" i="1" dirty="0" err="1" smtClean="0"/>
              <a:t>p</a:t>
            </a:r>
            <a:r>
              <a:rPr lang="en-US" sz="1800" i="1" baseline="30000" dirty="0" err="1" smtClean="0"/>
              <a:t>th</a:t>
            </a:r>
            <a:r>
              <a:rPr lang="en-US" sz="1800" b="1" dirty="0" smtClean="0"/>
              <a:t>-order linear prediction model:</a:t>
            </a:r>
          </a:p>
          <a:p>
            <a:pPr marL="168275" indent="-168275">
              <a:spcAft>
                <a:spcPts val="9600"/>
              </a:spcAft>
              <a:buFont typeface="Arial" pitchFamily="34" charset="0"/>
              <a:buChar char="•"/>
            </a:pPr>
            <a:r>
              <a:rPr lang="en-US" sz="1800" b="1" dirty="0" smtClean="0"/>
              <a:t>This model is based on notions of regression and </a:t>
            </a:r>
            <a:br>
              <a:rPr lang="en-US" sz="1800" b="1" dirty="0" smtClean="0"/>
            </a:br>
            <a:r>
              <a:rPr lang="en-US" sz="1800" b="1" dirty="0" smtClean="0"/>
              <a:t>minimum mean-squared error (MMSE):</a:t>
            </a:r>
          </a:p>
          <a:p>
            <a:pPr marL="168275" indent="-168275">
              <a:spcAft>
                <a:spcPts val="7200"/>
              </a:spcAft>
              <a:buFont typeface="Arial" pitchFamily="34" charset="0"/>
              <a:buChar char="•"/>
            </a:pPr>
            <a:r>
              <a:rPr lang="en-US" sz="1800" b="1" dirty="0" smtClean="0"/>
              <a:t>We can adjust the coefficients to minimize the mean-squared error:</a:t>
            </a:r>
          </a:p>
          <a:p>
            <a:pPr marL="168275" indent="-168275">
              <a:spcAft>
                <a:spcPts val="1200"/>
              </a:spcAft>
              <a:buFont typeface="Arial" pitchFamily="34" charset="0"/>
              <a:buChar char="•"/>
            </a:pPr>
            <a:endParaRPr lang="en-US" sz="1800" b="1" dirty="0" smtClean="0"/>
          </a:p>
        </p:txBody>
      </p:sp>
      <p:sp>
        <p:nvSpPr>
          <p:cNvPr id="6" name="Text Box 3"/>
          <p:cNvSpPr txBox="1">
            <a:spLocks noChangeArrowheads="1"/>
          </p:cNvSpPr>
          <p:nvPr/>
        </p:nvSpPr>
        <p:spPr bwMode="auto">
          <a:xfrm>
            <a:off x="186396" y="4663286"/>
            <a:ext cx="5018650" cy="1941341"/>
          </a:xfrm>
          <a:prstGeom prst="rect">
            <a:avLst/>
          </a:prstGeom>
          <a:noFill/>
          <a:ln w="9525">
            <a:noFill/>
            <a:miter lim="800000"/>
            <a:headEnd/>
            <a:tailEnd/>
          </a:ln>
          <a:effectLst/>
        </p:spPr>
        <p:txBody>
          <a:bodyPr lIns="0" tIns="0" rIns="0" bIns="0"/>
          <a:lstStyle/>
          <a:p>
            <a:pPr marL="165100" indent="-165100">
              <a:spcAft>
                <a:spcPts val="1200"/>
              </a:spcAft>
            </a:pPr>
            <a:r>
              <a:rPr lang="en-US" sz="1800" b="1" dirty="0" smtClean="0"/>
              <a:t>	</a:t>
            </a:r>
          </a:p>
        </p:txBody>
      </p:sp>
      <p:cxnSp>
        <p:nvCxnSpPr>
          <p:cNvPr id="7" name="Straight Arrow Connector 6"/>
          <p:cNvCxnSpPr/>
          <p:nvPr/>
        </p:nvCxnSpPr>
        <p:spPr>
          <a:xfrm>
            <a:off x="5308712" y="151868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935378" y="1518686"/>
            <a:ext cx="610088" cy="984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7559533" y="1184040"/>
            <a:ext cx="685800" cy="685800"/>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9" idx="0"/>
          </p:cNvCxnSpPr>
          <p:nvPr/>
        </p:nvCxnSpPr>
        <p:spPr>
          <a:xfrm rot="5400000">
            <a:off x="7617404" y="886310"/>
            <a:ext cx="582760" cy="12701"/>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1"/>
          <p:cNvGraphicFramePr>
            <a:graphicFrameLocks noChangeAspect="1"/>
          </p:cNvGraphicFramePr>
          <p:nvPr/>
        </p:nvGraphicFramePr>
        <p:xfrm>
          <a:off x="5468938" y="1143149"/>
          <a:ext cx="473075" cy="300038"/>
        </p:xfrm>
        <a:graphic>
          <a:graphicData uri="http://schemas.openxmlformats.org/presentationml/2006/ole">
            <p:oleObj spid="_x0000_s227330" name="Equation" r:id="rId3" imgW="317160" imgH="203040" progId="Equation.3">
              <p:embed/>
            </p:oleObj>
          </a:graphicData>
        </a:graphic>
      </p:graphicFrame>
      <p:sp>
        <p:nvSpPr>
          <p:cNvPr id="12" name="Rectangle 11"/>
          <p:cNvSpPr/>
          <p:nvPr/>
        </p:nvSpPr>
        <p:spPr>
          <a:xfrm>
            <a:off x="6246069" y="1301857"/>
            <a:ext cx="679799" cy="45016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2"/>
          <p:cNvGraphicFramePr>
            <a:graphicFrameLocks noChangeAspect="1"/>
          </p:cNvGraphicFramePr>
          <p:nvPr/>
        </p:nvGraphicFramePr>
        <p:xfrm>
          <a:off x="6303493" y="1378986"/>
          <a:ext cx="650875" cy="338137"/>
        </p:xfrm>
        <a:graphic>
          <a:graphicData uri="http://schemas.openxmlformats.org/presentationml/2006/ole">
            <p:oleObj spid="_x0000_s227331" name="Equation" r:id="rId4" imgW="291960" imgH="228600" progId="Equation.3">
              <p:embed/>
            </p:oleObj>
          </a:graphicData>
        </a:graphic>
      </p:graphicFrame>
      <p:graphicFrame>
        <p:nvGraphicFramePr>
          <p:cNvPr id="14" name="Object 3"/>
          <p:cNvGraphicFramePr>
            <a:graphicFrameLocks noChangeAspect="1"/>
          </p:cNvGraphicFramePr>
          <p:nvPr/>
        </p:nvGraphicFramePr>
        <p:xfrm>
          <a:off x="6985863" y="1225315"/>
          <a:ext cx="471487" cy="301625"/>
        </p:xfrm>
        <a:graphic>
          <a:graphicData uri="http://schemas.openxmlformats.org/presentationml/2006/ole">
            <p:oleObj spid="_x0000_s227332" name="Equation" r:id="rId5" imgW="317160" imgH="203040" progId="Equation.3">
              <p:embed/>
            </p:oleObj>
          </a:graphicData>
        </a:graphic>
      </p:graphicFrame>
      <p:graphicFrame>
        <p:nvGraphicFramePr>
          <p:cNvPr id="15" name="Object 4"/>
          <p:cNvGraphicFramePr>
            <a:graphicFrameLocks noChangeAspect="1"/>
          </p:cNvGraphicFramePr>
          <p:nvPr/>
        </p:nvGraphicFramePr>
        <p:xfrm>
          <a:off x="8008381" y="605873"/>
          <a:ext cx="471488" cy="301625"/>
        </p:xfrm>
        <a:graphic>
          <a:graphicData uri="http://schemas.openxmlformats.org/presentationml/2006/ole">
            <p:oleObj spid="_x0000_s227333" name="Equation" r:id="rId6" imgW="317160" imgH="203040" progId="Equation.3">
              <p:embed/>
            </p:oleObj>
          </a:graphicData>
        </a:graphic>
      </p:graphicFrame>
      <p:graphicFrame>
        <p:nvGraphicFramePr>
          <p:cNvPr id="16" name="Object 5"/>
          <p:cNvGraphicFramePr>
            <a:graphicFrameLocks noChangeAspect="1"/>
          </p:cNvGraphicFramePr>
          <p:nvPr/>
        </p:nvGraphicFramePr>
        <p:xfrm>
          <a:off x="8325365" y="1225315"/>
          <a:ext cx="454025" cy="301625"/>
        </p:xfrm>
        <a:graphic>
          <a:graphicData uri="http://schemas.openxmlformats.org/presentationml/2006/ole">
            <p:oleObj spid="_x0000_s227334" name="Equation" r:id="rId7" imgW="304560" imgH="203040" progId="Equation.3">
              <p:embed/>
            </p:oleObj>
          </a:graphicData>
        </a:graphic>
      </p:graphicFrame>
      <p:grpSp>
        <p:nvGrpSpPr>
          <p:cNvPr id="17" name="Group 16"/>
          <p:cNvGrpSpPr/>
          <p:nvPr/>
        </p:nvGrpSpPr>
        <p:grpSpPr>
          <a:xfrm rot="2700000">
            <a:off x="7559533" y="1171582"/>
            <a:ext cx="685800" cy="685800"/>
            <a:chOff x="3648229" y="1193161"/>
            <a:chExt cx="685800" cy="685800"/>
          </a:xfrm>
        </p:grpSpPr>
        <p:cxnSp>
          <p:nvCxnSpPr>
            <p:cNvPr id="18" name="Straight Connector 17"/>
            <p:cNvCxnSpPr>
              <a:stCxn id="9" idx="0"/>
              <a:endCxn id="9" idx="4"/>
            </p:cNvCxnSpPr>
            <p:nvPr/>
          </p:nvCxnSpPr>
          <p:spPr>
            <a:xfrm rot="13500000" flipH="1">
              <a:off x="3648229" y="1535267"/>
              <a:ext cx="6858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2"/>
              <a:endCxn id="9" idx="6"/>
            </p:cNvCxnSpPr>
            <p:nvPr/>
          </p:nvCxnSpPr>
          <p:spPr>
            <a:xfrm rot="8100000" flipH="1">
              <a:off x="3648229" y="1535267"/>
              <a:ext cx="6858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V="1">
            <a:off x="8246506" y="1518686"/>
            <a:ext cx="676275" cy="8254"/>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4802" y="1157608"/>
            <a:ext cx="365760" cy="369332"/>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b="1" i="0" u="none" strike="noStrike" kern="0" cap="none" spc="0" normalizeH="0" baseline="0" noProof="0" dirty="0" smtClean="0">
                <a:ln>
                  <a:noFill/>
                </a:ln>
                <a:solidFill>
                  <a:schemeClr val="bg1"/>
                </a:solidFill>
                <a:effectLst/>
                <a:uLnTx/>
                <a:uFillTx/>
                <a:latin typeface="+mn-lt"/>
                <a:ea typeface="+mn-ea"/>
                <a:cs typeface="+mn-cs"/>
              </a:rPr>
              <a:t>+</a:t>
            </a:r>
          </a:p>
        </p:txBody>
      </p:sp>
      <p:sp>
        <p:nvSpPr>
          <p:cNvPr id="22" name="TextBox 21"/>
          <p:cNvSpPr txBox="1"/>
          <p:nvPr/>
        </p:nvSpPr>
        <p:spPr>
          <a:xfrm>
            <a:off x="7518890" y="1225600"/>
            <a:ext cx="365760" cy="369332"/>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kumimoji="0" lang="en-US" b="1" i="0" u="none" strike="noStrike" kern="0" cap="none" spc="0" normalizeH="0" baseline="0" noProof="0" dirty="0" smtClean="0">
                <a:ln>
                  <a:noFill/>
                </a:ln>
                <a:solidFill>
                  <a:schemeClr val="bg1"/>
                </a:solidFill>
                <a:effectLst/>
                <a:uLnTx/>
                <a:uFillTx/>
                <a:latin typeface="+mn-lt"/>
                <a:ea typeface="+mn-ea"/>
                <a:cs typeface="+mn-cs"/>
              </a:rPr>
              <a:t>–</a:t>
            </a:r>
          </a:p>
        </p:txBody>
      </p:sp>
      <p:graphicFrame>
        <p:nvGraphicFramePr>
          <p:cNvPr id="23" name="Object 2"/>
          <p:cNvGraphicFramePr>
            <a:graphicFrameLocks noChangeAspect="1"/>
          </p:cNvGraphicFramePr>
          <p:nvPr/>
        </p:nvGraphicFramePr>
        <p:xfrm>
          <a:off x="465138" y="3136832"/>
          <a:ext cx="1736725" cy="658812"/>
        </p:xfrm>
        <a:graphic>
          <a:graphicData uri="http://schemas.openxmlformats.org/presentationml/2006/ole">
            <p:oleObj spid="_x0000_s227335" name="Equation" r:id="rId8" imgW="1168200" imgH="444240" progId="Equation.3">
              <p:embed/>
            </p:oleObj>
          </a:graphicData>
        </a:graphic>
      </p:graphicFrame>
      <p:graphicFrame>
        <p:nvGraphicFramePr>
          <p:cNvPr id="26" name="Object 17"/>
          <p:cNvGraphicFramePr>
            <a:graphicFrameLocks noChangeAspect="1"/>
          </p:cNvGraphicFramePr>
          <p:nvPr/>
        </p:nvGraphicFramePr>
        <p:xfrm>
          <a:off x="465138" y="4467434"/>
          <a:ext cx="3454400" cy="1016000"/>
        </p:xfrm>
        <a:graphic>
          <a:graphicData uri="http://schemas.openxmlformats.org/presentationml/2006/ole">
            <p:oleObj spid="_x0000_s227337" name="Equation" r:id="rId9" imgW="2323800" imgH="685800" progId="Equation.3">
              <p:embed/>
            </p:oleObj>
          </a:graphicData>
        </a:graphic>
      </p:graphicFrame>
      <p:cxnSp>
        <p:nvCxnSpPr>
          <p:cNvPr id="28" name="Straight Connector 27"/>
          <p:cNvCxnSpPr/>
          <p:nvPr/>
        </p:nvCxnSpPr>
        <p:spPr>
          <a:xfrm rot="5400000" flipH="1" flipV="1">
            <a:off x="5775359" y="3157408"/>
            <a:ext cx="1253264" cy="794"/>
          </a:xfrm>
          <a:prstGeom prst="line">
            <a:avLst/>
          </a:prstGeom>
          <a:ln w="2540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02388" y="3783641"/>
            <a:ext cx="1824037" cy="1588"/>
          </a:xfrm>
          <a:prstGeom prst="line">
            <a:avLst/>
          </a:prstGeom>
          <a:ln w="254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679097" y="348529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50767" y="317389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328454" y="3061250"/>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53132" y="318714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885045" y="2822711"/>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732105" y="2875720"/>
            <a:ext cx="1192696" cy="596348"/>
          </a:xfrm>
          <a:custGeom>
            <a:avLst/>
            <a:gdLst>
              <a:gd name="connsiteX0" fmla="*/ 0 w 1192696"/>
              <a:gd name="connsiteY0" fmla="*/ 596348 h 596348"/>
              <a:gd name="connsiteX1" fmla="*/ 265044 w 1192696"/>
              <a:gd name="connsiteY1" fmla="*/ 344557 h 596348"/>
              <a:gd name="connsiteX2" fmla="*/ 649357 w 1192696"/>
              <a:gd name="connsiteY2" fmla="*/ 238539 h 596348"/>
              <a:gd name="connsiteX3" fmla="*/ 967409 w 1192696"/>
              <a:gd name="connsiteY3" fmla="*/ 357809 h 596348"/>
              <a:gd name="connsiteX4" fmla="*/ 1192696 w 1192696"/>
              <a:gd name="connsiteY4" fmla="*/ 0 h 59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6" h="596348">
                <a:moveTo>
                  <a:pt x="0" y="596348"/>
                </a:moveTo>
                <a:lnTo>
                  <a:pt x="265044" y="344557"/>
                </a:lnTo>
                <a:lnTo>
                  <a:pt x="649357" y="238539"/>
                </a:lnTo>
                <a:lnTo>
                  <a:pt x="967409" y="357809"/>
                </a:lnTo>
                <a:lnTo>
                  <a:pt x="1192696" y="0"/>
                </a:lnTo>
              </a:path>
            </a:pathLst>
          </a:cu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6516896" y="2955234"/>
            <a:ext cx="1630017" cy="622852"/>
          </a:xfrm>
          <a:custGeom>
            <a:avLst/>
            <a:gdLst>
              <a:gd name="connsiteX0" fmla="*/ 0 w 1630017"/>
              <a:gd name="connsiteY0" fmla="*/ 622852 h 622852"/>
              <a:gd name="connsiteX1" fmla="*/ 914400 w 1630017"/>
              <a:gd name="connsiteY1" fmla="*/ 159026 h 622852"/>
              <a:gd name="connsiteX2" fmla="*/ 1630017 w 1630017"/>
              <a:gd name="connsiteY2" fmla="*/ 0 h 622852"/>
            </a:gdLst>
            <a:ahLst/>
            <a:cxnLst>
              <a:cxn ang="0">
                <a:pos x="connsiteX0" y="connsiteY0"/>
              </a:cxn>
              <a:cxn ang="0">
                <a:pos x="connsiteX1" y="connsiteY1"/>
              </a:cxn>
              <a:cxn ang="0">
                <a:pos x="connsiteX2" y="connsiteY2"/>
              </a:cxn>
            </a:cxnLst>
            <a:rect l="l" t="t" r="r" b="b"/>
            <a:pathLst>
              <a:path w="1630017" h="622852">
                <a:moveTo>
                  <a:pt x="0" y="622852"/>
                </a:moveTo>
                <a:cubicBezTo>
                  <a:pt x="303880" y="466443"/>
                  <a:pt x="572630" y="159026"/>
                  <a:pt x="914400" y="159026"/>
                </a:cubicBezTo>
                <a:cubicBezTo>
                  <a:pt x="1152725" y="105066"/>
                  <a:pt x="1385659" y="0"/>
                  <a:pt x="1630017" y="0"/>
                </a:cubicBez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27338" name="Object 10"/>
          <p:cNvGraphicFramePr>
            <a:graphicFrameLocks noChangeAspect="1"/>
          </p:cNvGraphicFramePr>
          <p:nvPr/>
        </p:nvGraphicFramePr>
        <p:xfrm>
          <a:off x="6468648" y="2342318"/>
          <a:ext cx="473075" cy="300038"/>
        </p:xfrm>
        <a:graphic>
          <a:graphicData uri="http://schemas.openxmlformats.org/presentationml/2006/ole">
            <p:oleObj spid="_x0000_s227338" name="Equation" r:id="rId10" imgW="317160" imgH="203040" progId="Equation.3">
              <p:embed/>
            </p:oleObj>
          </a:graphicData>
        </a:graphic>
      </p:graphicFrame>
      <p:graphicFrame>
        <p:nvGraphicFramePr>
          <p:cNvPr id="227339" name="Object 11"/>
          <p:cNvGraphicFramePr>
            <a:graphicFrameLocks noChangeAspect="1"/>
          </p:cNvGraphicFramePr>
          <p:nvPr/>
        </p:nvGraphicFramePr>
        <p:xfrm>
          <a:off x="8367713" y="3672919"/>
          <a:ext cx="188912" cy="206375"/>
        </p:xfrm>
        <a:graphic>
          <a:graphicData uri="http://schemas.openxmlformats.org/presentationml/2006/ole">
            <p:oleObj spid="_x0000_s227339" name="Equation" r:id="rId11" imgW="126720" imgH="139680" progId="Equation.3">
              <p:embed/>
            </p:oleObj>
          </a:graphicData>
        </a:graphic>
      </p:graphicFrame>
      <p:sp>
        <p:nvSpPr>
          <p:cNvPr id="46" name="TextBox 45"/>
          <p:cNvSpPr txBox="1"/>
          <p:nvPr/>
        </p:nvSpPr>
        <p:spPr>
          <a:xfrm>
            <a:off x="7466979" y="2297569"/>
            <a:ext cx="1427784" cy="430887"/>
          </a:xfrm>
          <a:prstGeom prst="rect">
            <a:avLst/>
          </a:prstGeom>
        </p:spPr>
        <p:txBody>
          <a:bodyPr wrap="square" lIns="0" tIns="0" rIns="0" bIns="0" rtlCol="0">
            <a:spAutoFit/>
          </a:bodyPr>
          <a:lstStyle/>
          <a:p>
            <a:pPr marR="0" algn="l"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Regression or</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noProof="0" dirty="0" smtClean="0">
                <a:ln>
                  <a:noFill/>
                </a:ln>
                <a:solidFill>
                  <a:schemeClr val="tx1"/>
                </a:solidFill>
                <a:effectLst/>
                <a:uLnTx/>
                <a:uFillTx/>
                <a:latin typeface="+mn-lt"/>
                <a:ea typeface="+mn-ea"/>
                <a:cs typeface="+mn-cs"/>
              </a:rPr>
              <a:t>MMSE estimate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cxnSp>
        <p:nvCxnSpPr>
          <p:cNvPr id="49" name="Straight Arrow Connector 48"/>
          <p:cNvCxnSpPr/>
          <p:nvPr/>
        </p:nvCxnSpPr>
        <p:spPr>
          <a:xfrm rot="5400000">
            <a:off x="7001325" y="2720872"/>
            <a:ext cx="548239" cy="1325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227340" name="Object 12"/>
          <p:cNvGraphicFramePr>
            <a:graphicFrameLocks noChangeAspect="1"/>
          </p:cNvGraphicFramePr>
          <p:nvPr/>
        </p:nvGraphicFramePr>
        <p:xfrm>
          <a:off x="465138" y="5932626"/>
          <a:ext cx="3386138" cy="641350"/>
        </p:xfrm>
        <a:graphic>
          <a:graphicData uri="http://schemas.openxmlformats.org/presentationml/2006/ole">
            <p:oleObj spid="_x0000_s227340" name="Equation" r:id="rId12" imgW="2273040" imgH="43164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Prediction and Filtering</a:t>
            </a:r>
            <a:endParaRPr lang="en-US" b="1" dirty="0">
              <a:solidFill>
                <a:schemeClr val="accent2"/>
              </a:solidFill>
            </a:endParaRPr>
          </a:p>
        </p:txBody>
      </p:sp>
      <p:sp>
        <p:nvSpPr>
          <p:cNvPr id="5" name="TextBox 4"/>
          <p:cNvSpPr txBox="1"/>
          <p:nvPr/>
        </p:nvSpPr>
        <p:spPr>
          <a:xfrm>
            <a:off x="182879" y="637654"/>
            <a:ext cx="8721969" cy="3288080"/>
          </a:xfrm>
          <a:prstGeom prst="rect">
            <a:avLst/>
          </a:prstGeom>
        </p:spPr>
        <p:txBody>
          <a:bodyPr wrap="square" lIns="0" tIns="0" rIns="0" bIns="0" rtlCol="0">
            <a:spAutoFit/>
          </a:bodyPr>
          <a:lstStyle/>
          <a:p>
            <a:pPr marL="168275" indent="-168275">
              <a:spcAft>
                <a:spcPts val="12800"/>
              </a:spcAft>
              <a:buFont typeface="Arial" pitchFamily="34" charset="0"/>
              <a:buChar char="•"/>
            </a:pPr>
            <a:r>
              <a:rPr lang="en-US" sz="1800" b="1" dirty="0" smtClean="0"/>
              <a:t>The solution to this optimization problem has a familiar look:</a:t>
            </a:r>
          </a:p>
          <a:p>
            <a:pPr marL="168275" indent="-168275">
              <a:spcAft>
                <a:spcPts val="4200"/>
              </a:spcAft>
            </a:pPr>
            <a:r>
              <a:rPr lang="en-US" sz="1800" b="1" dirty="0" smtClean="0"/>
              <a:t>	where:</a:t>
            </a:r>
          </a:p>
          <a:p>
            <a:pPr marL="168275" indent="-168275">
              <a:spcAft>
                <a:spcPts val="12800"/>
              </a:spcAft>
              <a:buFont typeface="Arial" pitchFamily="34" charset="0"/>
              <a:buChar char="•"/>
            </a:pPr>
            <a:r>
              <a:rPr lang="en-US" sz="1800" b="1" dirty="0" smtClean="0"/>
              <a:t>Using </a:t>
            </a:r>
            <a:r>
              <a:rPr lang="en-US" sz="1800" b="1" dirty="0" smtClean="0">
                <a:solidFill>
                  <a:schemeClr val="bg1"/>
                </a:solidFill>
              </a:rPr>
              <a:t>the </a:t>
            </a:r>
            <a:r>
              <a:rPr lang="en-US" sz="1800" i="1" dirty="0" smtClean="0">
                <a:solidFill>
                  <a:schemeClr val="bg1"/>
                </a:solidFill>
              </a:rPr>
              <a:t>z</a:t>
            </a:r>
            <a:r>
              <a:rPr lang="en-US" sz="1800" b="1" dirty="0" smtClean="0">
                <a:solidFill>
                  <a:schemeClr val="bg1"/>
                </a:solidFill>
              </a:rPr>
              <a:t>-Transform, we </a:t>
            </a:r>
            <a:r>
              <a:rPr lang="en-US" sz="1800" b="1" dirty="0" smtClean="0"/>
              <a:t>can show that the error equation can be computed using a linear filter:</a:t>
            </a:r>
          </a:p>
        </p:txBody>
      </p:sp>
      <p:graphicFrame>
        <p:nvGraphicFramePr>
          <p:cNvPr id="228364" name="Object 12"/>
          <p:cNvGraphicFramePr>
            <a:graphicFrameLocks noChangeAspect="1"/>
          </p:cNvGraphicFramePr>
          <p:nvPr/>
        </p:nvGraphicFramePr>
        <p:xfrm>
          <a:off x="7047396" y="615191"/>
          <a:ext cx="869950" cy="301625"/>
        </p:xfrm>
        <a:graphic>
          <a:graphicData uri="http://schemas.openxmlformats.org/presentationml/2006/ole">
            <p:oleObj spid="_x0000_s228364" name="Equation" r:id="rId3" imgW="583920" imgH="203040" progId="Equation.3">
              <p:embed/>
            </p:oleObj>
          </a:graphicData>
        </a:graphic>
      </p:graphicFrame>
      <p:graphicFrame>
        <p:nvGraphicFramePr>
          <p:cNvPr id="228365" name="Object 13"/>
          <p:cNvGraphicFramePr>
            <a:graphicFrameLocks noChangeAspect="1"/>
          </p:cNvGraphicFramePr>
          <p:nvPr/>
        </p:nvGraphicFramePr>
        <p:xfrm>
          <a:off x="465138" y="1066180"/>
          <a:ext cx="6638925" cy="1393825"/>
        </p:xfrm>
        <a:graphic>
          <a:graphicData uri="http://schemas.openxmlformats.org/presentationml/2006/ole">
            <p:oleObj spid="_x0000_s228365" name="Equation" r:id="rId4" imgW="4457520" imgH="939600" progId="Equation.3">
              <p:embed/>
            </p:oleObj>
          </a:graphicData>
        </a:graphic>
      </p:graphicFrame>
      <p:graphicFrame>
        <p:nvGraphicFramePr>
          <p:cNvPr id="228366" name="Object 14"/>
          <p:cNvGraphicFramePr>
            <a:graphicFrameLocks noChangeAspect="1"/>
          </p:cNvGraphicFramePr>
          <p:nvPr/>
        </p:nvGraphicFramePr>
        <p:xfrm>
          <a:off x="465138" y="2870132"/>
          <a:ext cx="4330701" cy="509587"/>
        </p:xfrm>
        <a:graphic>
          <a:graphicData uri="http://schemas.openxmlformats.org/presentationml/2006/ole">
            <p:oleObj spid="_x0000_s228366" name="Equation" r:id="rId5" imgW="2908080" imgH="342720" progId="Equation.3">
              <p:embed/>
            </p:oleObj>
          </a:graphicData>
        </a:graphic>
      </p:graphicFrame>
      <p:graphicFrame>
        <p:nvGraphicFramePr>
          <p:cNvPr id="228367" name="Object 15"/>
          <p:cNvGraphicFramePr>
            <a:graphicFrameLocks noChangeAspect="1"/>
          </p:cNvGraphicFramePr>
          <p:nvPr/>
        </p:nvGraphicFramePr>
        <p:xfrm>
          <a:off x="465138" y="3956115"/>
          <a:ext cx="4645025" cy="2747962"/>
        </p:xfrm>
        <a:graphic>
          <a:graphicData uri="http://schemas.openxmlformats.org/presentationml/2006/ole">
            <p:oleObj spid="_x0000_s228367" name="Equation" r:id="rId6" imgW="3124080" imgH="1854000" progId="Equation.3">
              <p:embed/>
            </p:oleObj>
          </a:graphicData>
        </a:graphic>
      </p:graphicFrame>
      <p:grpSp>
        <p:nvGrpSpPr>
          <p:cNvPr id="48" name="Group 47"/>
          <p:cNvGrpSpPr/>
          <p:nvPr/>
        </p:nvGrpSpPr>
        <p:grpSpPr>
          <a:xfrm>
            <a:off x="5571221" y="4413595"/>
            <a:ext cx="3331699" cy="554818"/>
            <a:chOff x="5182103" y="4206875"/>
            <a:chExt cx="3331699" cy="554818"/>
          </a:xfrm>
        </p:grpSpPr>
        <p:cxnSp>
          <p:nvCxnSpPr>
            <p:cNvPr id="50" name="Straight Arrow Connector 49"/>
            <p:cNvCxnSpPr/>
            <p:nvPr/>
          </p:nvCxnSpPr>
          <p:spPr>
            <a:xfrm>
              <a:off x="5182103" y="453581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1"/>
            <p:cNvGraphicFramePr>
              <a:graphicFrameLocks noChangeAspect="1"/>
            </p:cNvGraphicFramePr>
            <p:nvPr/>
          </p:nvGraphicFramePr>
          <p:xfrm>
            <a:off x="5385728" y="4209172"/>
            <a:ext cx="473075" cy="300038"/>
          </p:xfrm>
          <a:graphic>
            <a:graphicData uri="http://schemas.openxmlformats.org/presentationml/2006/ole">
              <p:oleObj spid="_x0000_s228370" name="Equation" r:id="rId7" imgW="317160" imgH="203040" progId="Equation.3">
                <p:embed/>
              </p:oleObj>
            </a:graphicData>
          </a:graphic>
        </p:graphicFrame>
        <p:sp>
          <p:nvSpPr>
            <p:cNvPr id="52" name="Rectangle 51"/>
            <p:cNvSpPr/>
            <p:nvPr/>
          </p:nvSpPr>
          <p:spPr>
            <a:xfrm>
              <a:off x="6119460" y="4311527"/>
              <a:ext cx="1477094" cy="45016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Object 3"/>
            <p:cNvGraphicFramePr>
              <a:graphicFrameLocks noChangeAspect="1"/>
            </p:cNvGraphicFramePr>
            <p:nvPr/>
          </p:nvGraphicFramePr>
          <p:xfrm>
            <a:off x="7767638" y="4206875"/>
            <a:ext cx="454025" cy="301625"/>
          </p:xfrm>
          <a:graphic>
            <a:graphicData uri="http://schemas.openxmlformats.org/presentationml/2006/ole">
              <p:oleObj spid="_x0000_s228371" name="Equation" r:id="rId8" imgW="304560" imgH="203040" progId="Equation.3">
                <p:embed/>
              </p:oleObj>
            </a:graphicData>
          </a:graphic>
        </p:graphicFrame>
        <p:graphicFrame>
          <p:nvGraphicFramePr>
            <p:cNvPr id="54" name="Object 29"/>
            <p:cNvGraphicFramePr>
              <a:graphicFrameLocks noChangeAspect="1"/>
            </p:cNvGraphicFramePr>
            <p:nvPr/>
          </p:nvGraphicFramePr>
          <p:xfrm>
            <a:off x="6238972" y="4386591"/>
            <a:ext cx="1211263" cy="300038"/>
          </p:xfrm>
          <a:graphic>
            <a:graphicData uri="http://schemas.openxmlformats.org/presentationml/2006/ole">
              <p:oleObj spid="_x0000_s228372" name="Equation" r:id="rId9" imgW="812520" imgH="203040" progId="Equation.3">
                <p:embed/>
              </p:oleObj>
            </a:graphicData>
          </a:graphic>
        </p:graphicFrame>
        <p:cxnSp>
          <p:nvCxnSpPr>
            <p:cNvPr id="55" name="Straight Arrow Connector 54"/>
            <p:cNvCxnSpPr/>
            <p:nvPr/>
          </p:nvCxnSpPr>
          <p:spPr>
            <a:xfrm>
              <a:off x="7599402" y="453581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5582943" y="5199708"/>
            <a:ext cx="3331699" cy="554154"/>
            <a:chOff x="5182103" y="4207539"/>
            <a:chExt cx="3331699" cy="554154"/>
          </a:xfrm>
        </p:grpSpPr>
        <p:cxnSp>
          <p:nvCxnSpPr>
            <p:cNvPr id="57" name="Straight Arrow Connector 56"/>
            <p:cNvCxnSpPr/>
            <p:nvPr/>
          </p:nvCxnSpPr>
          <p:spPr>
            <a:xfrm>
              <a:off x="5182103" y="453581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8" name="Object 1"/>
            <p:cNvGraphicFramePr>
              <a:graphicFrameLocks noChangeAspect="1"/>
            </p:cNvGraphicFramePr>
            <p:nvPr/>
          </p:nvGraphicFramePr>
          <p:xfrm>
            <a:off x="5395561" y="4209126"/>
            <a:ext cx="454025" cy="300038"/>
          </p:xfrm>
          <a:graphic>
            <a:graphicData uri="http://schemas.openxmlformats.org/presentationml/2006/ole">
              <p:oleObj spid="_x0000_s228373" name="Equation" r:id="rId10" imgW="304560" imgH="203040" progId="Equation.3">
                <p:embed/>
              </p:oleObj>
            </a:graphicData>
          </a:graphic>
        </p:graphicFrame>
        <p:sp>
          <p:nvSpPr>
            <p:cNvPr id="59" name="Rectangle 58"/>
            <p:cNvSpPr/>
            <p:nvPr/>
          </p:nvSpPr>
          <p:spPr>
            <a:xfrm>
              <a:off x="6119460" y="4311527"/>
              <a:ext cx="1477094" cy="45016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Object 3"/>
            <p:cNvGraphicFramePr>
              <a:graphicFrameLocks noChangeAspect="1"/>
            </p:cNvGraphicFramePr>
            <p:nvPr/>
          </p:nvGraphicFramePr>
          <p:xfrm>
            <a:off x="7757761" y="4207539"/>
            <a:ext cx="473075" cy="301625"/>
          </p:xfrm>
          <a:graphic>
            <a:graphicData uri="http://schemas.openxmlformats.org/presentationml/2006/ole">
              <p:oleObj spid="_x0000_s228374" name="Equation" r:id="rId11" imgW="317160" imgH="203040" progId="Equation.3">
                <p:embed/>
              </p:oleObj>
            </a:graphicData>
          </a:graphic>
        </p:graphicFrame>
        <p:graphicFrame>
          <p:nvGraphicFramePr>
            <p:cNvPr id="61" name="Object 29"/>
            <p:cNvGraphicFramePr>
              <a:graphicFrameLocks noChangeAspect="1"/>
            </p:cNvGraphicFramePr>
            <p:nvPr/>
          </p:nvGraphicFramePr>
          <p:xfrm>
            <a:off x="6135336" y="4386926"/>
            <a:ext cx="1419225" cy="300038"/>
          </p:xfrm>
          <a:graphic>
            <a:graphicData uri="http://schemas.openxmlformats.org/presentationml/2006/ole">
              <p:oleObj spid="_x0000_s228375" name="Equation" r:id="rId12" imgW="952200" imgH="203040" progId="Equation.3">
                <p:embed/>
              </p:oleObj>
            </a:graphicData>
          </a:graphic>
        </p:graphicFrame>
        <p:cxnSp>
          <p:nvCxnSpPr>
            <p:cNvPr id="62" name="Straight Arrow Connector 61"/>
            <p:cNvCxnSpPr/>
            <p:nvPr/>
          </p:nvCxnSpPr>
          <p:spPr>
            <a:xfrm>
              <a:off x="7599402" y="4535816"/>
              <a:ext cx="914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57936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Prediction and the Spectrum</a:t>
            </a:r>
            <a:endParaRPr lang="en-US" b="1" dirty="0">
              <a:solidFill>
                <a:schemeClr val="accent2"/>
              </a:solidFill>
            </a:endParaRPr>
          </a:p>
        </p:txBody>
      </p:sp>
      <p:pic>
        <p:nvPicPr>
          <p:cNvPr id="22" name="Picture 21" descr="x.JPG">
            <a:hlinkClick r:id="rId2" action="ppaction://hlinkfile"/>
          </p:cNvPr>
          <p:cNvPicPr>
            <a:picLocks noChangeAspect="1"/>
          </p:cNvPicPr>
          <p:nvPr/>
        </p:nvPicPr>
        <p:blipFill>
          <a:blip r:embed="rId3" cstate="print"/>
          <a:srcRect l="4177"/>
          <a:stretch>
            <a:fillRect/>
          </a:stretch>
        </p:blipFill>
        <p:spPr>
          <a:xfrm>
            <a:off x="76200" y="550414"/>
            <a:ext cx="3541643" cy="3398875"/>
          </a:xfrm>
          <a:prstGeom prst="rect">
            <a:avLst/>
          </a:prstGeom>
        </p:spPr>
      </p:pic>
      <p:pic>
        <p:nvPicPr>
          <p:cNvPr id="23" name="Picture 4"/>
          <p:cNvPicPr>
            <a:picLocks noChangeAspect="1" noChangeArrowheads="1"/>
          </p:cNvPicPr>
          <p:nvPr/>
        </p:nvPicPr>
        <p:blipFill>
          <a:blip r:embed="rId4"/>
          <a:srcRect t="3216" r="4827" b="3364"/>
          <a:stretch>
            <a:fillRect/>
          </a:stretch>
        </p:blipFill>
        <p:spPr bwMode="auto">
          <a:xfrm>
            <a:off x="5738196" y="3650297"/>
            <a:ext cx="2968488" cy="3054895"/>
          </a:xfrm>
          <a:prstGeom prst="rect">
            <a:avLst/>
          </a:prstGeom>
          <a:noFill/>
          <a:ln w="9525">
            <a:noFill/>
            <a:miter lim="800000"/>
            <a:headEnd/>
            <a:tailEnd/>
          </a:ln>
          <a:effectLst/>
        </p:spPr>
      </p:pic>
      <p:sp>
        <p:nvSpPr>
          <p:cNvPr id="24" name="Text Box 3"/>
          <p:cNvSpPr txBox="1">
            <a:spLocks noChangeArrowheads="1"/>
          </p:cNvSpPr>
          <p:nvPr/>
        </p:nvSpPr>
        <p:spPr bwMode="auto">
          <a:xfrm>
            <a:off x="4028662" y="656288"/>
            <a:ext cx="4866102" cy="2630251"/>
          </a:xfrm>
          <a:prstGeom prst="rect">
            <a:avLst/>
          </a:prstGeom>
          <a:noFill/>
          <a:ln w="9525">
            <a:noFill/>
            <a:miter lim="800000"/>
            <a:headEnd/>
            <a:tailEnd/>
          </a:ln>
          <a:effectLst/>
        </p:spPr>
        <p:txBody>
          <a:bodyPr lIns="0" tIns="0" rIns="0" bIns="0"/>
          <a:lstStyle/>
          <a:p>
            <a:pPr marL="165100" indent="-165100">
              <a:lnSpc>
                <a:spcPts val="2400"/>
              </a:lnSpc>
              <a:spcAft>
                <a:spcPts val="1200"/>
              </a:spcAft>
              <a:buFont typeface="Arial" pitchFamily="34" charset="0"/>
              <a:buChar char="•"/>
            </a:pPr>
            <a:r>
              <a:rPr lang="en-US" sz="1800" b="1" dirty="0" smtClean="0">
                <a:solidFill>
                  <a:schemeClr val="bg1"/>
                </a:solidFill>
              </a:rPr>
              <a:t>To the left are some examples of the linear prediction error for voiced speech signals.</a:t>
            </a:r>
          </a:p>
          <a:p>
            <a:pPr marL="165100" indent="-165100">
              <a:lnSpc>
                <a:spcPts val="2400"/>
              </a:lnSpc>
              <a:spcAft>
                <a:spcPts val="1200"/>
              </a:spcAft>
              <a:buFont typeface="Arial" pitchFamily="34" charset="0"/>
              <a:buChar char="•"/>
            </a:pPr>
            <a:r>
              <a:rPr lang="en-US" sz="1800" b="1" dirty="0" smtClean="0">
                <a:solidFill>
                  <a:schemeClr val="bg1"/>
                </a:solidFill>
              </a:rPr>
              <a:t>The points where the prediction error peaks are points in the signal where the signal is least predictable by a linear prediction model. In the case of voiced speech, this relates to the manner in which the signal is produced.</a:t>
            </a:r>
          </a:p>
        </p:txBody>
      </p:sp>
      <p:sp>
        <p:nvSpPr>
          <p:cNvPr id="26" name="Text Box 3"/>
          <p:cNvSpPr txBox="1">
            <a:spLocks noChangeArrowheads="1"/>
          </p:cNvSpPr>
          <p:nvPr/>
        </p:nvSpPr>
        <p:spPr bwMode="auto">
          <a:xfrm>
            <a:off x="227013" y="4041913"/>
            <a:ext cx="5444917" cy="2557669"/>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solidFill>
                  <a:schemeClr val="bg1"/>
                </a:solidFill>
              </a:rPr>
              <a:t>The LP filter becomes increasingly more accurate if you increase the order of the model.</a:t>
            </a:r>
          </a:p>
          <a:p>
            <a:pPr marL="165100" indent="-165100">
              <a:spcAft>
                <a:spcPts val="1200"/>
              </a:spcAft>
              <a:buFont typeface="Arial" pitchFamily="34" charset="0"/>
              <a:buChar char="•"/>
            </a:pPr>
            <a:r>
              <a:rPr lang="en-US" sz="1800" b="1" dirty="0" smtClean="0">
                <a:solidFill>
                  <a:schemeClr val="bg1"/>
                </a:solidFill>
              </a:rPr>
              <a:t>We can interpret this as a spectral matching process, as shown to the right. As the order increases, the LP model better models the envelope of the spectrum of the original signal.</a:t>
            </a:r>
          </a:p>
          <a:p>
            <a:pPr marL="165100" indent="-165100">
              <a:spcAft>
                <a:spcPts val="1200"/>
              </a:spcAft>
              <a:buFont typeface="Arial" pitchFamily="34" charset="0"/>
              <a:buChar char="•"/>
            </a:pPr>
            <a:r>
              <a:rPr lang="en-US" sz="1800" b="1" dirty="0" smtClean="0">
                <a:solidFill>
                  <a:schemeClr val="bg1"/>
                </a:solidFill>
              </a:rPr>
              <a:t>The LP parameters can be used to recognize patterns in a signal.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02" name="Rectangle 18"/>
          <p:cNvSpPr>
            <a:spLocks noChangeArrowheads="1"/>
          </p:cNvSpPr>
          <p:nvPr/>
        </p:nvSpPr>
        <p:spPr bwMode="auto">
          <a:xfrm>
            <a:off x="201613" y="593566"/>
            <a:ext cx="8645525" cy="401637"/>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A multivariate </a:t>
            </a:r>
            <a:r>
              <a:rPr lang="en-US" sz="1800" b="1" dirty="0" smtClean="0">
                <a:solidFill>
                  <a:schemeClr val="bg1"/>
                </a:solidFill>
              </a:rPr>
              <a:t>normal, or Gaussian, distribution </a:t>
            </a:r>
            <a:r>
              <a:rPr lang="en-US" sz="1800" b="1" dirty="0">
                <a:solidFill>
                  <a:schemeClr val="bg1"/>
                </a:solidFill>
              </a:rPr>
              <a:t>is defined as:</a:t>
            </a:r>
          </a:p>
        </p:txBody>
      </p:sp>
      <p:graphicFrame>
        <p:nvGraphicFramePr>
          <p:cNvPr id="144403" name="Object 19"/>
          <p:cNvGraphicFramePr>
            <a:graphicFrameLocks noChangeAspect="1"/>
          </p:cNvGraphicFramePr>
          <p:nvPr/>
        </p:nvGraphicFramePr>
        <p:xfrm>
          <a:off x="441325" y="958448"/>
          <a:ext cx="4533900" cy="673908"/>
        </p:xfrm>
        <a:graphic>
          <a:graphicData uri="http://schemas.openxmlformats.org/presentationml/2006/ole">
            <p:oleObj spid="_x0000_s224258" name="Equation" r:id="rId3" imgW="4533840" imgH="672840" progId="Equation.3">
              <p:embed/>
            </p:oleObj>
          </a:graphicData>
        </a:graphic>
      </p:graphicFrame>
      <p:sp>
        <p:nvSpPr>
          <p:cNvPr id="144404" name="Rectangle 20"/>
          <p:cNvSpPr>
            <a:spLocks noChangeArrowheads="1"/>
          </p:cNvSpPr>
          <p:nvPr/>
        </p:nvSpPr>
        <p:spPr bwMode="auto">
          <a:xfrm>
            <a:off x="204719" y="1681049"/>
            <a:ext cx="8715444" cy="1333823"/>
          </a:xfrm>
          <a:prstGeom prst="rect">
            <a:avLst/>
          </a:prstGeom>
          <a:noFill/>
          <a:ln w="9525">
            <a:noFill/>
            <a:miter lim="800000"/>
            <a:headEnd/>
            <a:tailEnd/>
          </a:ln>
          <a:effectLst/>
        </p:spPr>
        <p:txBody>
          <a:bodyPr lIns="0" tIns="0" rIns="0" bIns="0"/>
          <a:lstStyle/>
          <a:p>
            <a:pPr marL="176213" indent="-176213">
              <a:spcAft>
                <a:spcPts val="1200"/>
              </a:spcAft>
            </a:pPr>
            <a:r>
              <a:rPr lang="en-US" sz="1800" b="1" dirty="0">
                <a:solidFill>
                  <a:schemeClr val="bg1"/>
                </a:solidFill>
              </a:rPr>
              <a:t>	</a:t>
            </a:r>
            <a:r>
              <a:rPr lang="en-US" sz="1800" b="1" dirty="0" smtClean="0">
                <a:solidFill>
                  <a:schemeClr val="bg1"/>
                </a:solidFill>
              </a:rPr>
              <a:t>where the vector, </a:t>
            </a:r>
            <a:r>
              <a:rPr lang="en-US" sz="1800" b="1" dirty="0" smtClean="0">
                <a:solidFill>
                  <a:schemeClr val="bg1"/>
                </a:solidFill>
                <a:sym typeface="Symbol" pitchFamily="18" charset="2"/>
              </a:rPr>
              <a:t>, </a:t>
            </a:r>
            <a:r>
              <a:rPr lang="en-US" sz="1800" b="1" dirty="0">
                <a:solidFill>
                  <a:schemeClr val="bg1"/>
                </a:solidFill>
                <a:sym typeface="Symbol" pitchFamily="18" charset="2"/>
              </a:rPr>
              <a:t>represents the </a:t>
            </a:r>
            <a:r>
              <a:rPr lang="en-US" sz="1800" b="1" dirty="0" smtClean="0">
                <a:solidFill>
                  <a:schemeClr val="bg1"/>
                </a:solidFill>
                <a:sym typeface="Symbol" pitchFamily="18" charset="2"/>
              </a:rPr>
              <a:t>mean and the matrix, , </a:t>
            </a:r>
            <a:r>
              <a:rPr lang="en-US" sz="1800" b="1" dirty="0">
                <a:solidFill>
                  <a:schemeClr val="bg1"/>
                </a:solidFill>
                <a:sym typeface="Symbol" pitchFamily="18" charset="2"/>
              </a:rPr>
              <a:t>represents the </a:t>
            </a:r>
            <a:r>
              <a:rPr lang="en-US" sz="1800" b="1" dirty="0" smtClean="0">
                <a:solidFill>
                  <a:schemeClr val="bg1"/>
                </a:solidFill>
                <a:sym typeface="Symbol" pitchFamily="18" charset="2"/>
              </a:rPr>
              <a:t>covariance.</a:t>
            </a:r>
            <a:endParaRPr lang="en-US" sz="1800" b="1" dirty="0">
              <a:solidFill>
                <a:schemeClr val="bg1"/>
              </a:solidFill>
              <a:sym typeface="Symbol" pitchFamily="18" charset="2"/>
            </a:endParaRPr>
          </a:p>
          <a:p>
            <a:pPr marL="176213" indent="-176213">
              <a:spcAft>
                <a:spcPct val="25000"/>
              </a:spcAft>
              <a:buFontTx/>
              <a:buChar char="•"/>
            </a:pPr>
            <a:r>
              <a:rPr lang="en-US" sz="1800" b="1" dirty="0">
                <a:solidFill>
                  <a:schemeClr val="bg1"/>
                </a:solidFill>
                <a:sym typeface="Symbol" pitchFamily="18" charset="2"/>
              </a:rPr>
              <a:t>Note the exponent term is really a dot product </a:t>
            </a:r>
            <a:r>
              <a:rPr lang="en-US" sz="1800" b="1" dirty="0" smtClean="0">
                <a:solidFill>
                  <a:schemeClr val="bg1"/>
                </a:solidFill>
                <a:sym typeface="Symbol" pitchFamily="18" charset="2"/>
              </a:rPr>
              <a:t>or weighted </a:t>
            </a:r>
            <a:r>
              <a:rPr lang="en-US" sz="1800" b="1" dirty="0">
                <a:solidFill>
                  <a:schemeClr val="bg1"/>
                </a:solidFill>
                <a:sym typeface="Symbol" pitchFamily="18" charset="2"/>
              </a:rPr>
              <a:t>Euclidean distance.</a:t>
            </a:r>
          </a:p>
        </p:txBody>
      </p:sp>
      <p:pic>
        <p:nvPicPr>
          <p:cNvPr id="144405" name="Picture 21"/>
          <p:cNvPicPr>
            <a:picLocks noChangeAspect="1" noChangeArrowheads="1"/>
          </p:cNvPicPr>
          <p:nvPr/>
        </p:nvPicPr>
        <p:blipFill>
          <a:blip r:embed="rId4"/>
          <a:srcRect l="57341" t="56165" r="9221" b="24446"/>
          <a:stretch>
            <a:fillRect/>
          </a:stretch>
        </p:blipFill>
        <p:spPr bwMode="auto">
          <a:xfrm>
            <a:off x="4748213" y="2807520"/>
            <a:ext cx="4000500" cy="2544763"/>
          </a:xfrm>
          <a:prstGeom prst="rect">
            <a:avLst/>
          </a:prstGeom>
          <a:noFill/>
          <a:ln w="9525">
            <a:noFill/>
            <a:miter lim="800000"/>
            <a:headEnd/>
            <a:tailEnd/>
          </a:ln>
          <a:effectLst/>
        </p:spPr>
      </p:pic>
      <p:sp>
        <p:nvSpPr>
          <p:cNvPr id="144406" name="Text Box 22"/>
          <p:cNvSpPr txBox="1">
            <a:spLocks noChangeArrowheads="1"/>
          </p:cNvSpPr>
          <p:nvPr/>
        </p:nvSpPr>
        <p:spPr bwMode="auto">
          <a:xfrm>
            <a:off x="228599" y="2893245"/>
            <a:ext cx="8691564" cy="4154984"/>
          </a:xfrm>
          <a:prstGeom prst="rect">
            <a:avLst/>
          </a:prstGeom>
          <a:noFill/>
          <a:ln w="9525">
            <a:noFill/>
            <a:miter lim="800000"/>
            <a:headEnd/>
            <a:tailEnd/>
          </a:ln>
          <a:effectLst/>
        </p:spPr>
        <p:txBody>
          <a:bodyPr wrap="square" lIns="0" tIns="0" rIns="0" bIns="0">
            <a:spAutoFit/>
          </a:bodyPr>
          <a:lstStyle/>
          <a:p>
            <a:pPr marL="176213" indent="-176213">
              <a:spcAft>
                <a:spcPts val="1200"/>
              </a:spcAft>
              <a:buFontTx/>
              <a:buChar char="•"/>
            </a:pPr>
            <a:r>
              <a:rPr lang="en-US" sz="1800" b="1" dirty="0">
                <a:solidFill>
                  <a:schemeClr val="bg1"/>
                </a:solidFill>
                <a:sym typeface="Symbol" pitchFamily="18" charset="2"/>
              </a:rPr>
              <a:t>The covariance is always  </a:t>
            </a:r>
            <a:r>
              <a:rPr lang="en-US" sz="1800" b="1" dirty="0" smtClean="0">
                <a:solidFill>
                  <a:schemeClr val="bg1"/>
                </a:solidFill>
                <a:sym typeface="Symbol" pitchFamily="18" charset="2"/>
              </a:rPr>
              <a:t>symmetric</a:t>
            </a:r>
            <a:br>
              <a:rPr lang="en-US" sz="1800" b="1" dirty="0" smtClean="0">
                <a:solidFill>
                  <a:schemeClr val="bg1"/>
                </a:solidFill>
                <a:sym typeface="Symbol" pitchFamily="18" charset="2"/>
              </a:rPr>
            </a:br>
            <a:r>
              <a:rPr lang="en-US" sz="1800" b="1" dirty="0" smtClean="0">
                <a:solidFill>
                  <a:schemeClr val="bg1"/>
                </a:solidFill>
                <a:sym typeface="Symbol" pitchFamily="18" charset="2"/>
              </a:rPr>
              <a:t>and </a:t>
            </a:r>
            <a:r>
              <a:rPr lang="en-US" sz="1800" b="1" dirty="0">
                <a:solidFill>
                  <a:schemeClr val="bg1"/>
                </a:solidFill>
                <a:sym typeface="Symbol" pitchFamily="18" charset="2"/>
              </a:rPr>
              <a:t>positive </a:t>
            </a:r>
            <a:r>
              <a:rPr lang="en-US" sz="1800" b="1" dirty="0" err="1">
                <a:solidFill>
                  <a:schemeClr val="bg1"/>
                </a:solidFill>
                <a:sym typeface="Symbol" pitchFamily="18" charset="2"/>
              </a:rPr>
              <a:t>semidefinite</a:t>
            </a:r>
            <a:r>
              <a:rPr lang="en-US" sz="1800" b="1" dirty="0">
                <a:solidFill>
                  <a:schemeClr val="bg1"/>
                </a:solidFill>
                <a:sym typeface="Symbol" pitchFamily="18" charset="2"/>
              </a:rPr>
              <a:t>.</a:t>
            </a:r>
          </a:p>
          <a:p>
            <a:pPr marL="176213" indent="-176213">
              <a:spcAft>
                <a:spcPts val="1200"/>
              </a:spcAft>
              <a:buFontTx/>
              <a:buChar char="•"/>
            </a:pPr>
            <a:r>
              <a:rPr lang="en-US" sz="1800" b="1" dirty="0">
                <a:solidFill>
                  <a:schemeClr val="bg1"/>
                </a:solidFill>
                <a:sym typeface="Symbol" pitchFamily="18" charset="2"/>
              </a:rPr>
              <a:t>How does the shape vary as a </a:t>
            </a:r>
            <a:r>
              <a:rPr lang="en-US" sz="1800" b="1" dirty="0" smtClean="0">
                <a:solidFill>
                  <a:schemeClr val="bg1"/>
                </a:solidFill>
                <a:sym typeface="Symbol" pitchFamily="18" charset="2"/>
              </a:rPr>
              <a:t/>
            </a:r>
            <a:br>
              <a:rPr lang="en-US" sz="1800" b="1" dirty="0" smtClean="0">
                <a:solidFill>
                  <a:schemeClr val="bg1"/>
                </a:solidFill>
                <a:sym typeface="Symbol" pitchFamily="18" charset="2"/>
              </a:rPr>
            </a:br>
            <a:r>
              <a:rPr lang="en-US" sz="1800" b="1" dirty="0" smtClean="0">
                <a:solidFill>
                  <a:schemeClr val="bg1"/>
                </a:solidFill>
                <a:sym typeface="Symbol" pitchFamily="18" charset="2"/>
              </a:rPr>
              <a:t>function </a:t>
            </a:r>
            <a:r>
              <a:rPr lang="en-US" sz="1800" b="1" dirty="0">
                <a:solidFill>
                  <a:schemeClr val="bg1"/>
                </a:solidFill>
                <a:sym typeface="Symbol" pitchFamily="18" charset="2"/>
              </a:rPr>
              <a:t>of the covariance</a:t>
            </a:r>
            <a:r>
              <a:rPr lang="en-US" sz="1800" b="1" dirty="0" smtClean="0">
                <a:solidFill>
                  <a:schemeClr val="bg1"/>
                </a:solidFill>
                <a:sym typeface="Symbol" pitchFamily="18" charset="2"/>
              </a:rPr>
              <a:t>?</a:t>
            </a:r>
          </a:p>
          <a:p>
            <a:pPr marL="176213" indent="-176213">
              <a:spcAft>
                <a:spcPts val="7200"/>
              </a:spcAft>
              <a:buFontTx/>
              <a:buChar char="•"/>
            </a:pPr>
            <a:r>
              <a:rPr lang="en-US" sz="1800" b="1" dirty="0" smtClean="0">
                <a:solidFill>
                  <a:schemeClr val="bg1"/>
                </a:solidFill>
                <a:sym typeface="Symbol" pitchFamily="18" charset="2"/>
              </a:rPr>
              <a:t>It is common in many signal </a:t>
            </a:r>
            <a:br>
              <a:rPr lang="en-US" sz="1800" b="1" dirty="0" smtClean="0">
                <a:solidFill>
                  <a:schemeClr val="bg1"/>
                </a:solidFill>
                <a:sym typeface="Symbol" pitchFamily="18" charset="2"/>
              </a:rPr>
            </a:br>
            <a:r>
              <a:rPr lang="en-US" sz="1800" b="1" dirty="0" smtClean="0">
                <a:solidFill>
                  <a:schemeClr val="bg1"/>
                </a:solidFill>
                <a:sym typeface="Symbol" pitchFamily="18" charset="2"/>
              </a:rPr>
              <a:t>processing system to model the </a:t>
            </a:r>
            <a:br>
              <a:rPr lang="en-US" sz="1800" b="1" dirty="0" smtClean="0">
                <a:solidFill>
                  <a:schemeClr val="bg1"/>
                </a:solidFill>
                <a:sym typeface="Symbol" pitchFamily="18" charset="2"/>
              </a:rPr>
            </a:br>
            <a:r>
              <a:rPr lang="en-US" sz="1800" b="1" dirty="0" smtClean="0">
                <a:solidFill>
                  <a:schemeClr val="bg1"/>
                </a:solidFill>
                <a:sym typeface="Symbol" pitchFamily="18" charset="2"/>
              </a:rPr>
              <a:t>statistics of a feature vector as a </a:t>
            </a:r>
            <a:br>
              <a:rPr lang="en-US" sz="1800" b="1" dirty="0" smtClean="0">
                <a:solidFill>
                  <a:schemeClr val="bg1"/>
                </a:solidFill>
                <a:sym typeface="Symbol" pitchFamily="18" charset="2"/>
              </a:rPr>
            </a:br>
            <a:r>
              <a:rPr lang="en-US" sz="1800" b="1" dirty="0" smtClean="0">
                <a:solidFill>
                  <a:schemeClr val="bg1"/>
                </a:solidFill>
                <a:sym typeface="Symbol" pitchFamily="18" charset="2"/>
              </a:rPr>
              <a:t>weighted sum of Gaussian distributions:</a:t>
            </a:r>
          </a:p>
          <a:p>
            <a:pPr marL="176213" indent="-176213">
              <a:spcAft>
                <a:spcPts val="1200"/>
              </a:spcAft>
              <a:buFontTx/>
              <a:buChar char="•"/>
            </a:pPr>
            <a:r>
              <a:rPr lang="en-US" sz="1800" b="1" dirty="0" smtClean="0">
                <a:solidFill>
                  <a:schemeClr val="bg1"/>
                </a:solidFill>
                <a:sym typeface="Symbol" pitchFamily="18" charset="2"/>
              </a:rPr>
              <a:t>This is known as a </a:t>
            </a:r>
            <a:r>
              <a:rPr lang="en-US" sz="1800" b="1" dirty="0" smtClean="0">
                <a:solidFill>
                  <a:schemeClr val="accent1"/>
                </a:solidFill>
                <a:sym typeface="Symbol" pitchFamily="18" charset="2"/>
              </a:rPr>
              <a:t>Gaussian mixture model</a:t>
            </a:r>
            <a:r>
              <a:rPr lang="en-US" sz="1800" b="1" dirty="0" smtClean="0">
                <a:solidFill>
                  <a:schemeClr val="bg1"/>
                </a:solidFill>
                <a:sym typeface="Symbol" pitchFamily="18" charset="2"/>
              </a:rPr>
              <a:t>.</a:t>
            </a:r>
          </a:p>
          <a:p>
            <a:pPr marL="176213" indent="-176213">
              <a:spcAft>
                <a:spcPct val="25000"/>
              </a:spcAft>
              <a:buFontTx/>
              <a:buChar char="•"/>
            </a:pPr>
            <a:endParaRPr lang="en-US" sz="1800" b="1" dirty="0">
              <a:solidFill>
                <a:schemeClr val="bg1"/>
              </a:solidFill>
            </a:endParaRPr>
          </a:p>
        </p:txBody>
      </p:sp>
      <p:sp>
        <p:nvSpPr>
          <p:cNvPr id="10"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Multivariate Normal Distributions</a:t>
            </a:r>
            <a:endParaRPr lang="en-US" b="1" dirty="0">
              <a:solidFill>
                <a:schemeClr val="accent2"/>
              </a:solidFill>
            </a:endParaRPr>
          </a:p>
        </p:txBody>
      </p:sp>
      <p:graphicFrame>
        <p:nvGraphicFramePr>
          <p:cNvPr id="224259" name="Object 19"/>
          <p:cNvGraphicFramePr>
            <a:graphicFrameLocks noChangeAspect="1"/>
          </p:cNvGraphicFramePr>
          <p:nvPr/>
        </p:nvGraphicFramePr>
        <p:xfrm>
          <a:off x="447675" y="5441813"/>
          <a:ext cx="5156200" cy="858838"/>
        </p:xfrm>
        <a:graphic>
          <a:graphicData uri="http://schemas.openxmlformats.org/presentationml/2006/ole">
            <p:oleObj spid="_x0000_s224259" name="Equation" r:id="rId5" imgW="3429000" imgH="571320" progId="Equation.3">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29411</TotalTime>
  <Words>782</Words>
  <Application>Microsoft PowerPoint</Application>
  <PresentationFormat>Letter Paper (8.5x11 in)</PresentationFormat>
  <Paragraphs>99</Paragraphs>
  <Slides>14</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lecture_title</vt:lpstr>
      <vt:lpstr>lecture_default</vt:lpstr>
      <vt:lpstr>Equation</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2779</cp:revision>
  <dcterms:created xsi:type="dcterms:W3CDTF">2002-09-12T17:13:32Z</dcterms:created>
  <dcterms:modified xsi:type="dcterms:W3CDTF">2009-04-15T08:43:50Z</dcterms:modified>
</cp:coreProperties>
</file>