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4"/>
  </p:notesMasterIdLst>
  <p:handoutMasterIdLst>
    <p:handoutMasterId r:id="rId15"/>
  </p:handoutMasterIdLst>
  <p:sldIdLst>
    <p:sldId id="325" r:id="rId3"/>
    <p:sldId id="452" r:id="rId4"/>
    <p:sldId id="454" r:id="rId5"/>
    <p:sldId id="455" r:id="rId6"/>
    <p:sldId id="481" r:id="rId7"/>
    <p:sldId id="456" r:id="rId8"/>
    <p:sldId id="457" r:id="rId9"/>
    <p:sldId id="479" r:id="rId10"/>
    <p:sldId id="458" r:id="rId11"/>
    <p:sldId id="459" r:id="rId12"/>
    <p:sldId id="478" r:id="rId13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4713" autoAdjust="0"/>
    <p:restoredTop sz="96226" autoAdjust="0"/>
  </p:normalViewPr>
  <p:slideViewPr>
    <p:cSldViewPr snapToGrid="0">
      <p:cViewPr varScale="1">
        <p:scale>
          <a:sx n="68" d="100"/>
          <a:sy n="68" d="100"/>
        </p:scale>
        <p:origin x="-1026" y="-90"/>
      </p:cViewPr>
      <p:guideLst>
        <p:guide orient="horz" pos="1579"/>
        <p:guide pos="477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1/10/2009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3163 – Signals and Systems</a:t>
            </a:r>
            <a:endParaRPr lang="en-US" sz="1800" b="1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713" r:id="rId3"/>
    <p:sldLayoutId id="214748371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3163: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02,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cn.purdue.edu/VISE/ee438L/lab1/pdf/lab1.pdf" TargetMode="External"/><Relationship Id="rId13" Type="http://schemas.openxmlformats.org/officeDocument/2006/relationships/image" Target="../media/image5.jpeg"/><Relationship Id="rId3" Type="http://schemas.openxmlformats.org/officeDocument/2006/relationships/hyperlink" Target="http://www.compsim.com/images/curve2.gif" TargetMode="External"/><Relationship Id="rId7" Type="http://schemas.openxmlformats.org/officeDocument/2006/relationships/hyperlink" Target="http://www.wam.umd.edu/~toh/spectrum/Differentiation.html" TargetMode="External"/><Relationship Id="rId12" Type="http://schemas.openxmlformats.org/officeDocument/2006/relationships/hyperlink" Target="http://www.isip.piconepress.com/publications/courses/ece_3163/lectures/2009_spring/lecture_02.mp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n.wikipedia.org/wiki/Unit_step" TargetMode="External"/><Relationship Id="rId11" Type="http://schemas.openxmlformats.org/officeDocument/2006/relationships/image" Target="../media/image4.png"/><Relationship Id="rId5" Type="http://schemas.openxmlformats.org/officeDocument/2006/relationships/hyperlink" Target="http://en.wikipedia.org/wiki/Impulse_function" TargetMode="External"/><Relationship Id="rId15" Type="http://schemas.openxmlformats.org/officeDocument/2006/relationships/image" Target="../media/image6.emf"/><Relationship Id="rId10" Type="http://schemas.openxmlformats.org/officeDocument/2006/relationships/hyperlink" Target="http://kybele.psych.cornell.edu/~edelman/Psych-231/Time-Machine.jpg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3.png"/><Relationship Id="rId14" Type="http://schemas.openxmlformats.org/officeDocument/2006/relationships/hyperlink" Target="http://www.isip.piconepress.com/publications/courses/ece_3163/lectures/2009_spring/lecture_02.pptx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ece.gatech.edu/~bonnie/book3/" TargetMode="External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47.jpeg"/><Relationship Id="rId4" Type="http://schemas.openxmlformats.org/officeDocument/2006/relationships/image" Target="../media/image4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11.jpeg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6" Type="http://schemas.openxmlformats.org/officeDocument/2006/relationships/hyperlink" Target="http://users.ece.gatech.edu/~bonnie/book3/" TargetMode="Externa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hyperlink" Target="http://users.ece.gatech.edu/~bonnie/book3/" TargetMode="External"/><Relationship Id="rId7" Type="http://schemas.openxmlformats.org/officeDocument/2006/relationships/image" Target="../media/image16.jpeg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oleObject" Target="../embeddings/oleObject8.bin"/><Relationship Id="rId7" Type="http://schemas.openxmlformats.org/officeDocument/2006/relationships/image" Target="../media/image21.jpeg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20.jpeg"/><Relationship Id="rId4" Type="http://schemas.openxmlformats.org/officeDocument/2006/relationships/hyperlink" Target="http://users.ece.gatech.edu/~bonnie/book3/" TargetMode="External"/><Relationship Id="rId9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jpeg"/><Relationship Id="rId5" Type="http://schemas.openxmlformats.org/officeDocument/2006/relationships/hyperlink" Target="http://users.ece.gatech.edu/~bonnie/book3/" TargetMode="External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ece.gatech.edu/~bonnie/book3/" TargetMode="Externa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image" Target="../media/image30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oleObject" Target="../embeddings/oleObject17.bin"/><Relationship Id="rId7" Type="http://schemas.openxmlformats.org/officeDocument/2006/relationships/hyperlink" Target="http://users.ece.gatech.edu/~bonnie/book3/" TargetMode="Externa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36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15.jpeg"/><Relationship Id="rId5" Type="http://schemas.openxmlformats.org/officeDocument/2006/relationships/oleObject" Target="../embeddings/oleObject23.bin"/><Relationship Id="rId10" Type="http://schemas.openxmlformats.org/officeDocument/2006/relationships/hyperlink" Target="http://users.ece.gatech.edu/~bonnie/book3/" TargetMode="External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31857" y="1220788"/>
            <a:ext cx="2151768" cy="227965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Useful Building Blocks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Time-Shifting of Signals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Derivatives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Sampling (Introduction)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5"/>
              </a:rPr>
              <a:t>Wiki: Impulse Function</a:t>
            </a:r>
            <a:r>
              <a:rPr lang="en-US" sz="1800" b="1" smtClean="0">
                <a:solidFill>
                  <a:schemeClr val="bg1"/>
                </a:solidFill>
              </a:rPr>
              <a:t/>
            </a:r>
            <a:br>
              <a:rPr lang="en-US" sz="1800" b="1" smtClean="0">
                <a:solidFill>
                  <a:schemeClr val="bg1"/>
                </a:solidFill>
              </a:rPr>
            </a:br>
            <a:r>
              <a:rPr lang="en-US" sz="1800" b="1" smtClean="0">
                <a:solidFill>
                  <a:schemeClr val="bg1"/>
                </a:solidFill>
                <a:hlinkClick r:id="rId6"/>
              </a:rPr>
              <a:t>Wiki: </a:t>
            </a:r>
            <a:r>
              <a:rPr lang="en-US" sz="1800" b="1" dirty="0" smtClean="0">
                <a:solidFill>
                  <a:schemeClr val="bg1"/>
                </a:solidFill>
                <a:hlinkClick r:id="rId6"/>
              </a:rPr>
              <a:t>Unit Step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7"/>
              </a:rPr>
              <a:t>TOH: Derivatives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8"/>
              </a:rPr>
              <a:t>Purdue: CT and DT Signals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</a:tabLst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02: </a:t>
            </a:r>
            <a:r>
              <a:rPr lang="en-US" b="1" dirty="0" smtClean="0">
                <a:solidFill>
                  <a:schemeClr val="accent2"/>
                </a:solidFill>
              </a:rPr>
              <a:t>BASIC PROPERTIES OF SIGNALS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885484" y="1220788"/>
            <a:ext cx="1617649" cy="2279649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3" name="Picture 1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528603" y="3555855"/>
            <a:ext cx="2352676" cy="1763928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grpSp>
        <p:nvGrpSpPr>
          <p:cNvPr id="8" name="Group 7"/>
          <p:cNvGrpSpPr/>
          <p:nvPr/>
        </p:nvGrpSpPr>
        <p:grpSpPr>
          <a:xfrm>
            <a:off x="1379779" y="6116249"/>
            <a:ext cx="997684" cy="357188"/>
            <a:chOff x="563833" y="6157254"/>
            <a:chExt cx="997684" cy="357188"/>
          </a:xfrm>
        </p:grpSpPr>
        <p:sp>
          <p:nvSpPr>
            <p:cNvPr id="14" name="Text Box 7"/>
            <p:cNvSpPr txBox="1">
              <a:spLocks noChangeArrowheads="1"/>
            </p:cNvSpPr>
            <p:nvPr/>
          </p:nvSpPr>
          <p:spPr bwMode="auto">
            <a:xfrm>
              <a:off x="563833" y="6203854"/>
              <a:ext cx="913275" cy="258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marL="176213" indent="-176213">
                <a:lnSpc>
                  <a:spcPct val="90000"/>
                </a:lnSpc>
                <a:spcBef>
                  <a:spcPct val="20000"/>
                </a:spcBef>
                <a:tabLst>
                  <a:tab pos="6864350" algn="r"/>
                </a:tabLst>
              </a:pPr>
              <a:r>
                <a:rPr lang="en-US" sz="1200" b="1" dirty="0" smtClean="0">
                  <a:solidFill>
                    <a:schemeClr val="accent2"/>
                  </a:solidFill>
                </a:rPr>
                <a:t>Audio:</a:t>
              </a:r>
            </a:p>
          </p:txBody>
        </p:sp>
        <p:pic>
          <p:nvPicPr>
            <p:cNvPr id="15" name="Picture 14" descr="x.JPG">
              <a:hlinkClick r:id="rId12"/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1185279" y="6157254"/>
              <a:ext cx="376238" cy="357188"/>
            </a:xfrm>
            <a:prstGeom prst="rect">
              <a:avLst/>
            </a:prstGeom>
          </p:spPr>
        </p:pic>
      </p:grpSp>
      <p:grpSp>
        <p:nvGrpSpPr>
          <p:cNvPr id="16" name="Group 15"/>
          <p:cNvGrpSpPr/>
          <p:nvPr/>
        </p:nvGrpSpPr>
        <p:grpSpPr>
          <a:xfrm>
            <a:off x="434857" y="6165787"/>
            <a:ext cx="885361" cy="279514"/>
            <a:chOff x="5231962" y="6231988"/>
            <a:chExt cx="885361" cy="279514"/>
          </a:xfrm>
        </p:grpSpPr>
        <p:pic>
          <p:nvPicPr>
            <p:cNvPr id="17" name="Picture 4">
              <a:hlinkClick r:id="rId14"/>
            </p:cNvPr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5745659" y="6237182"/>
              <a:ext cx="371664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5231962" y="6231988"/>
              <a:ext cx="648333" cy="258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marL="176213" indent="-176213">
                <a:lnSpc>
                  <a:spcPct val="90000"/>
                </a:lnSpc>
                <a:spcBef>
                  <a:spcPct val="20000"/>
                </a:spcBef>
                <a:tabLst>
                  <a:tab pos="6864350" algn="r"/>
                </a:tabLst>
              </a:pPr>
              <a:r>
                <a:rPr lang="en-US" sz="1200" b="1" dirty="0" smtClean="0">
                  <a:solidFill>
                    <a:schemeClr val="accent2"/>
                  </a:solidFill>
                </a:rPr>
                <a:t>URL: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1"/>
            <a:ext cx="863217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DT Signals: Sampling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5424" y="698500"/>
            <a:ext cx="5064027" cy="26468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One of the most common ways in which discrete-time signals arise is sampling of a continuous-time signal.</a:t>
            </a:r>
          </a:p>
          <a:p>
            <a:pPr marL="168275" indent="-1682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In this case, the samples are spaced uniformly at time intervals</a:t>
            </a:r>
            <a:br>
              <a:rPr lang="en-US" sz="1800" b="1" dirty="0" smtClean="0"/>
            </a:br>
            <a:r>
              <a:rPr lang="en-US" sz="1800" b="1" dirty="0" smtClean="0"/>
              <a:t>              where </a:t>
            </a:r>
            <a:r>
              <a:rPr lang="en-US" sz="1800" i="1" dirty="0" smtClean="0"/>
              <a:t>T</a:t>
            </a:r>
            <a:r>
              <a:rPr lang="en-US" sz="1800" b="1" dirty="0" smtClean="0"/>
              <a:t> is the sampling interval, and </a:t>
            </a:r>
            <a:r>
              <a:rPr lang="en-US" sz="1800" dirty="0" smtClean="0"/>
              <a:t>1/</a:t>
            </a:r>
            <a:r>
              <a:rPr lang="en-US" sz="1800" i="1" dirty="0" smtClean="0"/>
              <a:t>T</a:t>
            </a:r>
            <a:r>
              <a:rPr lang="en-US" sz="1800" b="1" dirty="0" smtClean="0"/>
              <a:t> is the sample frequency.</a:t>
            </a:r>
          </a:p>
          <a:p>
            <a:pPr marL="168275" indent="-1682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Samples can be spaced uniformly, as shown to the right, or nonuniformly.</a:t>
            </a:r>
          </a:p>
        </p:txBody>
      </p:sp>
      <p:pic>
        <p:nvPicPr>
          <p:cNvPr id="4" name="Picture 3" descr="x.JPG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6334593" y="157178"/>
            <a:ext cx="1757797" cy="3384766"/>
          </a:xfrm>
          <a:prstGeom prst="rect">
            <a:avLst/>
          </a:prstGeom>
        </p:spPr>
      </p:pic>
      <p:pic>
        <p:nvPicPr>
          <p:cNvPr id="5" name="Picture 4" descr="xx.JPG">
            <a:hlinkClick r:id="rId3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403592" y="3645266"/>
            <a:ext cx="2338226" cy="2694559"/>
          </a:xfrm>
          <a:prstGeom prst="rect">
            <a:avLst/>
          </a:prstGeom>
        </p:spPr>
      </p:pic>
      <p:graphicFrame>
        <p:nvGraphicFramePr>
          <p:cNvPr id="76802" name="Object 2"/>
          <p:cNvGraphicFramePr>
            <a:graphicFrameLocks noChangeAspect="1"/>
          </p:cNvGraphicFramePr>
          <p:nvPr/>
        </p:nvGraphicFramePr>
        <p:xfrm>
          <a:off x="401540" y="2130246"/>
          <a:ext cx="765175" cy="344487"/>
        </p:xfrm>
        <a:graphic>
          <a:graphicData uri="http://schemas.openxmlformats.org/presentationml/2006/ole">
            <p:oleObj spid="_x0000_s76802" name="Equation" r:id="rId6" imgW="507960" imgH="228600" progId="Equation.3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3305908" y="3509694"/>
            <a:ext cx="5612667" cy="29854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write this conveniently as: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Later in the course we will introduce the </a:t>
            </a:r>
            <a:r>
              <a:rPr lang="en-US" sz="1800" b="1" dirty="0" smtClean="0">
                <a:solidFill>
                  <a:schemeClr val="accent1"/>
                </a:solidFill>
              </a:rPr>
              <a:t>Sampling Theorem</a:t>
            </a:r>
            <a:r>
              <a:rPr lang="en-US" sz="1800" b="1" dirty="0" smtClean="0"/>
              <a:t> that defines the conditions under which a CT signal can be recovered EXACTLY from its DT representation with no loss of information.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Some signals, particularly computer generated ones, exist purely as DT signals.</a:t>
            </a:r>
          </a:p>
        </p:txBody>
      </p:sp>
      <p:graphicFrame>
        <p:nvGraphicFramePr>
          <p:cNvPr id="76803" name="Object 3"/>
          <p:cNvGraphicFramePr>
            <a:graphicFrameLocks noChangeAspect="1"/>
          </p:cNvGraphicFramePr>
          <p:nvPr/>
        </p:nvGraphicFramePr>
        <p:xfrm>
          <a:off x="3632200" y="3908425"/>
          <a:ext cx="2179638" cy="382588"/>
        </p:xfrm>
        <a:graphic>
          <a:graphicData uri="http://schemas.openxmlformats.org/presentationml/2006/ole">
            <p:oleObj spid="_x0000_s76803" name="Equation" r:id="rId7" imgW="144756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228600" y="633047"/>
            <a:ext cx="86106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Representation of signals using fundamental building blocks can be a useful abstraction.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introduced four very important basic signals: impulse, unit step, ramp and a sinewave. Further we introduced CT and DT versions of these.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introduced a mathematical representation for time-shifting a signal, and introduced the sifting property.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discussed the concept of a continuous signal and noted that many of our useful building blocks are discontinuous at some point in time (e.g., impulse function). Further DT signals are inherently discontinuous.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introduced the concept of a derivative of a continuous signal and noted that the derivative of a discrete-time signal is a bit more complicated.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Finally, we presented some introductory material on sampling.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230188" y="604911"/>
            <a:ext cx="8686800" cy="625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latin typeface="Arial" charset="0"/>
              </a:rPr>
              <a:t>An important concept in signal processing is the representation of signals using fundamental building blocks such as </a:t>
            </a:r>
            <a:r>
              <a:rPr lang="en-US" sz="1800" b="1" dirty="0" err="1" smtClean="0">
                <a:latin typeface="Arial" charset="0"/>
              </a:rPr>
              <a:t>sinewaves</a:t>
            </a:r>
            <a:r>
              <a:rPr lang="en-US" sz="1800" b="1" dirty="0" smtClean="0">
                <a:latin typeface="Arial" charset="0"/>
              </a:rPr>
              <a:t> (e.g., Fourier series) and impulse functions (e.g., sampling theory).</a:t>
            </a:r>
          </a:p>
          <a:p>
            <a:pPr marL="165100" indent="-1651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Such representations allow us to gain insight into the complexity of a signal or approximate a signal with a lower fidelity version of itself (e.g., progressively scanned jpeg encoding of images).</a:t>
            </a:r>
          </a:p>
          <a:p>
            <a:pPr marL="165100" indent="-1651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latin typeface="Arial" charset="0"/>
              </a:rPr>
              <a:t>In today’s lecture we will investigate some simple </a:t>
            </a:r>
            <a:r>
              <a:rPr lang="en-US" sz="1800" b="1" dirty="0" smtClean="0"/>
              <a:t>signals that can be used as these building blocks.</a:t>
            </a:r>
          </a:p>
          <a:p>
            <a:pPr marL="165100" indent="-1651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latin typeface="Arial" charset="0"/>
              </a:rPr>
              <a:t>We will also discuss some basic properties of signals </a:t>
            </a:r>
            <a:r>
              <a:rPr lang="en-US" sz="1800" b="1" dirty="0" smtClean="0"/>
              <a:t>such as time-shifting and basic operations such as integration and differentiation.</a:t>
            </a:r>
          </a:p>
          <a:p>
            <a:pPr marL="165100" indent="-1651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We will learn how to represent continuous-time (CT) signals as a discrete-time (DT) signal by sampling the CT signal. 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Introduction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171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Impulse Function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87984" y="590844"/>
            <a:ext cx="5410958" cy="5852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9600"/>
              </a:spcAft>
              <a:buFont typeface="Arial" pitchFamily="34" charset="0"/>
              <a:buChar char="•"/>
              <a:tabLst>
                <a:tab pos="168275" algn="l"/>
              </a:tabLst>
            </a:pPr>
            <a:r>
              <a:rPr lang="en-US" sz="1800" b="1" dirty="0" smtClean="0">
                <a:latin typeface="Arial" charset="0"/>
              </a:rPr>
              <a:t>The unit impulse, also known as a Delta function or a Dirac distribution, is defined by:</a:t>
            </a:r>
            <a:endParaRPr lang="en-US" sz="1800" b="1" dirty="0" smtClean="0"/>
          </a:p>
          <a:p>
            <a:pPr marL="165100" indent="-165100">
              <a:spcAft>
                <a:spcPts val="1200"/>
              </a:spcAft>
              <a:tabLst>
                <a:tab pos="168275" algn="l"/>
              </a:tabLst>
            </a:pPr>
            <a:r>
              <a:rPr lang="en-US" sz="1800" b="1" dirty="0" smtClean="0"/>
              <a:t>	The impulse function can be approximated by a rectangular pulse with amplitude A and time duration 1/A.</a:t>
            </a:r>
          </a:p>
          <a:p>
            <a:pPr marL="165100" indent="-165100">
              <a:spcAft>
                <a:spcPts val="7200"/>
              </a:spcAft>
              <a:buFont typeface="Arial" pitchFamily="34" charset="0"/>
              <a:buChar char="•"/>
              <a:tabLst>
                <a:tab pos="168275" algn="l"/>
              </a:tabLst>
            </a:pPr>
            <a:r>
              <a:rPr lang="en-US" sz="1800" b="1" dirty="0" smtClean="0"/>
              <a:t>For any real number, </a:t>
            </a:r>
            <a:r>
              <a:rPr lang="en-US" sz="1800" i="1" dirty="0" smtClean="0"/>
              <a:t>K</a:t>
            </a:r>
            <a:r>
              <a:rPr lang="en-US" sz="1800" b="1" dirty="0" smtClean="0"/>
              <a:t>:</a:t>
            </a:r>
          </a:p>
          <a:p>
            <a:pPr marL="165100" indent="-165100">
              <a:spcAft>
                <a:spcPts val="1200"/>
              </a:spcAft>
              <a:tabLst>
                <a:tab pos="168275" algn="l"/>
              </a:tabLst>
            </a:pPr>
            <a:r>
              <a:rPr lang="en-US" sz="1800" b="1" dirty="0" smtClean="0"/>
              <a:t>	This is depicted to the right.</a:t>
            </a:r>
          </a:p>
          <a:p>
            <a:pPr marL="165100" indent="-165100">
              <a:spcAft>
                <a:spcPts val="7200"/>
              </a:spcAft>
              <a:buFont typeface="Arial" pitchFamily="34" charset="0"/>
              <a:buChar char="•"/>
              <a:tabLst>
                <a:tab pos="168275" algn="l"/>
              </a:tabLst>
            </a:pPr>
            <a:r>
              <a:rPr lang="en-US" sz="1800" b="1" dirty="0" smtClean="0"/>
              <a:t>The definition of an impulse for a DT signal is:</a:t>
            </a:r>
            <a:endParaRPr lang="en-US" sz="1200" b="1" dirty="0" smtClean="0"/>
          </a:p>
          <a:p>
            <a:pPr marL="165100" indent="-165100">
              <a:spcAft>
                <a:spcPts val="7200"/>
              </a:spcAft>
              <a:tabLst>
                <a:tab pos="168275" algn="l"/>
              </a:tabLst>
            </a:pPr>
            <a:r>
              <a:rPr lang="en-US" sz="1200" b="1" dirty="0" smtClean="0"/>
              <a:t>	</a:t>
            </a:r>
            <a:r>
              <a:rPr lang="en-US" sz="1800" b="1" dirty="0" smtClean="0"/>
              <a:t>Note that: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77838" y="1189038"/>
          <a:ext cx="3857625" cy="1069975"/>
        </p:xfrm>
        <a:graphic>
          <a:graphicData uri="http://schemas.openxmlformats.org/presentationml/2006/ole">
            <p:oleObj spid="_x0000_s44033" name="Equation" r:id="rId3" imgW="2565360" imgH="711000" progId="Equation.3">
              <p:embed/>
            </p:oleObj>
          </a:graphicData>
        </a:graphic>
      </p:graphicFrame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368300" y="3668713"/>
          <a:ext cx="4010025" cy="725487"/>
        </p:xfrm>
        <a:graphic>
          <a:graphicData uri="http://schemas.openxmlformats.org/presentationml/2006/ole">
            <p:oleObj spid="_x0000_s44034" name="Equation" r:id="rId4" imgW="2666880" imgH="482400" progId="Equation.3">
              <p:embed/>
            </p:oleObj>
          </a:graphicData>
        </a:graphic>
      </p:graphicFrame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454025" y="5333663"/>
          <a:ext cx="1681162" cy="687388"/>
        </p:xfrm>
        <a:graphic>
          <a:graphicData uri="http://schemas.openxmlformats.org/presentationml/2006/ole">
            <p:oleObj spid="_x0000_s44035" name="Equation" r:id="rId5" imgW="1117440" imgH="457200" progId="Equation.3">
              <p:embed/>
            </p:oleObj>
          </a:graphicData>
        </a:graphic>
      </p:graphicFrame>
      <p:pic>
        <p:nvPicPr>
          <p:cNvPr id="10" name="Picture 9" descr="x.JPG">
            <a:hlinkClick r:id="rId6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19838" y="4953316"/>
            <a:ext cx="2587625" cy="1513207"/>
          </a:xfrm>
          <a:prstGeom prst="rect">
            <a:avLst/>
          </a:prstGeom>
        </p:spPr>
      </p:pic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1503363" y="5954713"/>
          <a:ext cx="1127125" cy="647700"/>
        </p:xfrm>
        <a:graphic>
          <a:graphicData uri="http://schemas.openxmlformats.org/presentationml/2006/ole">
            <p:oleObj spid="_x0000_s44036" name="Equation" r:id="rId8" imgW="749160" imgH="431640" progId="Equation.3">
              <p:embed/>
            </p:oleObj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6622019" y="679220"/>
            <a:ext cx="1828800" cy="1829031"/>
            <a:chOff x="6371303" y="679220"/>
            <a:chExt cx="1828800" cy="1829031"/>
          </a:xfrm>
        </p:grpSpPr>
        <p:cxnSp>
          <p:nvCxnSpPr>
            <p:cNvPr id="12" name="Straight Connector 11"/>
            <p:cNvCxnSpPr/>
            <p:nvPr/>
          </p:nvCxnSpPr>
          <p:spPr>
            <a:xfrm rot="5400000" flipH="1" flipV="1">
              <a:off x="6397907" y="1592545"/>
              <a:ext cx="1828237" cy="1588"/>
            </a:xfrm>
            <a:prstGeom prst="line">
              <a:avLst/>
            </a:prstGeom>
            <a:ln w="12700">
              <a:solidFill>
                <a:schemeClr val="bg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371303" y="2506663"/>
              <a:ext cx="1828800" cy="1588"/>
            </a:xfrm>
            <a:prstGeom prst="line">
              <a:avLst/>
            </a:prstGeom>
            <a:ln w="12700">
              <a:solidFill>
                <a:schemeClr val="bg1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Freeform 17"/>
          <p:cNvSpPr/>
          <p:nvPr/>
        </p:nvSpPr>
        <p:spPr>
          <a:xfrm>
            <a:off x="7332567" y="1047750"/>
            <a:ext cx="466725" cy="1462088"/>
          </a:xfrm>
          <a:custGeom>
            <a:avLst/>
            <a:gdLst>
              <a:gd name="connsiteX0" fmla="*/ 0 w 223837"/>
              <a:gd name="connsiteY0" fmla="*/ 1457325 h 1462088"/>
              <a:gd name="connsiteX1" fmla="*/ 4762 w 223837"/>
              <a:gd name="connsiteY1" fmla="*/ 0 h 1462088"/>
              <a:gd name="connsiteX2" fmla="*/ 223837 w 223837"/>
              <a:gd name="connsiteY2" fmla="*/ 0 h 1462088"/>
              <a:gd name="connsiteX3" fmla="*/ 219075 w 223837"/>
              <a:gd name="connsiteY3" fmla="*/ 1462088 h 1462088"/>
              <a:gd name="connsiteX4" fmla="*/ 219075 w 223837"/>
              <a:gd name="connsiteY4" fmla="*/ 1462088 h 146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837" h="1462088">
                <a:moveTo>
                  <a:pt x="0" y="1457325"/>
                </a:moveTo>
                <a:cubicBezTo>
                  <a:pt x="1587" y="971550"/>
                  <a:pt x="3175" y="485775"/>
                  <a:pt x="4762" y="0"/>
                </a:cubicBezTo>
                <a:lnTo>
                  <a:pt x="223837" y="0"/>
                </a:lnTo>
                <a:cubicBezTo>
                  <a:pt x="222250" y="487363"/>
                  <a:pt x="220662" y="974725"/>
                  <a:pt x="219075" y="1462088"/>
                </a:cubicBezTo>
                <a:lnTo>
                  <a:pt x="219075" y="1462088"/>
                </a:lnTo>
              </a:path>
            </a:pathLst>
          </a:cu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608776" y="804863"/>
            <a:ext cx="290513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1/</a:t>
            </a:r>
            <a:r>
              <a:rPr kumimoji="0" lang="en-US" sz="14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</a:t>
            </a:r>
            <a:endParaRPr kumimoji="0" lang="en-US" sz="140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7329378" y="2571750"/>
            <a:ext cx="466725" cy="1"/>
          </a:xfrm>
          <a:prstGeom prst="straightConnector1">
            <a:avLst/>
          </a:prstGeom>
          <a:ln w="12700">
            <a:solidFill>
              <a:schemeClr val="accent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462728" y="2500303"/>
            <a:ext cx="200025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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626939" y="3200407"/>
            <a:ext cx="1828800" cy="1303744"/>
            <a:chOff x="6371303" y="1204507"/>
            <a:chExt cx="1828800" cy="1303744"/>
          </a:xfrm>
        </p:grpSpPr>
        <p:cxnSp>
          <p:nvCxnSpPr>
            <p:cNvPr id="25" name="Straight Connector 24"/>
            <p:cNvCxnSpPr/>
            <p:nvPr/>
          </p:nvCxnSpPr>
          <p:spPr>
            <a:xfrm rot="5400000" flipH="1" flipV="1">
              <a:off x="6664893" y="1850847"/>
              <a:ext cx="1302951" cy="10272"/>
            </a:xfrm>
            <a:prstGeom prst="line">
              <a:avLst/>
            </a:prstGeom>
            <a:ln w="12700">
              <a:solidFill>
                <a:schemeClr val="bg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6371303" y="2506663"/>
              <a:ext cx="1828800" cy="1588"/>
            </a:xfrm>
            <a:prstGeom prst="line">
              <a:avLst/>
            </a:prstGeom>
            <a:ln w="12700">
              <a:solidFill>
                <a:schemeClr val="bg1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7657940" y="3316943"/>
            <a:ext cx="290513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400" i="1" kern="0" dirty="0" smtClean="0">
                <a:latin typeface="+mn-lt"/>
              </a:rPr>
              <a:t>K</a:t>
            </a:r>
            <a:endParaRPr kumimoji="0" lang="en-US" sz="140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rot="5400000" flipH="1" flipV="1">
            <a:off x="7142061" y="4063188"/>
            <a:ext cx="870155" cy="1588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8503514" y="4383743"/>
            <a:ext cx="290513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400" i="1" kern="0" noProof="0" dirty="0" smtClean="0">
                <a:latin typeface="+mn-lt"/>
              </a:rPr>
              <a:t>t</a:t>
            </a:r>
            <a:endParaRPr kumimoji="0" lang="en-US" sz="140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537926" y="2398941"/>
            <a:ext cx="290513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400" i="1" kern="0" noProof="0" dirty="0" smtClean="0">
                <a:latin typeface="+mn-lt"/>
              </a:rPr>
              <a:t>t</a:t>
            </a:r>
            <a:endParaRPr kumimoji="0" lang="en-US" sz="140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x.JPG">
            <a:hlinkClick r:id="rId3"/>
          </p:cNvPr>
          <p:cNvPicPr>
            <a:picLocks noChangeAspect="1"/>
          </p:cNvPicPr>
          <p:nvPr/>
        </p:nvPicPr>
        <p:blipFill>
          <a:blip r:embed="rId4"/>
          <a:srcRect b="24063"/>
          <a:stretch>
            <a:fillRect/>
          </a:stretch>
        </p:blipFill>
        <p:spPr>
          <a:xfrm>
            <a:off x="4927263" y="596264"/>
            <a:ext cx="3981450" cy="2357950"/>
          </a:xfrm>
          <a:prstGeom prst="rect">
            <a:avLst/>
          </a:prstGeom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Unit Step and Unit Ramp Functions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6396" y="562706"/>
            <a:ext cx="8707438" cy="45550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6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define a unit step function as the </a:t>
            </a:r>
            <a:br>
              <a:rPr lang="en-US" sz="1800" b="1" dirty="0" smtClean="0"/>
            </a:br>
            <a:r>
              <a:rPr lang="en-US" sz="1800" b="1" dirty="0" smtClean="0"/>
              <a:t>integral of the unit impulse function:</a:t>
            </a:r>
          </a:p>
          <a:p>
            <a:pPr marL="168275" indent="-168275">
              <a:spcAft>
                <a:spcPts val="6600"/>
              </a:spcAft>
              <a:buFont typeface="Arial" pitchFamily="34" charset="0"/>
              <a:buChar char="•"/>
            </a:pPr>
            <a:r>
              <a:rPr lang="en-US" sz="1800" b="1" dirty="0" smtClean="0"/>
              <a:t>This can be written compactly as: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Similarly, the derivative of a unit step</a:t>
            </a:r>
            <a:br>
              <a:rPr lang="en-US" sz="1800" b="1" dirty="0" smtClean="0"/>
            </a:br>
            <a:r>
              <a:rPr lang="en-US" sz="1800" b="1" dirty="0" smtClean="0"/>
              <a:t>function is a unit impulse function.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define a unit ramp function as the</a:t>
            </a:r>
            <a:br>
              <a:rPr lang="en-US" sz="1800" b="1" dirty="0" smtClean="0"/>
            </a:br>
            <a:r>
              <a:rPr lang="en-US" sz="1800" b="1" dirty="0" smtClean="0"/>
              <a:t>integral of a unit step function:</a:t>
            </a:r>
          </a:p>
        </p:txBody>
      </p:sp>
      <p:graphicFrame>
        <p:nvGraphicFramePr>
          <p:cNvPr id="43009" name="Object 1"/>
          <p:cNvGraphicFramePr>
            <a:graphicFrameLocks noChangeAspect="1"/>
          </p:cNvGraphicFramePr>
          <p:nvPr/>
        </p:nvGraphicFramePr>
        <p:xfrm>
          <a:off x="454025" y="1210851"/>
          <a:ext cx="3895725" cy="1450975"/>
        </p:xfrm>
        <a:graphic>
          <a:graphicData uri="http://schemas.openxmlformats.org/presentationml/2006/ole">
            <p:oleObj spid="_x0000_s43009" name="Equation" r:id="rId5" imgW="2590560" imgH="965160" progId="Equation.3">
              <p:embed/>
            </p:oleObj>
          </a:graphicData>
        </a:graphic>
      </p:graphicFrame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454025" y="5162658"/>
          <a:ext cx="3838575" cy="1450975"/>
        </p:xfrm>
        <a:graphic>
          <a:graphicData uri="http://schemas.openxmlformats.org/presentationml/2006/ole">
            <p:oleObj spid="_x0000_s43010" name="Equation" r:id="rId6" imgW="2552400" imgH="965160" progId="Equation.3">
              <p:embed/>
            </p:oleObj>
          </a:graphicData>
        </a:graphic>
      </p:graphicFrame>
      <p:pic>
        <p:nvPicPr>
          <p:cNvPr id="15" name="Picture 14" descr="xx.JPG">
            <a:hlinkClick r:id="rId3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94388" y="4641092"/>
            <a:ext cx="3172924" cy="2132500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5078436" y="2908496"/>
            <a:ext cx="3096412" cy="1842020"/>
            <a:chOff x="5078436" y="2908496"/>
            <a:chExt cx="3096412" cy="1842020"/>
          </a:xfrm>
        </p:grpSpPr>
        <p:pic>
          <p:nvPicPr>
            <p:cNvPr id="8" name="Picture 7" descr="x.JPG">
              <a:hlinkClick r:id="rId3"/>
            </p:cNvPr>
            <p:cNvPicPr>
              <a:picLocks noChangeAspect="1"/>
            </p:cNvPicPr>
            <p:nvPr/>
          </p:nvPicPr>
          <p:blipFill>
            <a:blip r:embed="rId4"/>
            <a:srcRect b="32862"/>
            <a:stretch>
              <a:fillRect/>
            </a:stretch>
          </p:blipFill>
          <p:spPr>
            <a:xfrm>
              <a:off x="5078436" y="2908496"/>
              <a:ext cx="3096412" cy="1621301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5655211" y="3727938"/>
              <a:ext cx="942536" cy="54864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400000">
              <a:off x="5871503" y="3747274"/>
              <a:ext cx="1438422" cy="140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485209" y="4473517"/>
              <a:ext cx="211015" cy="276999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800" b="1" kern="0" dirty="0" smtClean="0">
                  <a:latin typeface="+mn-lt"/>
                </a:rPr>
                <a:t>t</a:t>
              </a:r>
              <a:endPara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511175" y="3084513"/>
          <a:ext cx="1554163" cy="681037"/>
        </p:xfrm>
        <a:graphic>
          <a:graphicData uri="http://schemas.openxmlformats.org/presentationml/2006/ole">
            <p:oleObj spid="_x0000_s43011" name="Equation" r:id="rId8" imgW="104112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DT Unit Step and Unit Ramp Functions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6396" y="562706"/>
            <a:ext cx="8707438" cy="43550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6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sum a DT unit pulse to arrive at a</a:t>
            </a:r>
            <a:br>
              <a:rPr lang="en-US" sz="1800" b="1" dirty="0" smtClean="0"/>
            </a:br>
            <a:r>
              <a:rPr lang="en-US" sz="1800" b="1" dirty="0" smtClean="0"/>
              <a:t>DT unit step function:</a:t>
            </a:r>
          </a:p>
          <a:p>
            <a:pPr marL="168275" indent="-168275">
              <a:spcAft>
                <a:spcPts val="84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define a time-limited pulse, often referred</a:t>
            </a:r>
            <a:br>
              <a:rPr lang="en-US" sz="1800" b="1" dirty="0" smtClean="0"/>
            </a:br>
            <a:r>
              <a:rPr lang="en-US" sz="1800" b="1" dirty="0" smtClean="0"/>
              <a:t>to as a discrete-time rectangular pulse:</a:t>
            </a:r>
          </a:p>
          <a:p>
            <a:pPr marL="168275" indent="-168275">
              <a:spcAft>
                <a:spcPts val="36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sum a unit step to arrive at</a:t>
            </a:r>
            <a:br>
              <a:rPr lang="en-US" sz="1800" b="1" dirty="0" smtClean="0"/>
            </a:br>
            <a:r>
              <a:rPr lang="en-US" sz="1800" b="1" dirty="0" smtClean="0"/>
              <a:t>the unit ramp function:</a:t>
            </a:r>
          </a:p>
        </p:txBody>
      </p:sp>
      <p:graphicFrame>
        <p:nvGraphicFramePr>
          <p:cNvPr id="43009" name="Object 1"/>
          <p:cNvGraphicFramePr>
            <a:graphicFrameLocks noChangeAspect="1"/>
          </p:cNvGraphicFramePr>
          <p:nvPr/>
        </p:nvGraphicFramePr>
        <p:xfrm>
          <a:off x="515938" y="1212850"/>
          <a:ext cx="5022850" cy="1336675"/>
        </p:xfrm>
        <a:graphic>
          <a:graphicData uri="http://schemas.openxmlformats.org/presentationml/2006/ole">
            <p:oleObj spid="_x0000_s73730" name="Equation" r:id="rId3" imgW="3340080" imgH="888840" progId="Equation.3">
              <p:embed/>
            </p:oleObj>
          </a:graphicData>
        </a:graphic>
      </p:graphicFrame>
      <p:pic>
        <p:nvPicPr>
          <p:cNvPr id="16" name="Picture 15" descr="xx.JPG">
            <a:hlinkClick r:id="rId4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14298" y="590527"/>
            <a:ext cx="3136956" cy="1758771"/>
          </a:xfrm>
          <a:prstGeom prst="rect">
            <a:avLst/>
          </a:prstGeom>
          <a:scene3d>
            <a:camera prst="orthographicFront">
              <a:rot lat="0" lon="0" rev="21540000"/>
            </a:camera>
            <a:lightRig rig="threePt" dir="t"/>
          </a:scene3d>
        </p:spPr>
      </p:pic>
      <p:graphicFrame>
        <p:nvGraphicFramePr>
          <p:cNvPr id="73732" name="Object 4"/>
          <p:cNvGraphicFramePr>
            <a:graphicFrameLocks noChangeAspect="1"/>
          </p:cNvGraphicFramePr>
          <p:nvPr/>
        </p:nvGraphicFramePr>
        <p:xfrm>
          <a:off x="500063" y="4962525"/>
          <a:ext cx="3800475" cy="1336675"/>
        </p:xfrm>
        <a:graphic>
          <a:graphicData uri="http://schemas.openxmlformats.org/presentationml/2006/ole">
            <p:oleObj spid="_x0000_s73732" name="Equation" r:id="rId6" imgW="2527200" imgH="888840" progId="Equation.3">
              <p:embed/>
            </p:oleObj>
          </a:graphicData>
        </a:graphic>
      </p:graphicFrame>
      <p:pic>
        <p:nvPicPr>
          <p:cNvPr id="17" name="Picture 16" descr="x.JPG">
            <a:hlinkClick r:id="rId4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43010" y="4346950"/>
            <a:ext cx="3278740" cy="2108762"/>
          </a:xfrm>
          <a:prstGeom prst="rect">
            <a:avLst/>
          </a:prstGeom>
          <a:scene3d>
            <a:camera prst="orthographicFront">
              <a:rot lat="0" lon="0" rev="21570000"/>
            </a:camera>
            <a:lightRig rig="threePt" dir="t"/>
          </a:scene3d>
        </p:spPr>
      </p:pic>
      <p:pic>
        <p:nvPicPr>
          <p:cNvPr id="18" name="Picture 17" descr="x.JPG">
            <a:hlinkClick r:id="rId4"/>
          </p:cNvPr>
          <p:cNvPicPr>
            <a:picLocks noChangeAspect="1"/>
          </p:cNvPicPr>
          <p:nvPr/>
        </p:nvPicPr>
        <p:blipFill>
          <a:blip r:embed="rId8"/>
          <a:srcRect l="3704" r="4843"/>
          <a:stretch>
            <a:fillRect/>
          </a:stretch>
        </p:blipFill>
        <p:spPr>
          <a:xfrm>
            <a:off x="5672110" y="2628116"/>
            <a:ext cx="3249640" cy="1601767"/>
          </a:xfrm>
          <a:prstGeom prst="rect">
            <a:avLst/>
          </a:prstGeom>
        </p:spPr>
      </p:pic>
      <p:graphicFrame>
        <p:nvGraphicFramePr>
          <p:cNvPr id="73733" name="Object 5"/>
          <p:cNvGraphicFramePr>
            <a:graphicFrameLocks noChangeAspect="1"/>
          </p:cNvGraphicFramePr>
          <p:nvPr/>
        </p:nvGraphicFramePr>
        <p:xfrm>
          <a:off x="452438" y="3429000"/>
          <a:ext cx="4567238" cy="681038"/>
        </p:xfrm>
        <a:graphic>
          <a:graphicData uri="http://schemas.openxmlformats.org/presentationml/2006/ole">
            <p:oleObj spid="_x0000_s73733" name="Equation" r:id="rId9" imgW="30603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6215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Sinewaves and Periodicity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6396" y="562706"/>
            <a:ext cx="8707438" cy="56323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dirty="0" smtClean="0"/>
              <a:t>Sine and cosine functions are of </a:t>
            </a:r>
            <a:br>
              <a:rPr lang="en-US" sz="1800" b="1" dirty="0" smtClean="0"/>
            </a:br>
            <a:r>
              <a:rPr lang="en-US" sz="1800" b="1" dirty="0" smtClean="0"/>
              <a:t>fundamental importance in signal</a:t>
            </a:r>
            <a:br>
              <a:rPr lang="en-US" sz="1800" b="1" dirty="0" smtClean="0"/>
            </a:br>
            <a:r>
              <a:rPr lang="en-US" sz="1800" b="1" dirty="0" smtClean="0"/>
              <a:t>processing. Recall:</a:t>
            </a:r>
          </a:p>
          <a:p>
            <a:pPr marL="168275" indent="-168275"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dirty="0" smtClean="0"/>
              <a:t>A sinusoid is an example of a</a:t>
            </a:r>
            <a:br>
              <a:rPr lang="en-US" sz="1800" b="1" dirty="0" smtClean="0"/>
            </a:br>
            <a:r>
              <a:rPr lang="en-US" sz="1800" b="1" dirty="0" smtClean="0"/>
              <a:t>periodic signal:</a:t>
            </a:r>
          </a:p>
          <a:p>
            <a:pPr marL="168275" indent="-168275">
              <a:spcAft>
                <a:spcPts val="7200"/>
              </a:spcAft>
              <a:buFont typeface="Arial" pitchFamily="34" charset="0"/>
              <a:buChar char="•"/>
            </a:pPr>
            <a:r>
              <a:rPr lang="en-US" sz="1800" b="1" dirty="0" smtClean="0"/>
              <a:t>A sinusoid is period with a period</a:t>
            </a:r>
            <a:br>
              <a:rPr lang="en-US" sz="1800" b="1" dirty="0" smtClean="0"/>
            </a:br>
            <a:r>
              <a:rPr lang="en-US" sz="1800" b="1" dirty="0" smtClean="0"/>
              <a:t>of </a:t>
            </a:r>
            <a:r>
              <a:rPr lang="en-US" sz="1800" i="1" dirty="0" smtClean="0"/>
              <a:t>T </a:t>
            </a:r>
            <a:r>
              <a:rPr lang="en-US" sz="1800" dirty="0" smtClean="0"/>
              <a:t>= 2</a:t>
            </a:r>
            <a:r>
              <a:rPr lang="en-US" sz="1800" dirty="0" smtClean="0">
                <a:sym typeface="Symbol"/>
              </a:rPr>
              <a:t>/</a:t>
            </a:r>
            <a:r>
              <a:rPr lang="en-US" sz="1800" i="1" dirty="0" smtClean="0">
                <a:sym typeface="Symbol"/>
              </a:rPr>
              <a:t></a:t>
            </a:r>
            <a:r>
              <a:rPr lang="en-US" sz="1800" b="1" dirty="0" smtClean="0">
                <a:sym typeface="Symbol"/>
              </a:rPr>
              <a:t>: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/>
              </a:rPr>
              <a:t>Later we will classify a sinewave as a deterministic signal because its values for all time are completely determined by its amplitude, </a:t>
            </a:r>
            <a:r>
              <a:rPr lang="en-US" sz="1800" i="1" dirty="0" smtClean="0">
                <a:sym typeface="Symbol"/>
              </a:rPr>
              <a:t>A</a:t>
            </a:r>
            <a:r>
              <a:rPr lang="en-US" sz="1800" b="1" dirty="0" smtClean="0">
                <a:sym typeface="Symbol"/>
              </a:rPr>
              <a:t>, is frequency, </a:t>
            </a:r>
            <a:r>
              <a:rPr lang="en-US" sz="1800" i="1" dirty="0" smtClean="0">
                <a:sym typeface="Symbol"/>
              </a:rPr>
              <a:t></a:t>
            </a:r>
            <a:r>
              <a:rPr lang="en-US" sz="1800" b="1" dirty="0" smtClean="0">
                <a:sym typeface="Symbol"/>
              </a:rPr>
              <a:t>, and its phase, </a:t>
            </a:r>
            <a:r>
              <a:rPr lang="en-US" sz="1800" i="1" dirty="0" smtClean="0">
                <a:sym typeface="Symbol"/>
              </a:rPr>
              <a:t></a:t>
            </a:r>
            <a:r>
              <a:rPr lang="en-US" sz="1800" b="1" dirty="0" smtClean="0">
                <a:sym typeface="Symbol"/>
              </a:rPr>
              <a:t>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/>
              </a:rPr>
              <a:t>Later, we will also decompose signals into sums of sins and cosines using a trigonometric form of the Fourier series.</a:t>
            </a:r>
          </a:p>
        </p:txBody>
      </p:sp>
      <p:graphicFrame>
        <p:nvGraphicFramePr>
          <p:cNvPr id="41985" name="Object 1"/>
          <p:cNvGraphicFramePr>
            <a:graphicFrameLocks noChangeAspect="1"/>
          </p:cNvGraphicFramePr>
          <p:nvPr/>
        </p:nvGraphicFramePr>
        <p:xfrm>
          <a:off x="452438" y="1518920"/>
          <a:ext cx="2328863" cy="344488"/>
        </p:xfrm>
        <a:graphic>
          <a:graphicData uri="http://schemas.openxmlformats.org/presentationml/2006/ole">
            <p:oleObj spid="_x0000_s41985" name="Equation" r:id="rId3" imgW="1549080" imgH="228600" progId="Equation.3">
              <p:embed/>
            </p:oleObj>
          </a:graphicData>
        </a:graphic>
      </p:graphicFrame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452438" y="2689884"/>
          <a:ext cx="3187700" cy="306387"/>
        </p:xfrm>
        <a:graphic>
          <a:graphicData uri="http://schemas.openxmlformats.org/presentationml/2006/ole">
            <p:oleObj spid="_x0000_s41986" name="Equation" r:id="rId4" imgW="2120760" imgH="203040" progId="Equation.3">
              <p:embed/>
            </p:oleObj>
          </a:graphicData>
        </a:graphic>
      </p:graphicFrame>
      <p:pic>
        <p:nvPicPr>
          <p:cNvPr id="10" name="Picture 9" descr="x.JPG">
            <a:hlinkClick r:id="rId5"/>
          </p:cNvPr>
          <p:cNvPicPr>
            <a:picLocks noChangeAspect="1"/>
          </p:cNvPicPr>
          <p:nvPr/>
        </p:nvPicPr>
        <p:blipFill>
          <a:blip r:embed="rId6"/>
          <a:srcRect r="5506"/>
          <a:stretch>
            <a:fillRect/>
          </a:stretch>
        </p:blipFill>
        <p:spPr>
          <a:xfrm rot="5400000">
            <a:off x="5402226" y="-74649"/>
            <a:ext cx="2703460" cy="4303837"/>
          </a:xfrm>
          <a:prstGeom prst="rect">
            <a:avLst/>
          </a:prstGeom>
        </p:spPr>
      </p:pic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449263" y="3810758"/>
          <a:ext cx="5360988" cy="593725"/>
        </p:xfrm>
        <a:graphic>
          <a:graphicData uri="http://schemas.openxmlformats.org/presentationml/2006/ole">
            <p:oleObj spid="_x0000_s41987" name="Equation" r:id="rId7" imgW="35686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Time-Shifted Signals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6396" y="562706"/>
            <a:ext cx="8707438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Given a CT signal, </a:t>
            </a:r>
            <a:r>
              <a:rPr lang="en-US" sz="1800" i="1" dirty="0" smtClean="0"/>
              <a:t>x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)</a:t>
            </a:r>
            <a:r>
              <a:rPr lang="en-US" sz="1800" b="1" dirty="0" smtClean="0"/>
              <a:t>, a time-shifted version of itself can be constructed:</a:t>
            </a:r>
            <a:br>
              <a:rPr lang="en-US" sz="1800" b="1" dirty="0" smtClean="0"/>
            </a:br>
            <a:r>
              <a:rPr lang="en-US" sz="1800" i="1" dirty="0" smtClean="0"/>
              <a:t>x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-</a:t>
            </a:r>
            <a:r>
              <a:rPr lang="en-US" sz="1800" i="1" dirty="0" smtClean="0"/>
              <a:t>t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)</a:t>
            </a:r>
            <a:r>
              <a:rPr lang="en-US" sz="1800" b="1" dirty="0" smtClean="0"/>
              <a:t> delays the signal (shifts it forward, or to the right, in time), and </a:t>
            </a:r>
            <a:r>
              <a:rPr lang="en-US" sz="1800" i="1" dirty="0" smtClean="0"/>
              <a:t>x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+</a:t>
            </a:r>
            <a:r>
              <a:rPr lang="en-US" sz="1800" i="1" dirty="0" smtClean="0"/>
              <a:t>t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)</a:t>
            </a:r>
            <a:r>
              <a:rPr lang="en-US" sz="1800" b="1" dirty="0" smtClean="0"/>
              <a:t>, which advances the signal (shifts it to the left).</a:t>
            </a:r>
          </a:p>
        </p:txBody>
      </p:sp>
      <p:pic>
        <p:nvPicPr>
          <p:cNvPr id="6" name="Picture 5" descr="x.JPG">
            <a:hlinkClick r:id="rId3"/>
          </p:cNvPr>
          <p:cNvPicPr>
            <a:picLocks noChangeAspect="1"/>
          </p:cNvPicPr>
          <p:nvPr/>
        </p:nvPicPr>
        <p:blipFill>
          <a:blip r:embed="rId4"/>
          <a:srcRect l="5994" t="3553" r="36157" b="5955"/>
          <a:stretch>
            <a:fillRect/>
          </a:stretch>
        </p:blipFill>
        <p:spPr>
          <a:xfrm rot="5400000">
            <a:off x="3490241" y="-1845346"/>
            <a:ext cx="2174632" cy="867886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81414" y="3894383"/>
            <a:ext cx="8707438" cy="18312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66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define the sifting property of a time-shifted unit impulse:</a:t>
            </a:r>
          </a:p>
          <a:p>
            <a:pPr marL="168275" indent="-168275">
              <a:spcAft>
                <a:spcPts val="1200"/>
              </a:spcAft>
            </a:pPr>
            <a:r>
              <a:rPr lang="en-US" sz="1800" b="1" dirty="0" smtClean="0"/>
              <a:t>	We can easily prove this by noting:</a:t>
            </a:r>
          </a:p>
          <a:p>
            <a:pPr marL="168275" indent="-168275">
              <a:spcAft>
                <a:spcPts val="1200"/>
              </a:spcAft>
            </a:pPr>
            <a:r>
              <a:rPr lang="en-US" sz="1800" b="1" dirty="0" smtClean="0"/>
              <a:t>	and:</a:t>
            </a:r>
          </a:p>
        </p:txBody>
      </p:sp>
      <p:graphicFrame>
        <p:nvGraphicFramePr>
          <p:cNvPr id="40961" name="Object 1"/>
          <p:cNvGraphicFramePr>
            <a:graphicFrameLocks noChangeAspect="1"/>
          </p:cNvGraphicFramePr>
          <p:nvPr/>
        </p:nvGraphicFramePr>
        <p:xfrm>
          <a:off x="463550" y="4221603"/>
          <a:ext cx="3914775" cy="744537"/>
        </p:xfrm>
        <a:graphic>
          <a:graphicData uri="http://schemas.openxmlformats.org/presentationml/2006/ole">
            <p:oleObj spid="_x0000_s40961" name="Equation" r:id="rId5" imgW="2603160" imgH="495000" progId="Equation.3">
              <p:embed/>
            </p:oleObj>
          </a:graphicData>
        </a:graphic>
      </p:graphicFrame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4215497" y="5005753"/>
          <a:ext cx="2749550" cy="323850"/>
        </p:xfrm>
        <a:graphic>
          <a:graphicData uri="http://schemas.openxmlformats.org/presentationml/2006/ole">
            <p:oleObj spid="_x0000_s40962" name="Equation" r:id="rId6" imgW="1828800" imgH="215640" progId="Equation.3">
              <p:embed/>
            </p:oleObj>
          </a:graphicData>
        </a:graphic>
      </p:graphicFrame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463550" y="5766173"/>
          <a:ext cx="7639051" cy="744537"/>
        </p:xfrm>
        <a:graphic>
          <a:graphicData uri="http://schemas.openxmlformats.org/presentationml/2006/ole">
            <p:oleObj spid="_x0000_s40963" name="Equation" r:id="rId7" imgW="5079960" imgH="495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Continuous and Piecewise-Continuous Signals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6396" y="548638"/>
            <a:ext cx="8707438" cy="56323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lnSpc>
                <a:spcPts val="24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A continuous-time signal, </a:t>
            </a:r>
            <a:r>
              <a:rPr lang="en-US" sz="1800" i="1" dirty="0" smtClean="0"/>
              <a:t>x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)</a:t>
            </a:r>
            <a:r>
              <a:rPr lang="en-US" sz="1800" b="1" dirty="0" smtClean="0"/>
              <a:t>, is </a:t>
            </a:r>
            <a:r>
              <a:rPr lang="en-US" sz="1800" b="1" dirty="0" smtClean="0">
                <a:solidFill>
                  <a:schemeClr val="accent1"/>
                </a:solidFill>
              </a:rPr>
              <a:t>discontinuous</a:t>
            </a:r>
            <a:r>
              <a:rPr lang="en-US" sz="1800" b="1" dirty="0" smtClean="0"/>
              <a:t> at a fixed point, </a:t>
            </a:r>
            <a:r>
              <a:rPr lang="en-US" sz="1800" i="1" dirty="0" smtClean="0"/>
              <a:t>t</a:t>
            </a:r>
            <a:r>
              <a:rPr lang="en-US" sz="1800" baseline="-25000" dirty="0" smtClean="0"/>
              <a:t>1</a:t>
            </a:r>
            <a:r>
              <a:rPr lang="en-US" sz="1800" b="1" dirty="0" smtClean="0"/>
              <a:t>,</a:t>
            </a:r>
            <a:br>
              <a:rPr lang="en-US" sz="1800" b="1" dirty="0" smtClean="0"/>
            </a:br>
            <a:r>
              <a:rPr lang="en-US" sz="1800" b="1" dirty="0" smtClean="0"/>
              <a:t>if                     where                            are infinitesimal positive numbers.</a:t>
            </a:r>
          </a:p>
          <a:p>
            <a:pPr marL="168275" indent="-168275">
              <a:lnSpc>
                <a:spcPts val="24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A signal is </a:t>
            </a:r>
            <a:r>
              <a:rPr lang="en-US" sz="1800" b="1" dirty="0" smtClean="0">
                <a:solidFill>
                  <a:schemeClr val="accent1"/>
                </a:solidFill>
              </a:rPr>
              <a:t>continuous</a:t>
            </a:r>
            <a:r>
              <a:rPr lang="en-US" sz="1800" b="1" dirty="0" smtClean="0"/>
              <a:t> at the point     if                              .</a:t>
            </a:r>
          </a:p>
          <a:p>
            <a:pPr marL="168275" indent="-168275">
              <a:lnSpc>
                <a:spcPts val="24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If a signal is continuous for all points </a:t>
            </a:r>
            <a:r>
              <a:rPr lang="en-US" sz="1800" i="1" dirty="0" smtClean="0"/>
              <a:t>t</a:t>
            </a:r>
            <a:r>
              <a:rPr lang="en-US" sz="1800" b="1" dirty="0" smtClean="0"/>
              <a:t>, </a:t>
            </a:r>
            <a:r>
              <a:rPr lang="en-US" sz="1800" i="1" dirty="0" smtClean="0"/>
              <a:t>x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)</a:t>
            </a:r>
            <a:r>
              <a:rPr lang="en-US" sz="1800" b="1" dirty="0" smtClean="0"/>
              <a:t> </a:t>
            </a:r>
            <a:r>
              <a:rPr lang="en-US" sz="1800" b="1" dirty="0" smtClean="0"/>
              <a:t>is said to be a continuous signal.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Note that we use continuous two ways: continuous-time signal and continuous (as a function of </a:t>
            </a:r>
            <a:r>
              <a:rPr lang="en-US" sz="1800" i="1" dirty="0" smtClean="0"/>
              <a:t>t</a:t>
            </a:r>
            <a:r>
              <a:rPr lang="en-US" sz="1800" b="1" dirty="0" smtClean="0"/>
              <a:t>).</a:t>
            </a:r>
          </a:p>
          <a:p>
            <a:pPr marL="168275" indent="-168275">
              <a:spcAft>
                <a:spcPts val="3600"/>
              </a:spcAft>
              <a:buFont typeface="Arial" pitchFamily="34" charset="0"/>
              <a:buChar char="•"/>
            </a:pPr>
            <a:r>
              <a:rPr lang="en-US" sz="1800" b="1" dirty="0" smtClean="0"/>
              <a:t>The ramp function, </a:t>
            </a:r>
            <a:r>
              <a:rPr lang="en-US" sz="1800" i="1" dirty="0" smtClean="0"/>
              <a:t>r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)</a:t>
            </a:r>
            <a:r>
              <a:rPr lang="en-US" sz="1800" b="1" dirty="0" smtClean="0"/>
              <a:t>, and the sinusoid are </a:t>
            </a:r>
            <a:br>
              <a:rPr lang="en-US" sz="1800" b="1" dirty="0" smtClean="0"/>
            </a:br>
            <a:r>
              <a:rPr lang="en-US" sz="1800" b="1" dirty="0" smtClean="0"/>
              <a:t>examples of continuous signals, as is the </a:t>
            </a:r>
            <a:br>
              <a:rPr lang="en-US" sz="1800" b="1" dirty="0" smtClean="0"/>
            </a:br>
            <a:r>
              <a:rPr lang="en-US" sz="1800" b="1" dirty="0" smtClean="0"/>
              <a:t>triangular pulse shown to the right.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A signal is said to be</a:t>
            </a:r>
            <a:br>
              <a:rPr lang="en-US" sz="1800" b="1" dirty="0" smtClean="0"/>
            </a:br>
            <a:r>
              <a:rPr lang="en-US" sz="1800" b="1" dirty="0" smtClean="0">
                <a:solidFill>
                  <a:schemeClr val="accent1"/>
                </a:solidFill>
              </a:rPr>
              <a:t>piecewise continuous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if it is continuous at all</a:t>
            </a:r>
            <a:br>
              <a:rPr lang="en-US" sz="1800" b="1" dirty="0" smtClean="0"/>
            </a:br>
            <a:r>
              <a:rPr lang="en-US" sz="1800" i="1" dirty="0" smtClean="0"/>
              <a:t>t</a:t>
            </a:r>
            <a:r>
              <a:rPr lang="en-US" sz="1800" b="1" dirty="0" smtClean="0"/>
              <a:t> except at a finite or</a:t>
            </a:r>
            <a:br>
              <a:rPr lang="en-US" sz="1800" b="1" dirty="0" smtClean="0"/>
            </a:br>
            <a:r>
              <a:rPr lang="en-US" sz="1800" b="1" dirty="0" err="1" smtClean="0"/>
              <a:t>countably</a:t>
            </a:r>
            <a:r>
              <a:rPr lang="en-US" sz="1800" b="1" dirty="0" smtClean="0"/>
              <a:t> infinite </a:t>
            </a:r>
            <a:br>
              <a:rPr lang="en-US" sz="1800" b="1" dirty="0" smtClean="0"/>
            </a:br>
            <a:r>
              <a:rPr lang="en-US" sz="1800" b="1" dirty="0" smtClean="0"/>
              <a:t>collection of points</a:t>
            </a:r>
            <a:br>
              <a:rPr lang="en-US" sz="1800" b="1" dirty="0" smtClean="0"/>
            </a:br>
            <a:r>
              <a:rPr lang="en-US" sz="1800" i="1" dirty="0" err="1" smtClean="0"/>
              <a:t>t</a:t>
            </a:r>
            <a:r>
              <a:rPr lang="en-US" sz="1800" i="1" baseline="-25000" dirty="0" err="1" smtClean="0"/>
              <a:t>i</a:t>
            </a:r>
            <a:r>
              <a:rPr lang="en-US" sz="1800" b="1" i="1" dirty="0" smtClean="0"/>
              <a:t>,</a:t>
            </a:r>
            <a:r>
              <a:rPr lang="en-US" sz="1800" b="1" dirty="0" smtClean="0"/>
              <a:t> </a:t>
            </a:r>
            <a:r>
              <a:rPr lang="en-US" sz="1800" i="1" dirty="0" err="1" smtClean="0"/>
              <a:t>i</a:t>
            </a:r>
            <a:r>
              <a:rPr lang="en-US" sz="1800" i="1" dirty="0" smtClean="0"/>
              <a:t> </a:t>
            </a:r>
            <a:r>
              <a:rPr lang="en-US" sz="1800" dirty="0" smtClean="0"/>
              <a:t>= 1, 2, 3, …</a:t>
            </a:r>
          </a:p>
        </p:txBody>
      </p:sp>
      <p:graphicFrame>
        <p:nvGraphicFramePr>
          <p:cNvPr id="74754" name="Object 2"/>
          <p:cNvGraphicFramePr>
            <a:graphicFrameLocks noChangeAspect="1"/>
          </p:cNvGraphicFramePr>
          <p:nvPr/>
        </p:nvGraphicFramePr>
        <p:xfrm>
          <a:off x="576776" y="819858"/>
          <a:ext cx="1184275" cy="344487"/>
        </p:xfrm>
        <a:graphic>
          <a:graphicData uri="http://schemas.openxmlformats.org/presentationml/2006/ole">
            <p:oleObj spid="_x0000_s74754" name="Equation" r:id="rId3" imgW="787320" imgH="228600" progId="Equation.3">
              <p:embed/>
            </p:oleObj>
          </a:graphicData>
        </a:graphic>
      </p:graphicFrame>
      <p:graphicFrame>
        <p:nvGraphicFramePr>
          <p:cNvPr id="74755" name="Object 3"/>
          <p:cNvGraphicFramePr>
            <a:graphicFrameLocks noChangeAspect="1"/>
          </p:cNvGraphicFramePr>
          <p:nvPr/>
        </p:nvGraphicFramePr>
        <p:xfrm>
          <a:off x="2552920" y="804443"/>
          <a:ext cx="1700212" cy="344488"/>
        </p:xfrm>
        <a:graphic>
          <a:graphicData uri="http://schemas.openxmlformats.org/presentationml/2006/ole">
            <p:oleObj spid="_x0000_s74755" name="Equation" r:id="rId4" imgW="1130040" imgH="228600" progId="Equation.3">
              <p:embed/>
            </p:oleObj>
          </a:graphicData>
        </a:graphic>
      </p:graphicFrame>
      <p:graphicFrame>
        <p:nvGraphicFramePr>
          <p:cNvPr id="74756" name="Object 4"/>
          <p:cNvGraphicFramePr>
            <a:graphicFrameLocks noChangeAspect="1"/>
          </p:cNvGraphicFramePr>
          <p:nvPr/>
        </p:nvGraphicFramePr>
        <p:xfrm>
          <a:off x="4129184" y="1297225"/>
          <a:ext cx="285750" cy="325438"/>
        </p:xfrm>
        <a:graphic>
          <a:graphicData uri="http://schemas.openxmlformats.org/presentationml/2006/ole">
            <p:oleObj spid="_x0000_s74756" name="Equation" r:id="rId5" imgW="190440" imgH="215640" progId="Equation.3">
              <p:embed/>
            </p:oleObj>
          </a:graphicData>
        </a:graphic>
      </p:graphicFrame>
      <p:graphicFrame>
        <p:nvGraphicFramePr>
          <p:cNvPr id="74757" name="Object 5"/>
          <p:cNvGraphicFramePr>
            <a:graphicFrameLocks noChangeAspect="1"/>
          </p:cNvGraphicFramePr>
          <p:nvPr/>
        </p:nvGraphicFramePr>
        <p:xfrm>
          <a:off x="4579058" y="1273632"/>
          <a:ext cx="1835150" cy="344487"/>
        </p:xfrm>
        <a:graphic>
          <a:graphicData uri="http://schemas.openxmlformats.org/presentationml/2006/ole">
            <p:oleObj spid="_x0000_s74757" name="Equation" r:id="rId6" imgW="1218960" imgH="228600" progId="Equation.3">
              <p:embed/>
            </p:oleObj>
          </a:graphicData>
        </a:graphic>
      </p:graphicFrame>
      <p:pic>
        <p:nvPicPr>
          <p:cNvPr id="9" name="Picture 8" descr="x.JPG">
            <a:hlinkClick r:id="rId7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5400000">
            <a:off x="6680918" y="2092912"/>
            <a:ext cx="1726663" cy="2748650"/>
          </a:xfrm>
          <a:prstGeom prst="rect">
            <a:avLst/>
          </a:prstGeom>
        </p:spPr>
      </p:pic>
      <p:pic>
        <p:nvPicPr>
          <p:cNvPr id="10" name="Picture 9" descr="x.JPG">
            <a:hlinkClick r:id="rId7"/>
          </p:cNvPr>
          <p:cNvPicPr>
            <a:picLocks noChangeAspect="1"/>
          </p:cNvPicPr>
          <p:nvPr/>
        </p:nvPicPr>
        <p:blipFill>
          <a:blip r:embed="rId9"/>
          <a:srcRect r="6469"/>
          <a:stretch>
            <a:fillRect/>
          </a:stretch>
        </p:blipFill>
        <p:spPr>
          <a:xfrm rot="5400000">
            <a:off x="4932124" y="2341295"/>
            <a:ext cx="2107809" cy="61753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Derivative </a:t>
            </a:r>
            <a:r>
              <a:rPr lang="en-US" b="1" smtClean="0">
                <a:solidFill>
                  <a:schemeClr val="accent2"/>
                </a:solidFill>
              </a:rPr>
              <a:t>of a Continuous-Time </a:t>
            </a:r>
            <a:r>
              <a:rPr lang="en-US" b="1" dirty="0" smtClean="0">
                <a:solidFill>
                  <a:schemeClr val="accent2"/>
                </a:solidFill>
              </a:rPr>
              <a:t>Signal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6396" y="647114"/>
            <a:ext cx="8707438" cy="48320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dirty="0" smtClean="0"/>
              <a:t>A CT signal, </a:t>
            </a:r>
            <a:r>
              <a:rPr lang="en-US" sz="1800" i="1" dirty="0" smtClean="0"/>
              <a:t>x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)</a:t>
            </a:r>
            <a:r>
              <a:rPr lang="en-US" sz="1800" b="1" dirty="0" smtClean="0"/>
              <a:t>, </a:t>
            </a:r>
            <a:r>
              <a:rPr lang="en-US" sz="1800" b="1" dirty="0" smtClean="0"/>
              <a:t>is said to be differentiable at a fixed point, </a:t>
            </a:r>
            <a:r>
              <a:rPr lang="en-US" sz="1800" i="1" dirty="0" smtClean="0"/>
              <a:t>t</a:t>
            </a:r>
            <a:r>
              <a:rPr lang="en-US" sz="1800" baseline="-25000" dirty="0" smtClean="0"/>
              <a:t>1</a:t>
            </a:r>
            <a:r>
              <a:rPr lang="en-US" sz="1800" b="1" dirty="0" smtClean="0"/>
              <a:t>, </a:t>
            </a:r>
            <a:r>
              <a:rPr lang="en-US" sz="1800" b="1" dirty="0" smtClean="0"/>
              <a:t>if</a:t>
            </a:r>
            <a:br>
              <a:rPr lang="en-US" sz="1800" b="1" dirty="0" smtClean="0"/>
            </a:br>
            <a:r>
              <a:rPr lang="en-US" sz="1800" b="1" dirty="0" smtClean="0"/>
              <a:t>has a limit as </a:t>
            </a:r>
            <a:r>
              <a:rPr lang="en-US" sz="1800" i="1" dirty="0" smtClean="0"/>
              <a:t>h </a:t>
            </a:r>
            <a:r>
              <a:rPr lang="en-US" sz="1800" dirty="0" smtClean="0">
                <a:sym typeface="Symbol"/>
              </a:rPr>
              <a:t> 0</a:t>
            </a:r>
            <a:r>
              <a:rPr lang="en-US" sz="1800" b="1" dirty="0" smtClean="0"/>
              <a:t>:</a:t>
            </a:r>
          </a:p>
          <a:p>
            <a:pPr marL="168275" indent="-168275">
              <a:spcAft>
                <a:spcPts val="1200"/>
              </a:spcAft>
            </a:pPr>
            <a:r>
              <a:rPr lang="en-US" sz="1800" b="1" dirty="0" smtClean="0"/>
              <a:t>	independent of whether h approaches zero from </a:t>
            </a:r>
            <a:r>
              <a:rPr lang="en-US" sz="1800" i="1" dirty="0" smtClean="0"/>
              <a:t>h</a:t>
            </a:r>
            <a:r>
              <a:rPr lang="en-US" sz="1800" b="1" dirty="0" smtClean="0"/>
              <a:t> </a:t>
            </a:r>
            <a:r>
              <a:rPr lang="en-US" sz="1800" dirty="0" smtClean="0"/>
              <a:t>&gt; 0</a:t>
            </a:r>
            <a:r>
              <a:rPr lang="en-US" sz="1800" b="1" dirty="0" smtClean="0"/>
              <a:t> or </a:t>
            </a:r>
            <a:r>
              <a:rPr lang="en-US" sz="1800" i="1" dirty="0" smtClean="0"/>
              <a:t>h</a:t>
            </a:r>
            <a:r>
              <a:rPr lang="en-US" sz="1800" b="1" dirty="0" smtClean="0"/>
              <a:t> </a:t>
            </a:r>
            <a:r>
              <a:rPr lang="en-US" sz="1800" dirty="0" smtClean="0"/>
              <a:t>&lt; 0</a:t>
            </a:r>
            <a:r>
              <a:rPr lang="en-US" sz="1800" b="1" dirty="0" smtClean="0"/>
              <a:t>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To be differentiable at a point </a:t>
            </a:r>
            <a:r>
              <a:rPr lang="en-US" sz="1800" i="1" dirty="0" smtClean="0"/>
              <a:t>t</a:t>
            </a:r>
            <a:r>
              <a:rPr lang="en-US" sz="1800" baseline="-25000" dirty="0" smtClean="0"/>
              <a:t>1</a:t>
            </a:r>
            <a:r>
              <a:rPr lang="en-US" sz="1800" b="1" dirty="0" smtClean="0"/>
              <a:t>, </a:t>
            </a:r>
            <a:r>
              <a:rPr lang="en-US" sz="1800" b="1" dirty="0" smtClean="0"/>
              <a:t>it is necessary but not sufficient that the signal be continuous at </a:t>
            </a:r>
            <a:r>
              <a:rPr lang="en-US" sz="1800" i="1" dirty="0" smtClean="0"/>
              <a:t>t</a:t>
            </a:r>
            <a:r>
              <a:rPr lang="en-US" sz="1800" baseline="-25000" dirty="0" smtClean="0"/>
              <a:t>1</a:t>
            </a:r>
            <a:r>
              <a:rPr lang="en-US" sz="1800" b="1" dirty="0" smtClean="0"/>
              <a:t>.</a:t>
            </a:r>
            <a:endParaRPr lang="en-US" sz="1800" b="1" dirty="0" smtClean="0"/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Piecewise continuous signals are not differentiable</a:t>
            </a:r>
            <a:br>
              <a:rPr lang="en-US" sz="1800" b="1" dirty="0" smtClean="0"/>
            </a:br>
            <a:r>
              <a:rPr lang="en-US" sz="1800" b="1" dirty="0" smtClean="0"/>
              <a:t> at all points, but can have a derivative in the </a:t>
            </a:r>
            <a:br>
              <a:rPr lang="en-US" sz="1800" b="1" dirty="0" smtClean="0"/>
            </a:br>
            <a:r>
              <a:rPr lang="en-US" sz="1800" b="1" dirty="0" smtClean="0"/>
              <a:t>generalized sense: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               is the ordinary derivative of </a:t>
            </a:r>
            <a:r>
              <a:rPr lang="en-US" sz="1800" i="1" dirty="0" smtClean="0"/>
              <a:t>x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)</a:t>
            </a:r>
            <a:r>
              <a:rPr lang="en-US" sz="1800" b="1" dirty="0" smtClean="0"/>
              <a:t> </a:t>
            </a:r>
            <a:r>
              <a:rPr lang="en-US" sz="1800" b="1" dirty="0" smtClean="0"/>
              <a:t>at all </a:t>
            </a:r>
            <a:r>
              <a:rPr lang="en-US" sz="1800" i="1" dirty="0" smtClean="0"/>
              <a:t>t</a:t>
            </a:r>
            <a:r>
              <a:rPr lang="en-US" sz="1800" b="1" dirty="0" smtClean="0"/>
              <a:t>, except at </a:t>
            </a:r>
            <a:r>
              <a:rPr lang="en-US" sz="1800" i="1" dirty="0" smtClean="0"/>
              <a:t>t</a:t>
            </a:r>
            <a:r>
              <a:rPr lang="en-US" sz="1800" b="1" dirty="0" smtClean="0"/>
              <a:t> </a:t>
            </a:r>
            <a:r>
              <a:rPr lang="en-US" sz="1800" dirty="0" smtClean="0"/>
              <a:t>= </a:t>
            </a:r>
            <a:r>
              <a:rPr lang="en-US" sz="1800" i="1" dirty="0" smtClean="0"/>
              <a:t>t</a:t>
            </a:r>
            <a:r>
              <a:rPr lang="en-US" sz="1800" baseline="-25000" dirty="0" smtClean="0"/>
              <a:t>1</a:t>
            </a:r>
            <a:r>
              <a:rPr lang="en-US" sz="1800" b="1" dirty="0" smtClean="0"/>
              <a:t>.         </a:t>
            </a:r>
            <a:r>
              <a:rPr lang="en-US" sz="1800" b="1" dirty="0" smtClean="0"/>
              <a:t>is an impulse concentrated a </a:t>
            </a:r>
            <a:r>
              <a:rPr lang="en-US" sz="1800" i="1" dirty="0" smtClean="0"/>
              <a:t>t</a:t>
            </a:r>
            <a:r>
              <a:rPr lang="en-US" sz="1800" b="1" dirty="0" smtClean="0"/>
              <a:t> </a:t>
            </a:r>
            <a:r>
              <a:rPr lang="en-US" sz="1800" dirty="0" smtClean="0"/>
              <a:t>= </a:t>
            </a:r>
            <a:r>
              <a:rPr lang="en-US" sz="1800" i="1" dirty="0" smtClean="0"/>
              <a:t>t</a:t>
            </a:r>
            <a:r>
              <a:rPr lang="en-US" sz="1800" baseline="-25000" dirty="0" smtClean="0"/>
              <a:t>1</a:t>
            </a:r>
            <a:r>
              <a:rPr lang="en-US" sz="1800" b="1" dirty="0" smtClean="0"/>
              <a:t> </a:t>
            </a:r>
            <a:r>
              <a:rPr lang="en-US" sz="1800" b="1" dirty="0" smtClean="0"/>
              <a:t>whose area is equal to the amount the function “jumps” at the point </a:t>
            </a:r>
            <a:r>
              <a:rPr lang="en-US" sz="1800" i="1" dirty="0" smtClean="0"/>
              <a:t>t</a:t>
            </a:r>
            <a:r>
              <a:rPr lang="en-US" sz="1800" baseline="-25000" dirty="0" smtClean="0"/>
              <a:t>1</a:t>
            </a:r>
            <a:r>
              <a:rPr lang="en-US" sz="1800" b="1" dirty="0" smtClean="0"/>
              <a:t>.</a:t>
            </a:r>
            <a:endParaRPr lang="en-US" sz="1800" b="1" dirty="0" smtClean="0"/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For example, for the unit step function,</a:t>
            </a:r>
            <a:br>
              <a:rPr lang="en-US" sz="1800" b="1" dirty="0" smtClean="0"/>
            </a:br>
            <a:r>
              <a:rPr lang="en-US" sz="1800" b="1" dirty="0" smtClean="0"/>
              <a:t>the generalized derivative of          is:  </a:t>
            </a:r>
          </a:p>
        </p:txBody>
      </p:sp>
      <p:graphicFrame>
        <p:nvGraphicFramePr>
          <p:cNvPr id="75778" name="Object 2"/>
          <p:cNvGraphicFramePr>
            <a:graphicFrameLocks noChangeAspect="1"/>
          </p:cNvGraphicFramePr>
          <p:nvPr/>
        </p:nvGraphicFramePr>
        <p:xfrm>
          <a:off x="2651443" y="1080795"/>
          <a:ext cx="2847975" cy="708025"/>
        </p:xfrm>
        <a:graphic>
          <a:graphicData uri="http://schemas.openxmlformats.org/presentationml/2006/ole">
            <p:oleObj spid="_x0000_s75778" name="Equation" r:id="rId3" imgW="1892160" imgH="469800" progId="Equation.3">
              <p:embed/>
            </p:oleObj>
          </a:graphicData>
        </a:graphic>
      </p:graphicFrame>
      <p:graphicFrame>
        <p:nvGraphicFramePr>
          <p:cNvPr id="75779" name="Object 3"/>
          <p:cNvGraphicFramePr>
            <a:graphicFrameLocks noChangeAspect="1"/>
          </p:cNvGraphicFramePr>
          <p:nvPr/>
        </p:nvGraphicFramePr>
        <p:xfrm>
          <a:off x="7427912" y="482989"/>
          <a:ext cx="1490663" cy="611187"/>
        </p:xfrm>
        <a:graphic>
          <a:graphicData uri="http://schemas.openxmlformats.org/presentationml/2006/ole">
            <p:oleObj spid="_x0000_s75779" name="Equation" r:id="rId4" imgW="990360" imgH="406080" progId="Equation.3">
              <p:embed/>
            </p:oleObj>
          </a:graphicData>
        </a:graphic>
      </p:graphicFrame>
      <p:graphicFrame>
        <p:nvGraphicFramePr>
          <p:cNvPr id="75780" name="Object 4"/>
          <p:cNvGraphicFramePr>
            <a:graphicFrameLocks noChangeAspect="1"/>
          </p:cNvGraphicFramePr>
          <p:nvPr/>
        </p:nvGraphicFramePr>
        <p:xfrm>
          <a:off x="6243638" y="2992750"/>
          <a:ext cx="2674937" cy="593725"/>
        </p:xfrm>
        <a:graphic>
          <a:graphicData uri="http://schemas.openxmlformats.org/presentationml/2006/ole">
            <p:oleObj spid="_x0000_s75780" name="Equation" r:id="rId5" imgW="1777680" imgH="393480" progId="Equation.3">
              <p:embed/>
            </p:oleObj>
          </a:graphicData>
        </a:graphic>
      </p:graphicFrame>
      <p:graphicFrame>
        <p:nvGraphicFramePr>
          <p:cNvPr id="75781" name="Object 5"/>
          <p:cNvGraphicFramePr>
            <a:graphicFrameLocks noChangeAspect="1"/>
          </p:cNvGraphicFramePr>
          <p:nvPr/>
        </p:nvGraphicFramePr>
        <p:xfrm>
          <a:off x="358775" y="3897213"/>
          <a:ext cx="822325" cy="325437"/>
        </p:xfrm>
        <a:graphic>
          <a:graphicData uri="http://schemas.openxmlformats.org/presentationml/2006/ole">
            <p:oleObj spid="_x0000_s75781" name="Equation" r:id="rId6" imgW="545760" imgH="215640" progId="Equation.3">
              <p:embed/>
            </p:oleObj>
          </a:graphicData>
        </a:graphic>
      </p:graphicFrame>
      <p:graphicFrame>
        <p:nvGraphicFramePr>
          <p:cNvPr id="75782" name="Object 6"/>
          <p:cNvGraphicFramePr>
            <a:graphicFrameLocks noChangeAspect="1"/>
          </p:cNvGraphicFramePr>
          <p:nvPr/>
        </p:nvGraphicFramePr>
        <p:xfrm>
          <a:off x="7213821" y="3911942"/>
          <a:ext cx="420687" cy="325438"/>
        </p:xfrm>
        <a:graphic>
          <a:graphicData uri="http://schemas.openxmlformats.org/presentationml/2006/ole">
            <p:oleObj spid="_x0000_s75782" name="Equation" r:id="rId7" imgW="279360" imgH="215640" progId="Equation.3">
              <p:embed/>
            </p:oleObj>
          </a:graphicData>
        </a:graphic>
      </p:graphicFrame>
      <p:graphicFrame>
        <p:nvGraphicFramePr>
          <p:cNvPr id="75783" name="Object 7"/>
          <p:cNvGraphicFramePr>
            <a:graphicFrameLocks noChangeAspect="1"/>
          </p:cNvGraphicFramePr>
          <p:nvPr/>
        </p:nvGraphicFramePr>
        <p:xfrm>
          <a:off x="3435497" y="5147043"/>
          <a:ext cx="573088" cy="325437"/>
        </p:xfrm>
        <a:graphic>
          <a:graphicData uri="http://schemas.openxmlformats.org/presentationml/2006/ole">
            <p:oleObj spid="_x0000_s75783" name="Equation" r:id="rId8" imgW="380880" imgH="215640" progId="Equation.3">
              <p:embed/>
            </p:oleObj>
          </a:graphicData>
        </a:graphic>
      </p:graphicFrame>
      <p:graphicFrame>
        <p:nvGraphicFramePr>
          <p:cNvPr id="75784" name="Object 8"/>
          <p:cNvGraphicFramePr>
            <a:graphicFrameLocks noChangeAspect="1"/>
          </p:cNvGraphicFramePr>
          <p:nvPr/>
        </p:nvGraphicFramePr>
        <p:xfrm>
          <a:off x="450850" y="5618700"/>
          <a:ext cx="2962275" cy="344487"/>
        </p:xfrm>
        <a:graphic>
          <a:graphicData uri="http://schemas.openxmlformats.org/presentationml/2006/ole">
            <p:oleObj spid="_x0000_s75784" name="Equation" r:id="rId9" imgW="1968480" imgH="228600" progId="Equation.3">
              <p:embed/>
            </p:oleObj>
          </a:graphicData>
        </a:graphic>
      </p:graphicFrame>
      <p:pic>
        <p:nvPicPr>
          <p:cNvPr id="12" name="Picture 11" descr="x.JPG">
            <a:hlinkClick r:id="rId10"/>
          </p:cNvPr>
          <p:cNvPicPr>
            <a:picLocks noChangeAspect="1"/>
          </p:cNvPicPr>
          <p:nvPr/>
        </p:nvPicPr>
        <p:blipFill>
          <a:blip r:embed="rId11"/>
          <a:srcRect b="24063"/>
          <a:stretch>
            <a:fillRect/>
          </a:stretch>
        </p:blipFill>
        <p:spPr>
          <a:xfrm>
            <a:off x="6091073" y="4642338"/>
            <a:ext cx="2814802" cy="16670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15677</TotalTime>
  <Words>530</Words>
  <Application>Microsoft PowerPoint</Application>
  <PresentationFormat>Letter Paper (8.5x11 in)</PresentationFormat>
  <Paragraphs>74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lecture_title</vt:lpstr>
      <vt:lpstr>lecture_default</vt:lpstr>
      <vt:lpstr>Microsoft Equation 3.0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picone</cp:lastModifiedBy>
  <cp:revision>1298</cp:revision>
  <dcterms:created xsi:type="dcterms:W3CDTF">2002-09-12T17:13:32Z</dcterms:created>
  <dcterms:modified xsi:type="dcterms:W3CDTF">2009-01-10T14:22:25Z</dcterms:modified>
</cp:coreProperties>
</file>