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492" r:id="rId4"/>
    <p:sldId id="478" r:id="rId5"/>
    <p:sldId id="493" r:id="rId6"/>
    <p:sldId id="502" r:id="rId7"/>
    <p:sldId id="503" r:id="rId8"/>
    <p:sldId id="504" r:id="rId9"/>
    <p:sldId id="498" r:id="rId10"/>
    <p:sldId id="501" r:id="rId11"/>
    <p:sldId id="499" r:id="rId12"/>
    <p:sldId id="500" r:id="rId13"/>
    <p:sldId id="495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026" y="-90"/>
      </p:cViewPr>
      <p:guideLst>
        <p:guide orient="horz" pos="2159"/>
        <p:guide pos="56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en.wikipedia.org/wiki/Convolution" TargetMode="External"/><Relationship Id="rId7" Type="http://schemas.openxmlformats.org/officeDocument/2006/relationships/hyperlink" Target="http://www.isip.piconepress.com/projects/speech/software/demonstrations/applets/util/convolution/current/index.html" TargetMode="External"/><Relationship Id="rId12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rojects/speech/software/demonstrations/applets/util/convolution/current/index.html" TargetMode="External"/><Relationship Id="rId11" Type="http://schemas.openxmlformats.org/officeDocument/2006/relationships/hyperlink" Target="http://www.isip.piconepress.com/publications/courses/ece_3163/lectures/2009_spring/lecture_07.pptx" TargetMode="External"/><Relationship Id="rId5" Type="http://schemas.openxmlformats.org/officeDocument/2006/relationships/hyperlink" Target="http://www.jhu.edu/signals/convolve/index.html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stellar.mit.edu/S/course/6/sp08/6.003/courseMaterial/topics/topic1/lectureNotes/Lecture__4/Lecture__4.pdf" TargetMode="External"/><Relationship Id="rId9" Type="http://schemas.openxmlformats.org/officeDocument/2006/relationships/hyperlink" Target="http://www.isip.piconepress.com/publications/courses/ece_3163/lectures/2009_spring/lecture_07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3.png"/><Relationship Id="rId4" Type="http://schemas.openxmlformats.org/officeDocument/2006/relationships/hyperlink" Target="http://stellar.mit.edu/S/course/6/sp08/6.003/courseMaterial/topics/topic1/lectureNotes/Lecture__3/Lecture__3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hyperlink" Target="http://stellar.mit.edu/S/course/6/sp08/6.003/courseMaterial/topics/topic1/lectureNotes/Lecture__4/Lecture__4.pdf" TargetMode="Externa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isip.piconepress.com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isip.piconepress.com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isip.piconepress.com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isip.piconepress.com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png"/><Relationship Id="rId5" Type="http://schemas.openxmlformats.org/officeDocument/2006/relationships/hyperlink" Target="http://stellar.mit.edu/S/course/6/sp08/6.003/courseMaterial/topics/topic1/lectureNotes/Lecture__3/Lecture__3.pdf" TargetMode="External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Convolution Definition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Graphical Convolution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Examples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MIT 6.003: Lecture 4</a:t>
            </a:r>
            <a:br>
              <a:rPr lang="en-US" sz="1800" b="1" dirty="0" smtClean="0">
                <a:solidFill>
                  <a:schemeClr val="bg1"/>
                </a:solidFill>
                <a:hlinkClick r:id="rId4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JHU: Convolution Tutorial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4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ISIP: Java Applet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CONVOLUTION FOR CT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2705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16048" t="16216" r="18154" b="10270"/>
          <a:stretch>
            <a:fillRect/>
          </a:stretch>
        </p:blipFill>
        <p:spPr bwMode="auto">
          <a:xfrm>
            <a:off x="4329856" y="1626972"/>
            <a:ext cx="4314741" cy="357807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8" name="Picture 7" descr="x.JPG">
              <a:hlinkClick r:id="rId9"/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4809" y="605469"/>
            <a:ext cx="3288324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Associative Property: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Proof:</a:t>
            </a:r>
          </a:p>
        </p:txBody>
      </p:sp>
      <p:pic>
        <p:nvPicPr>
          <p:cNvPr id="92176" name="Picture 1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164" y="980625"/>
            <a:ext cx="3190696" cy="177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19113" y="1001713"/>
          <a:ext cx="3603625" cy="685800"/>
        </p:xfrm>
        <a:graphic>
          <a:graphicData uri="http://schemas.openxmlformats.org/presentationml/2006/ole">
            <p:oleObj spid="_x0000_s116740" name="Equation" r:id="rId6" imgW="2400120" imgH="4572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4542179" y="560360"/>
            <a:ext cx="41797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 (from DT lecture):</a:t>
            </a:r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452438" y="1998195"/>
          <a:ext cx="5564187" cy="4381500"/>
        </p:xfrm>
        <a:graphic>
          <a:graphicData uri="http://schemas.openxmlformats.org/presentationml/2006/ole">
            <p:oleObj spid="_x0000_s116741" name="Equation" r:id="rId7" imgW="3708360" imgH="292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Useful Properties of CT LTI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47114"/>
            <a:ext cx="8648115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  <a:tabLst>
                <a:tab pos="1828800" algn="l"/>
              </a:tabLst>
            </a:pPr>
            <a:r>
              <a:rPr lang="en-US" sz="1800" b="1" dirty="0" smtClean="0"/>
              <a:t>Causality:                               which implies:</a:t>
            </a:r>
          </a:p>
          <a:p>
            <a:pPr marL="168275" indent="-168275">
              <a:spcAft>
                <a:spcPts val="1200"/>
              </a:spcAft>
              <a:tabLst>
                <a:tab pos="1828800" algn="l"/>
              </a:tabLst>
            </a:pPr>
            <a:r>
              <a:rPr lang="en-US" sz="1800" b="1" dirty="0" smtClean="0"/>
              <a:t>	This means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only depends on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>
                <a:sym typeface="Symbol"/>
              </a:rPr>
              <a:t> </a:t>
            </a:r>
            <a:r>
              <a:rPr lang="en-US" sz="1800" dirty="0" smtClean="0">
                <a:sym typeface="Symbol"/>
              </a:rPr>
              <a:t>&lt; </a:t>
            </a:r>
            <a:r>
              <a:rPr lang="en-US" sz="1800" i="1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233363" y="1719174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Stability: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083" y="2349875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Bounded Input ↔ Bounded Output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496033" y="654321"/>
          <a:ext cx="1563687" cy="323850"/>
        </p:xfrm>
        <a:graphic>
          <a:graphicData uri="http://schemas.openxmlformats.org/presentationml/2006/ole">
            <p:oleObj spid="_x0000_s118786" name="Equation" r:id="rId4" imgW="1041120" imgH="21564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446116" y="1517870"/>
          <a:ext cx="1066800" cy="704850"/>
        </p:xfrm>
        <a:graphic>
          <a:graphicData uri="http://schemas.openxmlformats.org/presentationml/2006/ole">
            <p:oleObj spid="_x0000_s118787" name="Equation" r:id="rId5" imgW="711000" imgH="4698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331077" y="2839900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Sufficient Condition: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869950" y="3167063"/>
          <a:ext cx="4438650" cy="1143000"/>
        </p:xfrm>
        <a:graphic>
          <a:graphicData uri="http://schemas.openxmlformats.org/presentationml/2006/ole">
            <p:oleObj spid="_x0000_s118788" name="Equation" r:id="rId6" imgW="2958840" imgH="76176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331788" y="4356873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Necessary Condition:</a:t>
            </a:r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898525" y="4632004"/>
          <a:ext cx="6400800" cy="1866900"/>
        </p:xfrm>
        <a:graphic>
          <a:graphicData uri="http://schemas.openxmlformats.org/presentationml/2006/ole">
            <p:oleObj spid="_x0000_s118789" name="Equation" r:id="rId7" imgW="4267080" imgH="1244520" progId="Equation.3">
              <p:embed/>
            </p:oleObj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5068326" y="448112"/>
          <a:ext cx="3222625" cy="704850"/>
        </p:xfrm>
        <a:graphic>
          <a:graphicData uri="http://schemas.openxmlformats.org/presentationml/2006/ole">
            <p:oleObj spid="_x0000_s118790" name="Equation" r:id="rId8" imgW="21459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CT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worked some analytic examples.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demonstrated graphical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some general properties of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discussed constraints on the impulse response for bounded input / bounded output (stability).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CT Signals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3471205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approximate a CT signal</a:t>
            </a:r>
            <a:br>
              <a:rPr lang="en-US" sz="1800" b="1" dirty="0" smtClean="0"/>
            </a:br>
            <a:r>
              <a:rPr lang="en-US" sz="1800" b="1" dirty="0" smtClean="0"/>
              <a:t>as a weighted pulse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can be written as a sum of these pulses:</a:t>
            </a:r>
          </a:p>
        </p:txBody>
      </p:sp>
      <p:pic>
        <p:nvPicPr>
          <p:cNvPr id="11366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39792"/>
          <a:stretch>
            <a:fillRect/>
          </a:stretch>
        </p:blipFill>
        <p:spPr bwMode="auto">
          <a:xfrm>
            <a:off x="3970606" y="647105"/>
            <a:ext cx="4871032" cy="157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466725" y="1975973"/>
          <a:ext cx="2598738" cy="647700"/>
        </p:xfrm>
        <a:graphic>
          <a:graphicData uri="http://schemas.openxmlformats.org/presentationml/2006/ole">
            <p:oleObj spid="_x0000_s113670" name="Equation" r:id="rId5" imgW="1726920" imgH="431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85365" y="2712282"/>
            <a:ext cx="34712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the limit, as            :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1932721" y="2729621"/>
          <a:ext cx="668337" cy="266700"/>
        </p:xfrm>
        <a:graphic>
          <a:graphicData uri="http://schemas.openxmlformats.org/presentationml/2006/ole">
            <p:oleObj spid="_x0000_s113671" name="Equation" r:id="rId6" imgW="444240" imgH="177480" progId="Equation.3">
              <p:embed/>
            </p:oleObj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438150" y="3089275"/>
          <a:ext cx="2293937" cy="704850"/>
        </p:xfrm>
        <a:graphic>
          <a:graphicData uri="http://schemas.openxmlformats.org/presentationml/2006/ole">
            <p:oleObj spid="_x0000_s113672" name="Equation" r:id="rId7" imgW="1523880" imgH="4698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83021" y="3947894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Mathematical definition of an impulse</a:t>
            </a:r>
            <a:br>
              <a:rPr lang="en-US" sz="1800" b="1" dirty="0" smtClean="0"/>
            </a:br>
            <a:r>
              <a:rPr lang="en-US" sz="1800" b="1" dirty="0" smtClean="0"/>
              <a:t>function (the equivalent of the unit pulse</a:t>
            </a:r>
            <a:br>
              <a:rPr lang="en-US" sz="1800" b="1" dirty="0" smtClean="0"/>
            </a:br>
            <a:r>
              <a:rPr lang="en-US" sz="1800" b="1" dirty="0" smtClean="0"/>
              <a:t>for DT signals and systems):</a:t>
            </a:r>
          </a:p>
        </p:txBody>
      </p:sp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5418320" y="3638255"/>
          <a:ext cx="1987550" cy="1485900"/>
        </p:xfrm>
        <a:graphic>
          <a:graphicData uri="http://schemas.openxmlformats.org/presentationml/2006/ole">
            <p:oleObj spid="_x0000_s113673" name="Equation" r:id="rId8" imgW="1320480" imgH="9903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94744" y="5310100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Unit pulses can be constructed from many functional shapes (e.g., triangular or Gaussian) as long as they have a vanishingly small width. The rectangular pulse is popular because it is easy to integrate </a:t>
            </a:r>
            <a:r>
              <a:rPr lang="en-US" sz="1800" b="1" dirty="0" smtClean="0">
                <a:sym typeface="Wingdings" pitchFamily="2" charset="2"/>
              </a:rPr>
              <a:t>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1561535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Denote the system impulse response,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, as the output produced when the input is a unit impulse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From time-invariance: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From linearity: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referred to as the convolution integral for CT signals and systems.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Its computation is completely analogous to the DT version: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of a CT LTI System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3325473" y="686522"/>
            <a:ext cx="1322363" cy="645238"/>
            <a:chOff x="4167618" y="1310171"/>
            <a:chExt cx="1322363" cy="645238"/>
          </a:xfrm>
        </p:grpSpPr>
        <p:sp>
          <p:nvSpPr>
            <p:cNvPr id="6" name="Rectangle 5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noProof="0" dirty="0" smtClean="0">
                  <a:solidFill>
                    <a:schemeClr val="bg1"/>
                  </a:solidFill>
                  <a:latin typeface="+mn-lt"/>
                </a:rPr>
                <a:t>C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2565818" y="1009141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673627" y="1009141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2039938" y="863600"/>
          <a:ext cx="419100" cy="306388"/>
        </p:xfrm>
        <a:graphic>
          <a:graphicData uri="http://schemas.openxmlformats.org/presentationml/2006/ole">
            <p:oleObj spid="_x0000_s119810" name="Equation" r:id="rId3" imgW="279360" imgH="20304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489575" y="850900"/>
          <a:ext cx="1563688" cy="306388"/>
        </p:xfrm>
        <a:graphic>
          <a:graphicData uri="http://schemas.openxmlformats.org/presentationml/2006/ole">
            <p:oleObj spid="_x0000_s119811" name="Equation" r:id="rId4" imgW="1041120" imgH="203040" progId="Equation.3">
              <p:embed/>
            </p:oleObj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3713163" y="1003300"/>
          <a:ext cx="419100" cy="306388"/>
        </p:xfrm>
        <a:graphic>
          <a:graphicData uri="http://schemas.openxmlformats.org/presentationml/2006/ole">
            <p:oleObj spid="_x0000_s119812" name="Equation" r:id="rId5" imgW="279360" imgH="20304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2808476" y="2282386"/>
          <a:ext cx="2057400" cy="306388"/>
        </p:xfrm>
        <a:graphic>
          <a:graphicData uri="http://schemas.openxmlformats.org/presentationml/2006/ole">
            <p:oleObj spid="_x0000_s119813" name="Equation" r:id="rId6" imgW="1371600" imgH="203040" progId="Equation.3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452438" y="3074988"/>
          <a:ext cx="6040438" cy="704850"/>
        </p:xfrm>
        <a:graphic>
          <a:graphicData uri="http://schemas.openxmlformats.org/presentationml/2006/ole">
            <p:oleObj spid="_x0000_s119814" name="Equation" r:id="rId7" imgW="4012920" imgH="469800" progId="Equation.3">
              <p:embed/>
            </p:oleObj>
          </a:graphicData>
        </a:graphic>
      </p:graphicFrame>
      <p:pic>
        <p:nvPicPr>
          <p:cNvPr id="119816" name="Picture 8"/>
          <p:cNvPicPr>
            <a:picLocks noChangeAspect="1" noChangeArrowheads="1"/>
          </p:cNvPicPr>
          <p:nvPr/>
        </p:nvPicPr>
        <p:blipFill>
          <a:blip r:embed="rId8"/>
          <a:srcRect l="9504" t="37626" r="13375" b="39128"/>
          <a:stretch>
            <a:fillRect/>
          </a:stretch>
        </p:blipFill>
        <p:spPr bwMode="auto">
          <a:xfrm>
            <a:off x="930056" y="4774054"/>
            <a:ext cx="7287064" cy="163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Unit Pulse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185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110" t="14370" r="17043" b="9389"/>
          <a:stretch>
            <a:fillRect/>
          </a:stretch>
        </p:blipFill>
        <p:spPr bwMode="auto">
          <a:xfrm>
            <a:off x="2890389" y="912813"/>
            <a:ext cx="602977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t &lt; 0: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t &gt; 2: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0  t  1: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t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1  t  2: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2-t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Negative Unit Pulse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288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258" t="14969" r="17340" b="9389"/>
          <a:stretch>
            <a:fillRect/>
          </a:stretch>
        </p:blipFill>
        <p:spPr bwMode="auto">
          <a:xfrm>
            <a:off x="2882468" y="912813"/>
            <a:ext cx="603769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t &lt; 0.5: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t &gt; 2.5: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0.5  t  1.5: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0.5-t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1  t  2: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-2.5+t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Combination Pulse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1   0</a:t>
            </a:r>
            <a:r>
              <a:rPr lang="en-US" sz="1800" dirty="0" smtClean="0">
                <a:sym typeface="Symbol"/>
              </a:rPr>
              <a:t>  t  1</a:t>
            </a:r>
            <a:endParaRPr lang="en-US" sz="1800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-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-1)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= ???</a:t>
            </a:r>
          </a:p>
        </p:txBody>
      </p:sp>
      <p:pic>
        <p:nvPicPr>
          <p:cNvPr id="12390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554" t="14769" r="17192" b="9389"/>
          <a:stretch>
            <a:fillRect/>
          </a:stretch>
        </p:blipFill>
        <p:spPr bwMode="auto">
          <a:xfrm>
            <a:off x="2911593" y="912813"/>
            <a:ext cx="600857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Unit Ramp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1   0</a:t>
            </a:r>
            <a:r>
              <a:rPr lang="en-US" sz="1800" dirty="0" smtClean="0">
                <a:sym typeface="Symbol"/>
              </a:rPr>
              <a:t>  t  1</a:t>
            </a:r>
            <a:endParaRPr lang="en-US" sz="1800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</a:t>
            </a:r>
            <a:r>
              <a:rPr lang="en-US" sz="1800" i="1" dirty="0" smtClean="0"/>
              <a:t>r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= ???</a:t>
            </a:r>
          </a:p>
        </p:txBody>
      </p:sp>
      <p:pic>
        <p:nvPicPr>
          <p:cNvPr id="12493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258" t="14570" r="17043" b="9588"/>
          <a:stretch>
            <a:fillRect/>
          </a:stretch>
        </p:blipFill>
        <p:spPr bwMode="auto">
          <a:xfrm>
            <a:off x="2491227" y="754551"/>
            <a:ext cx="6428936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Sifting Property:</a:t>
            </a:r>
          </a:p>
          <a:p>
            <a:pPr marL="168275" indent="-168275">
              <a:spcAft>
                <a:spcPts val="48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6725" y="904875"/>
          <a:ext cx="2327275" cy="342900"/>
        </p:xfrm>
        <a:graphic>
          <a:graphicData uri="http://schemas.openxmlformats.org/presentationml/2006/ole">
            <p:oleObj spid="_x0000_s115714" name="Equation" r:id="rId4" imgW="1549080" imgH="228600" progId="Equation.3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466725" y="1516524"/>
          <a:ext cx="6784975" cy="800100"/>
        </p:xfrm>
        <a:graphic>
          <a:graphicData uri="http://schemas.openxmlformats.org/presentationml/2006/ole">
            <p:oleObj spid="_x0000_s115717" name="Equation" r:id="rId5" imgW="4520880" imgH="5331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85365" y="2311044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Integration:</a:t>
            </a:r>
          </a:p>
          <a:p>
            <a:pPr marL="168275" indent="-168275">
              <a:spcAft>
                <a:spcPts val="48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115720" name="Object 8"/>
          <p:cNvGraphicFramePr>
            <a:graphicFrameLocks noChangeAspect="1"/>
          </p:cNvGraphicFramePr>
          <p:nvPr/>
        </p:nvGraphicFramePr>
        <p:xfrm>
          <a:off x="452438" y="2481177"/>
          <a:ext cx="2003425" cy="704850"/>
        </p:xfrm>
        <a:graphic>
          <a:graphicData uri="http://schemas.openxmlformats.org/presentationml/2006/ole">
            <p:oleObj spid="_x0000_s115720" name="Equation" r:id="rId6" imgW="1333440" imgH="469800" progId="Equation.3">
              <p:embed/>
            </p:oleObj>
          </a:graphicData>
        </a:graphic>
      </p:graphicFrame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452438" y="3311301"/>
          <a:ext cx="6772276" cy="704850"/>
        </p:xfrm>
        <a:graphic>
          <a:graphicData uri="http://schemas.openxmlformats.org/presentationml/2006/ole">
            <p:oleObj spid="_x0000_s115721" name="Equation" r:id="rId7" imgW="4508280" imgH="46980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192625" y="4074498"/>
            <a:ext cx="8501432" cy="2431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Step Response (follows from the integration property):</a:t>
            </a:r>
          </a:p>
          <a:p>
            <a:pPr marL="168275" indent="-168275">
              <a:spcAft>
                <a:spcPts val="600"/>
              </a:spcAft>
            </a:pPr>
            <a:r>
              <a:rPr lang="en-US" sz="1800" b="1" dirty="0" smtClean="0"/>
              <a:t>	Comments:</a:t>
            </a:r>
          </a:p>
          <a:p>
            <a:pPr marL="508000" indent="-1603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Requires proof of the commutative property.</a:t>
            </a:r>
          </a:p>
          <a:p>
            <a:pPr marL="508000" indent="-1603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 practice, measuring the step response of a system is much easier than measuring the impulse response directly. How can we obtain the impulse response from the step response? </a:t>
            </a: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452438" y="4317549"/>
          <a:ext cx="3127375" cy="704850"/>
        </p:xfrm>
        <a:graphic>
          <a:graphicData uri="http://schemas.openxmlformats.org/presentationml/2006/ole">
            <p:oleObj spid="_x0000_s115722" name="Equation" r:id="rId8" imgW="2082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Commutative Property:</a:t>
            </a:r>
          </a:p>
          <a:p>
            <a:pPr marL="168275" indent="-168275">
              <a:spcAft>
                <a:spcPts val="48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508000" y="923216"/>
          <a:ext cx="2058988" cy="304800"/>
        </p:xfrm>
        <a:graphic>
          <a:graphicData uri="http://schemas.openxmlformats.org/presentationml/2006/ole">
            <p:oleObj spid="_x0000_s120834" name="Equation" r:id="rId4" imgW="1371600" imgH="203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41797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 (from DT lecture):</a:t>
            </a:r>
          </a:p>
        </p:txBody>
      </p:sp>
      <p:pic>
        <p:nvPicPr>
          <p:cNvPr id="92172" name="Picture 12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50600" y="1378639"/>
            <a:ext cx="3290797" cy="39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452438" y="1467475"/>
          <a:ext cx="6118226" cy="1771650"/>
        </p:xfrm>
        <a:graphic>
          <a:graphicData uri="http://schemas.openxmlformats.org/presentationml/2006/ole">
            <p:oleObj spid="_x0000_s120835" name="Equation" r:id="rId7" imgW="4076640" imgH="118080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184048" y="3289550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Distributive Property:</a:t>
            </a:r>
          </a:p>
          <a:p>
            <a:pPr marL="168275" indent="-168275">
              <a:spcAft>
                <a:spcPts val="36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52438" y="3659310"/>
          <a:ext cx="4194176" cy="323850"/>
        </p:xfrm>
        <a:graphic>
          <a:graphicData uri="http://schemas.openxmlformats.org/presentationml/2006/ole">
            <p:oleObj spid="_x0000_s120836" name="Equation" r:id="rId8" imgW="2793960" imgH="21564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52438" y="4494139"/>
          <a:ext cx="5680075" cy="1790700"/>
        </p:xfrm>
        <a:graphic>
          <a:graphicData uri="http://schemas.openxmlformats.org/presentationml/2006/ole">
            <p:oleObj spid="_x0000_s120837" name="Equation" r:id="rId9" imgW="3784320" imgH="1193760" progId="Equation.3">
              <p:embed/>
            </p:oleObj>
          </a:graphicData>
        </a:graphic>
      </p:graphicFrame>
      <p:pic>
        <p:nvPicPr>
          <p:cNvPr id="17" name="Picture 15">
            <a:hlinkClick r:id="rId5"/>
          </p:cNvPr>
          <p:cNvPicPr>
            <a:picLocks noChangeAspect="1" noChangeArrowheads="1"/>
          </p:cNvPicPr>
          <p:nvPr/>
        </p:nvPicPr>
        <p:blipFill>
          <a:blip r:embed="rId10"/>
          <a:srcRect r="49189"/>
          <a:stretch>
            <a:fillRect/>
          </a:stretch>
        </p:blipFill>
        <p:spPr bwMode="auto">
          <a:xfrm>
            <a:off x="6381933" y="3624364"/>
            <a:ext cx="2499947" cy="218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17684</TotalTime>
  <Words>399</Words>
  <Application>Microsoft PowerPoint</Application>
  <PresentationFormat>Letter Paper (8.5x11 in)</PresentationFormat>
  <Paragraphs>74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1570</cp:revision>
  <dcterms:created xsi:type="dcterms:W3CDTF">2002-09-12T17:13:32Z</dcterms:created>
  <dcterms:modified xsi:type="dcterms:W3CDTF">2009-01-21T05:31:20Z</dcterms:modified>
</cp:coreProperties>
</file>