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7"/>
  </p:notesMasterIdLst>
  <p:handoutMasterIdLst>
    <p:handoutMasterId r:id="rId18"/>
  </p:handoutMasterIdLst>
  <p:sldIdLst>
    <p:sldId id="325" r:id="rId3"/>
    <p:sldId id="511" r:id="rId4"/>
    <p:sldId id="512" r:id="rId5"/>
    <p:sldId id="513" r:id="rId6"/>
    <p:sldId id="514" r:id="rId7"/>
    <p:sldId id="522" r:id="rId8"/>
    <p:sldId id="515" r:id="rId9"/>
    <p:sldId id="516" r:id="rId10"/>
    <p:sldId id="517" r:id="rId11"/>
    <p:sldId id="518" r:id="rId12"/>
    <p:sldId id="520" r:id="rId13"/>
    <p:sldId id="523" r:id="rId14"/>
    <p:sldId id="525" r:id="rId15"/>
    <p:sldId id="495" r:id="rId16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4713" autoAdjust="0"/>
    <p:restoredTop sz="96226" autoAdjust="0"/>
  </p:normalViewPr>
  <p:slideViewPr>
    <p:cSldViewPr snapToGrid="0">
      <p:cViewPr varScale="1">
        <p:scale>
          <a:sx n="68" d="100"/>
          <a:sy n="68" d="100"/>
        </p:scale>
        <p:origin x="-1806" y="-90"/>
      </p:cViewPr>
      <p:guideLst>
        <p:guide orient="horz" pos="2941"/>
        <p:guide pos="28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</a:t>
            </a:r>
            <a:r>
              <a:rPr lang="en-US" baseline="0" dirty="0" smtClean="0"/>
              <a:t> Equation 3.0 was used with settings of: 18, 12, 8, 18,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1/29/2009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3163 – Signals and Systems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3163: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10,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homepages.inf.ed.ac.uk/rbf/HIPR2/fourier.htm" TargetMode="External"/><Relationship Id="rId13" Type="http://schemas.openxmlformats.org/officeDocument/2006/relationships/image" Target="../media/image4.jpeg"/><Relationship Id="rId3" Type="http://schemas.openxmlformats.org/officeDocument/2006/relationships/hyperlink" Target="http://en.wikipedia.org/wiki/Fourier_transform" TargetMode="External"/><Relationship Id="rId7" Type="http://schemas.openxmlformats.org/officeDocument/2006/relationships/hyperlink" Target="http://mathworld.wolfram.com/FourierSeries.html" TargetMode="External"/><Relationship Id="rId12" Type="http://schemas.openxmlformats.org/officeDocument/2006/relationships/hyperlink" Target="http://www.isip.piconepress.com/publications/courses/ece_3163/lectures/2009_spring/lecture_10.mp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stro-med.com/knowledge/fourier.html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stellar.mit.edu/S/course/6/sp08/6.003/courseMaterial/topics/topic1/lectureNotes/Lecture__8/Lecture__8.pdf" TargetMode="External"/><Relationship Id="rId15" Type="http://schemas.openxmlformats.org/officeDocument/2006/relationships/image" Target="../media/image5.emf"/><Relationship Id="rId10" Type="http://schemas.openxmlformats.org/officeDocument/2006/relationships/image" Target="../media/image2.png"/><Relationship Id="rId4" Type="http://schemas.openxmlformats.org/officeDocument/2006/relationships/hyperlink" Target="http://cnx.org/content/m0046/latest/" TargetMode="External"/><Relationship Id="rId9" Type="http://schemas.openxmlformats.org/officeDocument/2006/relationships/hyperlink" Target="http://members.optushome.com.au/walshjj/transform_pairs.gif" TargetMode="External"/><Relationship Id="rId14" Type="http://schemas.openxmlformats.org/officeDocument/2006/relationships/hyperlink" Target="http://www.isip.piconepress.com/publications/courses/ece_3163/lectures/2009_spring/lecture_10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stellar.mit.edu/S/course/6/sp08/6.003/courseMaterial/topics/topic1/lectureNotes/Lecture__8/Lecture__8.pdf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stellar.mit.edu/S/course/6/sp08/6.003/courseMaterial/topics/topic1/lectureNotes/Lecture__8/Lecture__8.pdf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stellar.mit.edu/S/course/6/sp08/6.003/courseMaterial/topics/topic1/lectureNotes/Lecture__8/Lecture__8.pdf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stellar.mit.edu/S/course/6/sp08/6.003/courseMaterial/topics/topic1/lectureNotes/Lecture__8/Lecture__8.pdf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stellar.mit.edu/S/course/6/sp08/6.003/courseMaterial/topics/topic1/lectureNotes/Lecture__8/Lecture__8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hyperlink" Target="http://stellar.mit.edu/S/course/6/sp08/6.003/courseMaterial/topics/topic1/lectureNotes/Lecture__8/Lecture__8.pdf" TargetMode="External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8.png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stellar.mit.edu/S/course/6/sp08/6.003/courseMaterial/topics/topic1/lectureNotes/Lecture__8/Lecture__8.pdf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stellar.mit.edu/S/course/6/sp08/6.003/courseMaterial/topics/topic1/lectureNotes/Lecture__8/Lecture__8.pdf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stellar.mit.edu/S/course/6/sp08/6.003/courseMaterial/topics/topic1/lectureNotes/Lecture__8/Lecture__8.pdf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stellar.mit.edu/S/course/6/sp08/6.003/courseMaterial/topics/topic1/lectureNotes/Lecture__8/Lecture__8.pdf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lvl="0" indent="-17621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Derivation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Transform Pairs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Response of LTI Systems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Transforms of Periodic Signals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Examples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Wiki: The Fourier Transform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4"/>
              </a:rPr>
              <a:t>CNX: Derivation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5"/>
              </a:rPr>
              <a:t>MIT 6.003: Lecture 8 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err="1" smtClean="0">
                <a:solidFill>
                  <a:schemeClr val="bg1"/>
                </a:solidFill>
                <a:hlinkClick r:id="rId6"/>
              </a:rPr>
              <a:t>Wikibooks</a:t>
            </a:r>
            <a:r>
              <a:rPr lang="en-US" sz="1800" b="1" dirty="0" smtClean="0">
                <a:solidFill>
                  <a:schemeClr val="bg1"/>
                </a:solidFill>
                <a:hlinkClick r:id="rId6"/>
              </a:rPr>
              <a:t>: Fourier Transform Tables</a:t>
            </a:r>
            <a:r>
              <a:rPr lang="en-US" sz="1800" b="1" dirty="0" smtClean="0">
                <a:solidFill>
                  <a:schemeClr val="bg1"/>
                </a:solidFill>
                <a:hlinkClick r:id="rId7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hlinkClick r:id="rId7"/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8"/>
              </a:rPr>
              <a:t>RBF: Image Transforms (Advanced)</a:t>
            </a:r>
            <a:endParaRPr lang="en-US" sz="18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10: </a:t>
            </a:r>
            <a:r>
              <a:rPr lang="en-US" b="1" dirty="0" smtClean="0">
                <a:solidFill>
                  <a:schemeClr val="accent2"/>
                </a:solidFill>
              </a:rPr>
              <a:t>THE FOURIER TRANSFORM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80225" name="Picture 1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35701" y="1855752"/>
            <a:ext cx="2219719" cy="2057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75934" y="1855754"/>
            <a:ext cx="1612454" cy="2057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379779" y="6116249"/>
            <a:ext cx="997684" cy="357188"/>
            <a:chOff x="563833" y="6157254"/>
            <a:chExt cx="997684" cy="357188"/>
          </a:xfrm>
        </p:grpSpPr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563833" y="6203854"/>
              <a:ext cx="913275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176213" indent="-176213">
                <a:lnSpc>
                  <a:spcPct val="90000"/>
                </a:lnSpc>
                <a:spcBef>
                  <a:spcPct val="20000"/>
                </a:spcBef>
                <a:tabLst>
                  <a:tab pos="6864350" algn="r"/>
                </a:tabLst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Audio:</a:t>
              </a:r>
            </a:p>
          </p:txBody>
        </p:sp>
        <p:pic>
          <p:nvPicPr>
            <p:cNvPr id="12" name="Picture 11" descr="x.JPG">
              <a:hlinkClick r:id="rId12"/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85279" y="6157254"/>
              <a:ext cx="376238" cy="357188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34857" y="6165787"/>
            <a:ext cx="885361" cy="279514"/>
            <a:chOff x="5231962" y="6231988"/>
            <a:chExt cx="885361" cy="279514"/>
          </a:xfrm>
        </p:grpSpPr>
        <p:pic>
          <p:nvPicPr>
            <p:cNvPr id="14" name="Picture 4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745659" y="6237182"/>
              <a:ext cx="371664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5231962" y="6231988"/>
              <a:ext cx="648333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176213" indent="-176213">
                <a:lnSpc>
                  <a:spcPct val="90000"/>
                </a:lnSpc>
                <a:spcBef>
                  <a:spcPct val="20000"/>
                </a:spcBef>
                <a:tabLst>
                  <a:tab pos="6864350" algn="r"/>
                </a:tabLst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URL: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Gaussian Pulse 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863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2060" t="16833" r="8064" b="3392"/>
          <a:stretch>
            <a:fillRect/>
          </a:stretch>
        </p:blipFill>
        <p:spPr bwMode="auto">
          <a:xfrm>
            <a:off x="514571" y="604912"/>
            <a:ext cx="8133469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590844" y="661182"/>
            <a:ext cx="7976382" cy="5866227"/>
          </a:xfrm>
          <a:prstGeom prst="roundRect">
            <a:avLst/>
          </a:prstGeom>
          <a:noFill/>
          <a:ln w="635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CT Fourier Transforms of Periodic Signals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873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2060" t="15631" r="8139" b="5012"/>
          <a:stretch>
            <a:fillRect/>
          </a:stretch>
        </p:blipFill>
        <p:spPr bwMode="auto">
          <a:xfrm>
            <a:off x="482918" y="576775"/>
            <a:ext cx="8168639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520504" y="647113"/>
            <a:ext cx="8074856" cy="5922499"/>
          </a:xfrm>
          <a:prstGeom prst="roundRect">
            <a:avLst/>
          </a:prstGeom>
          <a:noFill/>
          <a:ln w="635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Cosine Function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8841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2060" t="15431" r="8139" b="5012"/>
          <a:stretch>
            <a:fillRect/>
          </a:stretch>
        </p:blipFill>
        <p:spPr bwMode="auto">
          <a:xfrm>
            <a:off x="493205" y="590843"/>
            <a:ext cx="8148066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562707" y="604909"/>
            <a:ext cx="7990449" cy="5894365"/>
          </a:xfrm>
          <a:prstGeom prst="roundRect">
            <a:avLst/>
          </a:prstGeom>
          <a:noFill/>
          <a:ln w="635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Periodic Pulse Train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8944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1911" t="16433" r="8064" b="4478"/>
          <a:stretch>
            <a:fillRect/>
          </a:stretch>
        </p:blipFill>
        <p:spPr bwMode="auto">
          <a:xfrm>
            <a:off x="457650" y="562707"/>
            <a:ext cx="8219175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533400" y="595531"/>
            <a:ext cx="8061960" cy="5960013"/>
          </a:xfrm>
          <a:prstGeom prst="roundRect">
            <a:avLst/>
          </a:prstGeom>
          <a:noFill/>
          <a:ln w="635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28600" y="633047"/>
            <a:ext cx="8610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Motivated the derivation of the CT Fourier Transform by starting with the Fourier Series and increasing the period: </a:t>
            </a:r>
            <a:r>
              <a:rPr lang="en-US" sz="1800" i="1" dirty="0" smtClean="0"/>
              <a:t>T </a:t>
            </a:r>
            <a:r>
              <a:rPr lang="en-US" sz="1800" dirty="0" smtClean="0">
                <a:sym typeface="Wingdings 3"/>
              </a:rPr>
              <a:t></a:t>
            </a:r>
            <a:r>
              <a:rPr lang="en-US" sz="1800" i="1" dirty="0" smtClean="0">
                <a:sym typeface="Wingdings 3"/>
              </a:rPr>
              <a:t> </a:t>
            </a:r>
            <a:r>
              <a:rPr lang="en-US" sz="1800" i="1" dirty="0" smtClean="0">
                <a:sym typeface="Symbol"/>
              </a:rPr>
              <a:t>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Derived the analysis and synthesis equations (Fourier Transform pairs).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Applied the Fourier Transform to CT LTI systems and showed that we can obtain the frequency response of an LTI system by taking the Fourier Transform of its impulse response.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Discussed the conditions under which the Fourier Transform exists. Demonstrated that it can be applied to periodic signals and infinite duration signals as well as finite duration signals.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Worked several examples of important finite duration signals.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Introduced the Fourier Transform of a periodic signal.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Applied this to a </a:t>
            </a:r>
            <a:r>
              <a:rPr lang="en-US" sz="1800" b="1" dirty="0" err="1" smtClean="0"/>
              <a:t>cosinewave</a:t>
            </a:r>
            <a:r>
              <a:rPr lang="en-US" sz="1800" b="1" dirty="0" smtClean="0"/>
              <a:t> and a pulse train.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Motivation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396" y="613850"/>
            <a:ext cx="8676250" cy="2277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We have introduced a Fourier Series for analyzing periodic signals. What about aperiodic signals? (e.g., a pulse instead of a pulse train)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We can view an aperiodic signal as the limit of a periodic signal as </a:t>
            </a:r>
            <a:r>
              <a:rPr lang="en-US" sz="1800" i="1" dirty="0" smtClean="0"/>
              <a:t>T </a:t>
            </a:r>
            <a:r>
              <a:rPr lang="en-US" sz="1800" dirty="0" smtClean="0">
                <a:sym typeface="Wingdings 3"/>
              </a:rPr>
              <a:t></a:t>
            </a:r>
            <a:r>
              <a:rPr lang="en-US" sz="1800" i="1" dirty="0" smtClean="0">
                <a:sym typeface="Wingdings 3"/>
              </a:rPr>
              <a:t> </a:t>
            </a:r>
            <a:r>
              <a:rPr lang="en-US" sz="1800" i="1" dirty="0" smtClean="0">
                <a:sym typeface="Symbol"/>
              </a:rPr>
              <a:t></a:t>
            </a:r>
            <a:r>
              <a:rPr lang="en-US" sz="1800" b="1" dirty="0" smtClean="0">
                <a:sym typeface="Symbol"/>
              </a:rPr>
              <a:t>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The harmonic components are spaced               apart.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As </a:t>
            </a:r>
            <a:r>
              <a:rPr lang="en-US" sz="1800" i="1" dirty="0" smtClean="0"/>
              <a:t>T </a:t>
            </a:r>
            <a:r>
              <a:rPr lang="en-US" sz="1800" dirty="0" smtClean="0">
                <a:sym typeface="Wingdings 3"/>
              </a:rPr>
              <a:t></a:t>
            </a:r>
            <a:r>
              <a:rPr lang="en-US" sz="1800" i="1" dirty="0" smtClean="0">
                <a:sym typeface="Wingdings 3"/>
              </a:rPr>
              <a:t> </a:t>
            </a:r>
            <a:r>
              <a:rPr lang="en-US" sz="1800" i="1" dirty="0" smtClean="0">
                <a:sym typeface="Symbol"/>
              </a:rPr>
              <a:t></a:t>
            </a:r>
            <a:r>
              <a:rPr lang="en-US" sz="1800" b="1" dirty="0" smtClean="0">
                <a:sym typeface="Symbol"/>
              </a:rPr>
              <a:t>,</a:t>
            </a:r>
            <a:r>
              <a:rPr lang="en-US" sz="1800" b="1" i="1" dirty="0" smtClean="0">
                <a:sym typeface="Symbol"/>
              </a:rPr>
              <a:t> </a:t>
            </a:r>
            <a:r>
              <a:rPr lang="en-US" sz="1800" i="1" dirty="0" smtClean="0">
                <a:sym typeface="Symbol"/>
              </a:rPr>
              <a:t></a:t>
            </a:r>
            <a:r>
              <a:rPr lang="en-US" sz="1800" i="1" baseline="-25000" dirty="0" smtClean="0">
                <a:sym typeface="Symbol"/>
              </a:rPr>
              <a:t>0</a:t>
            </a:r>
            <a:r>
              <a:rPr lang="en-US" sz="1800" dirty="0" smtClean="0">
                <a:sym typeface="Wingdings 3"/>
              </a:rPr>
              <a:t>  0</a:t>
            </a:r>
            <a:r>
              <a:rPr lang="en-US" sz="1800" b="1" dirty="0" smtClean="0">
                <a:sym typeface="Wingdings 3"/>
              </a:rPr>
              <a:t>, then </a:t>
            </a:r>
            <a:r>
              <a:rPr lang="en-US" sz="1800" i="1" dirty="0" smtClean="0">
                <a:sym typeface="Wingdings 3"/>
              </a:rPr>
              <a:t>k</a:t>
            </a:r>
            <a:r>
              <a:rPr lang="en-US" sz="1800" i="1" dirty="0" smtClean="0">
                <a:sym typeface="Symbol"/>
              </a:rPr>
              <a:t></a:t>
            </a:r>
            <a:r>
              <a:rPr lang="en-US" sz="1800" i="1" baseline="-25000" dirty="0" smtClean="0">
                <a:sym typeface="Symbol"/>
              </a:rPr>
              <a:t>0</a:t>
            </a:r>
            <a:r>
              <a:rPr lang="en-US" sz="1800" b="1" dirty="0" smtClean="0">
                <a:sym typeface="Wingdings 3"/>
              </a:rPr>
              <a:t> becomes continuous.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Wingdings 3"/>
              </a:rPr>
              <a:t>The Fourier Series becomes the Fourier Transform.</a:t>
            </a:r>
            <a:endParaRPr lang="en-US" sz="1800" b="1" dirty="0" smtClean="0"/>
          </a:p>
        </p:txBody>
      </p:sp>
      <p:graphicFrame>
        <p:nvGraphicFramePr>
          <p:cNvPr id="156678" name="Object 6"/>
          <p:cNvGraphicFramePr>
            <a:graphicFrameLocks noChangeAspect="1"/>
          </p:cNvGraphicFramePr>
          <p:nvPr/>
        </p:nvGraphicFramePr>
        <p:xfrm>
          <a:off x="4589512" y="1596390"/>
          <a:ext cx="876300" cy="595313"/>
        </p:xfrm>
        <a:graphic>
          <a:graphicData uri="http://schemas.openxmlformats.org/presentationml/2006/ole">
            <p:oleObj spid="_x0000_s156678" name="Equation" r:id="rId3" imgW="583920" imgH="393480" progId="Equation.3">
              <p:embed/>
            </p:oleObj>
          </a:graphicData>
        </a:graphic>
      </p:graphicFrame>
      <p:pic>
        <p:nvPicPr>
          <p:cNvPr id="156679" name="Picture 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t="34448"/>
          <a:stretch>
            <a:fillRect/>
          </a:stretch>
        </p:blipFill>
        <p:spPr bwMode="auto">
          <a:xfrm>
            <a:off x="309488" y="3016857"/>
            <a:ext cx="5386167" cy="115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80" name="Picture 8">
            <a:hlinkClick r:id="rId4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0575" y="3066756"/>
            <a:ext cx="3147814" cy="357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6681" name="Object 9"/>
          <p:cNvGraphicFramePr>
            <a:graphicFrameLocks noChangeAspect="1"/>
          </p:cNvGraphicFramePr>
          <p:nvPr/>
        </p:nvGraphicFramePr>
        <p:xfrm>
          <a:off x="972893" y="4370030"/>
          <a:ext cx="3352800" cy="1619250"/>
        </p:xfrm>
        <a:graphic>
          <a:graphicData uri="http://schemas.openxmlformats.org/presentationml/2006/ole">
            <p:oleObj spid="_x0000_s156681" name="Equation" r:id="rId7" imgW="2234880" imgH="1079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Derivation of Analysis Equation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5769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3479" y="590474"/>
            <a:ext cx="4941759" cy="285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86396" y="613850"/>
            <a:ext cx="8676250" cy="50937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Assume </a:t>
            </a:r>
            <a:r>
              <a:rPr lang="en-US" sz="1800" i="1" dirty="0" smtClean="0"/>
              <a:t>x</a:t>
            </a:r>
            <a:r>
              <a:rPr lang="en-US" sz="1800" dirty="0" smtClean="0"/>
              <a:t>(</a:t>
            </a:r>
            <a:r>
              <a:rPr lang="en-US" sz="1800" i="1" dirty="0" smtClean="0"/>
              <a:t>t</a:t>
            </a:r>
            <a:r>
              <a:rPr lang="en-US" sz="1800" dirty="0" smtClean="0"/>
              <a:t>)</a:t>
            </a:r>
            <a:r>
              <a:rPr lang="en-US" sz="1800" b="1" dirty="0" smtClean="0"/>
              <a:t> has a finite duration.</a:t>
            </a:r>
          </a:p>
          <a:p>
            <a:pPr marL="168275" indent="-168275">
              <a:spcAft>
                <a:spcPts val="9600"/>
              </a:spcAft>
              <a:buFont typeface="Arial" pitchFamily="34" charset="0"/>
              <a:buChar char="•"/>
            </a:pPr>
            <a:r>
              <a:rPr lang="en-US" sz="1800" b="1" dirty="0" smtClean="0"/>
              <a:t>Define        as a periodic extension</a:t>
            </a:r>
            <a:br>
              <a:rPr lang="en-US" sz="1800" b="1" dirty="0" smtClean="0"/>
            </a:br>
            <a:r>
              <a:rPr lang="en-US" sz="1800" b="1" dirty="0" smtClean="0"/>
              <a:t>of </a:t>
            </a:r>
            <a:r>
              <a:rPr lang="en-US" sz="1800" i="1" dirty="0" smtClean="0"/>
              <a:t>x</a:t>
            </a:r>
            <a:r>
              <a:rPr lang="en-US" sz="1800" dirty="0" smtClean="0"/>
              <a:t>(</a:t>
            </a:r>
            <a:r>
              <a:rPr lang="en-US" sz="1800" i="1" dirty="0" smtClean="0"/>
              <a:t>t</a:t>
            </a:r>
            <a:r>
              <a:rPr lang="en-US" sz="1800" dirty="0" smtClean="0"/>
              <a:t>)</a:t>
            </a:r>
            <a:r>
              <a:rPr lang="en-US" sz="1800" b="1" dirty="0" smtClean="0"/>
              <a:t>: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As</a:t>
            </a:r>
          </a:p>
          <a:p>
            <a:pPr marL="168275" indent="-168275">
              <a:spcAft>
                <a:spcPts val="6000"/>
              </a:spcAft>
              <a:buFont typeface="Arial" pitchFamily="34" charset="0"/>
              <a:buChar char="•"/>
            </a:pPr>
            <a:r>
              <a:rPr lang="en-US" sz="1800" b="1" dirty="0" smtClean="0"/>
              <a:t>Recall our Fourier series pair:</a:t>
            </a:r>
          </a:p>
          <a:p>
            <a:pPr marL="168275" indent="-168275">
              <a:spcAft>
                <a:spcPts val="6600"/>
              </a:spcAft>
              <a:buFont typeface="Arial" pitchFamily="34" charset="0"/>
              <a:buChar char="•"/>
            </a:pPr>
            <a:r>
              <a:rPr lang="en-US" sz="1800" b="1" dirty="0" smtClean="0"/>
              <a:t>Since </a:t>
            </a:r>
            <a:r>
              <a:rPr lang="en-US" sz="1800" i="1" dirty="0" smtClean="0"/>
              <a:t>x</a:t>
            </a:r>
            <a:r>
              <a:rPr lang="en-US" sz="1800" dirty="0" smtClean="0"/>
              <a:t>(</a:t>
            </a:r>
            <a:r>
              <a:rPr lang="en-US" sz="1800" i="1" dirty="0" smtClean="0"/>
              <a:t>t</a:t>
            </a:r>
            <a:r>
              <a:rPr lang="en-US" sz="1800" dirty="0" smtClean="0"/>
              <a:t>) </a:t>
            </a:r>
            <a:r>
              <a:rPr lang="en-US" sz="1800" b="1" dirty="0" smtClean="0"/>
              <a:t>and</a:t>
            </a:r>
            <a:r>
              <a:rPr lang="en-US" sz="1800" dirty="0" smtClean="0"/>
              <a:t>        </a:t>
            </a:r>
            <a:r>
              <a:rPr lang="en-US" sz="1800" b="1" dirty="0" smtClean="0"/>
              <a:t>are identical over this interval:</a:t>
            </a:r>
          </a:p>
          <a:p>
            <a:pPr marL="168275" indent="-168275">
              <a:spcAft>
                <a:spcPts val="4800"/>
              </a:spcAft>
              <a:buFont typeface="Arial" pitchFamily="34" charset="0"/>
              <a:buChar char="•"/>
            </a:pPr>
            <a:r>
              <a:rPr lang="en-US" sz="1800" b="1" dirty="0" smtClean="0"/>
              <a:t>As</a:t>
            </a:r>
          </a:p>
        </p:txBody>
      </p:sp>
      <p:graphicFrame>
        <p:nvGraphicFramePr>
          <p:cNvPr id="157701" name="Object 5"/>
          <p:cNvGraphicFramePr>
            <a:graphicFrameLocks noChangeAspect="1"/>
          </p:cNvGraphicFramePr>
          <p:nvPr/>
        </p:nvGraphicFramePr>
        <p:xfrm>
          <a:off x="446088" y="1616902"/>
          <a:ext cx="2895600" cy="1181100"/>
        </p:xfrm>
        <a:graphic>
          <a:graphicData uri="http://schemas.openxmlformats.org/presentationml/2006/ole">
            <p:oleObj spid="_x0000_s157701" name="Equation" r:id="rId5" imgW="1930320" imgH="787320" progId="Equation.3">
              <p:embed/>
            </p:oleObj>
          </a:graphicData>
        </a:graphic>
      </p:graphicFrame>
      <p:graphicFrame>
        <p:nvGraphicFramePr>
          <p:cNvPr id="157702" name="Object 6"/>
          <p:cNvGraphicFramePr>
            <a:graphicFrameLocks noChangeAspect="1"/>
          </p:cNvGraphicFramePr>
          <p:nvPr/>
        </p:nvGraphicFramePr>
        <p:xfrm>
          <a:off x="1085679" y="1053391"/>
          <a:ext cx="438150" cy="304800"/>
        </p:xfrm>
        <a:graphic>
          <a:graphicData uri="http://schemas.openxmlformats.org/presentationml/2006/ole">
            <p:oleObj spid="_x0000_s157702" name="Equation" r:id="rId6" imgW="291960" imgH="203040" progId="Equation.3">
              <p:embed/>
            </p:oleObj>
          </a:graphicData>
        </a:graphic>
      </p:graphicFrame>
      <p:graphicFrame>
        <p:nvGraphicFramePr>
          <p:cNvPr id="157703" name="Object 7"/>
          <p:cNvGraphicFramePr>
            <a:graphicFrameLocks noChangeAspect="1"/>
          </p:cNvGraphicFramePr>
          <p:nvPr/>
        </p:nvGraphicFramePr>
        <p:xfrm>
          <a:off x="722967" y="2826186"/>
          <a:ext cx="1943100" cy="304800"/>
        </p:xfrm>
        <a:graphic>
          <a:graphicData uri="http://schemas.openxmlformats.org/presentationml/2006/ole">
            <p:oleObj spid="_x0000_s157703" name="Equation" r:id="rId7" imgW="1295280" imgH="203040" progId="Equation.3">
              <p:embed/>
            </p:oleObj>
          </a:graphicData>
        </a:graphic>
      </p:graphicFrame>
      <p:graphicFrame>
        <p:nvGraphicFramePr>
          <p:cNvPr id="157704" name="Object 8"/>
          <p:cNvGraphicFramePr>
            <a:graphicFrameLocks noChangeAspect="1"/>
          </p:cNvGraphicFramePr>
          <p:nvPr/>
        </p:nvGraphicFramePr>
        <p:xfrm>
          <a:off x="436563" y="3593391"/>
          <a:ext cx="1657350" cy="647700"/>
        </p:xfrm>
        <a:graphic>
          <a:graphicData uri="http://schemas.openxmlformats.org/presentationml/2006/ole">
            <p:oleObj spid="_x0000_s157704" name="Equation" r:id="rId8" imgW="1104840" imgH="431640" progId="Equation.3">
              <p:embed/>
            </p:oleObj>
          </a:graphicData>
        </a:graphic>
      </p:graphicFrame>
      <p:graphicFrame>
        <p:nvGraphicFramePr>
          <p:cNvPr id="157705" name="Object 9"/>
          <p:cNvGraphicFramePr>
            <a:graphicFrameLocks noChangeAspect="1"/>
          </p:cNvGraphicFramePr>
          <p:nvPr/>
        </p:nvGraphicFramePr>
        <p:xfrm>
          <a:off x="2325688" y="3580691"/>
          <a:ext cx="2133600" cy="723900"/>
        </p:xfrm>
        <a:graphic>
          <a:graphicData uri="http://schemas.openxmlformats.org/presentationml/2006/ole">
            <p:oleObj spid="_x0000_s157705" name="Equation" r:id="rId9" imgW="1422360" imgH="482400" progId="Equation.3">
              <p:embed/>
            </p:oleObj>
          </a:graphicData>
        </a:graphic>
      </p:graphicFrame>
      <p:graphicFrame>
        <p:nvGraphicFramePr>
          <p:cNvPr id="157706" name="Object 10"/>
          <p:cNvGraphicFramePr>
            <a:graphicFrameLocks noChangeAspect="1"/>
          </p:cNvGraphicFramePr>
          <p:nvPr/>
        </p:nvGraphicFramePr>
        <p:xfrm>
          <a:off x="446088" y="4633913"/>
          <a:ext cx="3943351" cy="723900"/>
        </p:xfrm>
        <a:graphic>
          <a:graphicData uri="http://schemas.openxmlformats.org/presentationml/2006/ole">
            <p:oleObj spid="_x0000_s157706" name="Equation" r:id="rId10" imgW="2628720" imgH="482400" progId="Equation.3">
              <p:embed/>
            </p:oleObj>
          </a:graphicData>
        </a:graphic>
      </p:graphicFrame>
      <p:graphicFrame>
        <p:nvGraphicFramePr>
          <p:cNvPr id="157707" name="Object 11"/>
          <p:cNvGraphicFramePr>
            <a:graphicFrameLocks noChangeAspect="1"/>
          </p:cNvGraphicFramePr>
          <p:nvPr/>
        </p:nvGraphicFramePr>
        <p:xfrm>
          <a:off x="1857226" y="4301393"/>
          <a:ext cx="438150" cy="304800"/>
        </p:xfrm>
        <a:graphic>
          <a:graphicData uri="http://schemas.openxmlformats.org/presentationml/2006/ole">
            <p:oleObj spid="_x0000_s157707" name="Equation" r:id="rId11" imgW="291960" imgH="203040" progId="Equation.3">
              <p:embed/>
            </p:oleObj>
          </a:graphicData>
        </a:graphic>
      </p:graphicFrame>
      <p:graphicFrame>
        <p:nvGraphicFramePr>
          <p:cNvPr id="157708" name="Object 12"/>
          <p:cNvGraphicFramePr>
            <a:graphicFrameLocks noChangeAspect="1"/>
          </p:cNvGraphicFramePr>
          <p:nvPr/>
        </p:nvGraphicFramePr>
        <p:xfrm>
          <a:off x="717719" y="5364602"/>
          <a:ext cx="1752600" cy="342900"/>
        </p:xfrm>
        <a:graphic>
          <a:graphicData uri="http://schemas.openxmlformats.org/presentationml/2006/ole">
            <p:oleObj spid="_x0000_s157708" name="Equation" r:id="rId12" imgW="1168200" imgH="228600" progId="Equation.3">
              <p:embed/>
            </p:oleObj>
          </a:graphicData>
        </a:graphic>
      </p:graphicFrame>
      <p:graphicFrame>
        <p:nvGraphicFramePr>
          <p:cNvPr id="157709" name="Object 13"/>
          <p:cNvGraphicFramePr>
            <a:graphicFrameLocks noChangeAspect="1"/>
          </p:cNvGraphicFramePr>
          <p:nvPr/>
        </p:nvGraphicFramePr>
        <p:xfrm>
          <a:off x="446088" y="5739472"/>
          <a:ext cx="2343150" cy="704850"/>
        </p:xfrm>
        <a:graphic>
          <a:graphicData uri="http://schemas.openxmlformats.org/presentationml/2006/ole">
            <p:oleObj spid="_x0000_s157709" name="Equation" r:id="rId13" imgW="156204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Derivation of the Synthesis Equation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395" y="717454"/>
            <a:ext cx="8676250" cy="55040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Recall:</a:t>
            </a:r>
          </a:p>
          <a:p>
            <a:pPr marL="168275" indent="-168275">
              <a:spcAft>
                <a:spcPts val="10800"/>
              </a:spcAft>
              <a:buFont typeface="Arial" pitchFamily="34" charset="0"/>
              <a:buChar char="•"/>
            </a:pPr>
            <a:r>
              <a:rPr lang="en-US" sz="1800" b="1" dirty="0" smtClean="0"/>
              <a:t>We can substitute for </a:t>
            </a:r>
            <a:r>
              <a:rPr lang="en-US" sz="1800" i="1" dirty="0" smtClean="0"/>
              <a:t>c</a:t>
            </a:r>
            <a:r>
              <a:rPr lang="en-US" sz="1800" i="1" baseline="-25000" dirty="0" smtClean="0"/>
              <a:t>k</a:t>
            </a:r>
            <a:r>
              <a:rPr lang="en-US" sz="1800" b="1" dirty="0" smtClean="0"/>
              <a:t> the sampled value of            :</a:t>
            </a:r>
          </a:p>
          <a:p>
            <a:pPr marL="168275" indent="-168275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/>
              <a:t> As</a:t>
            </a:r>
          </a:p>
          <a:p>
            <a:pPr marL="168275" indent="-168275">
              <a:spcAft>
                <a:spcPts val="12800"/>
              </a:spcAft>
            </a:pPr>
            <a:r>
              <a:rPr lang="en-US" sz="1800" b="1" dirty="0" smtClean="0"/>
              <a:t>	and we arrive at our Fourier Transform pair: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Note the presence of the </a:t>
            </a:r>
            <a:r>
              <a:rPr lang="en-US" sz="1800" b="1" dirty="0" err="1" smtClean="0"/>
              <a:t>eigenfunction</a:t>
            </a:r>
            <a:r>
              <a:rPr lang="en-US" sz="1800" b="1" dirty="0" smtClean="0"/>
              <a:t>: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Also note the symmetry of these equations (e.g., integrals over time and frequency, change in the sign of the exponential, difference in scale factors). </a:t>
            </a:r>
          </a:p>
        </p:txBody>
      </p:sp>
      <p:graphicFrame>
        <p:nvGraphicFramePr>
          <p:cNvPr id="159751" name="Object 7"/>
          <p:cNvGraphicFramePr>
            <a:graphicFrameLocks noChangeAspect="1"/>
          </p:cNvGraphicFramePr>
          <p:nvPr/>
        </p:nvGraphicFramePr>
        <p:xfrm>
          <a:off x="1207428" y="541288"/>
          <a:ext cx="3771900" cy="647700"/>
        </p:xfrm>
        <a:graphic>
          <a:graphicData uri="http://schemas.openxmlformats.org/presentationml/2006/ole">
            <p:oleObj spid="_x0000_s159751" name="Equation" r:id="rId3" imgW="2514600" imgH="431640" progId="Equation.3">
              <p:embed/>
            </p:oleObj>
          </a:graphicData>
        </a:graphic>
      </p:graphicFrame>
      <p:graphicFrame>
        <p:nvGraphicFramePr>
          <p:cNvPr id="159752" name="Object 8"/>
          <p:cNvGraphicFramePr>
            <a:graphicFrameLocks noChangeAspect="1"/>
          </p:cNvGraphicFramePr>
          <p:nvPr/>
        </p:nvGraphicFramePr>
        <p:xfrm>
          <a:off x="446088" y="1462674"/>
          <a:ext cx="3257550" cy="1333500"/>
        </p:xfrm>
        <a:graphic>
          <a:graphicData uri="http://schemas.openxmlformats.org/presentationml/2006/ole">
            <p:oleObj spid="_x0000_s159752" name="Equation" r:id="rId4" imgW="2171520" imgH="888840" progId="Equation.3">
              <p:embed/>
            </p:oleObj>
          </a:graphicData>
        </a:graphic>
      </p:graphicFrame>
      <p:graphicFrame>
        <p:nvGraphicFramePr>
          <p:cNvPr id="159753" name="Object 9"/>
          <p:cNvGraphicFramePr>
            <a:graphicFrameLocks noChangeAspect="1"/>
          </p:cNvGraphicFramePr>
          <p:nvPr/>
        </p:nvGraphicFramePr>
        <p:xfrm>
          <a:off x="5286985" y="1154407"/>
          <a:ext cx="704850" cy="304800"/>
        </p:xfrm>
        <a:graphic>
          <a:graphicData uri="http://schemas.openxmlformats.org/presentationml/2006/ole">
            <p:oleObj spid="_x0000_s159753" name="Equation" r:id="rId5" imgW="469800" imgH="203040" progId="Equation.3">
              <p:embed/>
            </p:oleObj>
          </a:graphicData>
        </a:graphic>
      </p:graphicFrame>
      <p:graphicFrame>
        <p:nvGraphicFramePr>
          <p:cNvPr id="159754" name="Object 10"/>
          <p:cNvGraphicFramePr>
            <a:graphicFrameLocks noChangeAspect="1"/>
          </p:cNvGraphicFramePr>
          <p:nvPr/>
        </p:nvGraphicFramePr>
        <p:xfrm>
          <a:off x="743487" y="2632343"/>
          <a:ext cx="3924300" cy="647700"/>
        </p:xfrm>
        <a:graphic>
          <a:graphicData uri="http://schemas.openxmlformats.org/presentationml/2006/ole">
            <p:oleObj spid="_x0000_s159754" name="Equation" r:id="rId6" imgW="2616120" imgH="431640" progId="Equation.3">
              <p:embed/>
            </p:oleObj>
          </a:graphicData>
        </a:graphic>
      </p:graphicFrame>
      <p:graphicFrame>
        <p:nvGraphicFramePr>
          <p:cNvPr id="159755" name="Object 11"/>
          <p:cNvGraphicFramePr>
            <a:graphicFrameLocks noChangeAspect="1"/>
          </p:cNvGraphicFramePr>
          <p:nvPr/>
        </p:nvGraphicFramePr>
        <p:xfrm>
          <a:off x="446088" y="3636303"/>
          <a:ext cx="2762250" cy="1447800"/>
        </p:xfrm>
        <a:graphic>
          <a:graphicData uri="http://schemas.openxmlformats.org/presentationml/2006/ole">
            <p:oleObj spid="_x0000_s159755" name="Equation" r:id="rId7" imgW="1841400" imgH="96516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29465" y="3827075"/>
            <a:ext cx="2222695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(synthesis)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13053" y="4530338"/>
            <a:ext cx="2222695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(analysis)</a:t>
            </a:r>
          </a:p>
        </p:txBody>
      </p:sp>
      <p:graphicFrame>
        <p:nvGraphicFramePr>
          <p:cNvPr id="159756" name="Object 12"/>
          <p:cNvGraphicFramePr>
            <a:graphicFrameLocks noChangeAspect="1"/>
          </p:cNvGraphicFramePr>
          <p:nvPr/>
        </p:nvGraphicFramePr>
        <p:xfrm>
          <a:off x="4681074" y="5145088"/>
          <a:ext cx="1276350" cy="457200"/>
        </p:xfrm>
        <a:graphic>
          <a:graphicData uri="http://schemas.openxmlformats.org/presentationml/2006/ole">
            <p:oleObj spid="_x0000_s159756" name="Equation" r:id="rId8" imgW="85068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Frequency Response of a CT LTI System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395" y="618978"/>
            <a:ext cx="8676250" cy="4165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Recall that the impulse response of</a:t>
            </a:r>
            <a:br>
              <a:rPr lang="en-US" sz="1800" b="1" dirty="0" smtClean="0"/>
            </a:br>
            <a:r>
              <a:rPr lang="en-US" sz="1800" b="1" dirty="0" smtClean="0"/>
              <a:t>a CT system, </a:t>
            </a:r>
            <a:r>
              <a:rPr lang="en-US" sz="1800" i="1" dirty="0" smtClean="0"/>
              <a:t>h</a:t>
            </a:r>
            <a:r>
              <a:rPr lang="en-US" sz="1800" dirty="0" smtClean="0"/>
              <a:t>(</a:t>
            </a:r>
            <a:r>
              <a:rPr lang="en-US" sz="1800" i="1" dirty="0" smtClean="0"/>
              <a:t>t</a:t>
            </a:r>
            <a:r>
              <a:rPr lang="en-US" sz="1800" dirty="0" smtClean="0"/>
              <a:t>)</a:t>
            </a:r>
            <a:r>
              <a:rPr lang="en-US" sz="1800" b="1" dirty="0" smtClean="0"/>
              <a:t>, defines the </a:t>
            </a:r>
            <a:br>
              <a:rPr lang="en-US" sz="1800" b="1" dirty="0" smtClean="0"/>
            </a:br>
            <a:r>
              <a:rPr lang="en-US" sz="1800" b="1" dirty="0" smtClean="0"/>
              <a:t>properties of that system.</a:t>
            </a:r>
          </a:p>
          <a:p>
            <a:pPr marL="168275" indent="-168275">
              <a:spcAft>
                <a:spcPts val="12800"/>
              </a:spcAft>
              <a:buFont typeface="Arial" pitchFamily="34" charset="0"/>
              <a:buChar char="•"/>
            </a:pPr>
            <a:r>
              <a:rPr lang="en-US" sz="1800" b="1" dirty="0" smtClean="0"/>
              <a:t>We apply the Fourier Transform to</a:t>
            </a:r>
            <a:br>
              <a:rPr lang="en-US" sz="1800" b="1" dirty="0" smtClean="0"/>
            </a:br>
            <a:r>
              <a:rPr lang="en-US" sz="1800" b="1" dirty="0" smtClean="0"/>
              <a:t>obtain the system’s frequency response:</a:t>
            </a:r>
          </a:p>
          <a:p>
            <a:pPr marL="168275" indent="-168275">
              <a:spcAft>
                <a:spcPts val="1200"/>
              </a:spcAft>
            </a:pPr>
            <a:r>
              <a:rPr lang="en-US" sz="1800" b="1" dirty="0" smtClean="0"/>
              <a:t>	except that now this is valid for finite duration (energy) signals as well as periodic signals!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How does this relate to what you have learned in circuit theory?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301596" y="1649849"/>
            <a:ext cx="3247903" cy="661988"/>
            <a:chOff x="4879572" y="1270000"/>
            <a:chExt cx="3247903" cy="661988"/>
          </a:xfrm>
        </p:grpSpPr>
        <p:sp>
          <p:nvSpPr>
            <p:cNvPr id="10" name="Rectangle 9"/>
            <p:cNvSpPr/>
            <p:nvPr/>
          </p:nvSpPr>
          <p:spPr>
            <a:xfrm>
              <a:off x="5773306" y="1280160"/>
              <a:ext cx="1570029" cy="64244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06709" y="1305503"/>
              <a:ext cx="1486517" cy="6093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800" b="1" kern="0" noProof="0" dirty="0" smtClean="0">
                  <a:solidFill>
                    <a:schemeClr val="bg1"/>
                  </a:solidFill>
                  <a:latin typeface="+mn-lt"/>
                </a:rPr>
                <a:t>C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 LTI</a:t>
              </a:r>
            </a:p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5027719" y="1599987"/>
              <a:ext cx="731520" cy="1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7360616" y="1599987"/>
              <a:ext cx="731520" cy="1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4879572" y="1282700"/>
            <a:ext cx="704850" cy="649288"/>
          </p:xfrm>
          <a:graphic>
            <a:graphicData uri="http://schemas.openxmlformats.org/presentationml/2006/ole">
              <p:oleObj spid="_x0000_s160776" name="Equation" r:id="rId3" imgW="469800" imgH="431640" progId="Equation.3">
                <p:embed/>
              </p:oleObj>
            </a:graphicData>
          </a:graphic>
        </p:graphicFrame>
        <p:graphicFrame>
          <p:nvGraphicFramePr>
            <p:cNvPr id="16" name="Object 2"/>
            <p:cNvGraphicFramePr>
              <a:graphicFrameLocks noChangeAspect="1"/>
            </p:cNvGraphicFramePr>
            <p:nvPr/>
          </p:nvGraphicFramePr>
          <p:xfrm>
            <a:off x="7479775" y="1270000"/>
            <a:ext cx="647700" cy="650875"/>
          </p:xfrm>
          <a:graphic>
            <a:graphicData uri="http://schemas.openxmlformats.org/presentationml/2006/ole">
              <p:oleObj spid="_x0000_s160777" name="Equation" r:id="rId4" imgW="431640" imgH="431640" progId="Equation.3">
                <p:embed/>
              </p:oleObj>
            </a:graphicData>
          </a:graphic>
        </p:graphicFrame>
        <p:graphicFrame>
          <p:nvGraphicFramePr>
            <p:cNvPr id="17" name="Object 1"/>
            <p:cNvGraphicFramePr>
              <a:graphicFrameLocks noChangeAspect="1"/>
            </p:cNvGraphicFramePr>
            <p:nvPr/>
          </p:nvGraphicFramePr>
          <p:xfrm>
            <a:off x="5825028" y="1593850"/>
            <a:ext cx="1428750" cy="306388"/>
          </p:xfrm>
          <a:graphic>
            <a:graphicData uri="http://schemas.openxmlformats.org/presentationml/2006/ole">
              <p:oleObj spid="_x0000_s160778" name="Equation" r:id="rId5" imgW="952200" imgH="203040" progId="Equation.3">
                <p:embed/>
              </p:oleObj>
            </a:graphicData>
          </a:graphic>
        </p:graphicFrame>
      </p:grpSp>
      <p:grpSp>
        <p:nvGrpSpPr>
          <p:cNvPr id="19" name="Group 18"/>
          <p:cNvGrpSpPr/>
          <p:nvPr/>
        </p:nvGrpSpPr>
        <p:grpSpPr>
          <a:xfrm>
            <a:off x="5381911" y="729196"/>
            <a:ext cx="3440873" cy="642446"/>
            <a:chOff x="4990367" y="1280160"/>
            <a:chExt cx="3440873" cy="642446"/>
          </a:xfrm>
        </p:grpSpPr>
        <p:sp>
          <p:nvSpPr>
            <p:cNvPr id="20" name="Rectangle 19"/>
            <p:cNvSpPr/>
            <p:nvPr/>
          </p:nvSpPr>
          <p:spPr>
            <a:xfrm>
              <a:off x="5773306" y="1280160"/>
              <a:ext cx="1570029" cy="64244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06709" y="1305503"/>
              <a:ext cx="1486517" cy="6093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800" b="1" kern="0" noProof="0" dirty="0" smtClean="0">
                  <a:solidFill>
                    <a:schemeClr val="bg1"/>
                  </a:solidFill>
                  <a:latin typeface="+mn-lt"/>
                </a:rPr>
                <a:t>C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 LTI</a:t>
              </a:r>
            </a:p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5027719" y="1599987"/>
              <a:ext cx="731520" cy="1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7360616" y="1599987"/>
              <a:ext cx="731520" cy="1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4990367" y="1285436"/>
            <a:ext cx="400050" cy="304800"/>
          </p:xfrm>
          <a:graphic>
            <a:graphicData uri="http://schemas.openxmlformats.org/presentationml/2006/ole">
              <p:oleObj spid="_x0000_s160779" name="Equation" r:id="rId6" imgW="266400" imgH="203040" progId="Equation.3">
                <p:embed/>
              </p:oleObj>
            </a:graphicData>
          </a:graphic>
        </p:graphicFrame>
        <p:graphicFrame>
          <p:nvGraphicFramePr>
            <p:cNvPr id="25" name="Object 2"/>
            <p:cNvGraphicFramePr>
              <a:graphicFrameLocks noChangeAspect="1"/>
            </p:cNvGraphicFramePr>
            <p:nvPr/>
          </p:nvGraphicFramePr>
          <p:xfrm>
            <a:off x="7402540" y="1281822"/>
            <a:ext cx="1028700" cy="344487"/>
          </p:xfrm>
          <a:graphic>
            <a:graphicData uri="http://schemas.openxmlformats.org/presentationml/2006/ole">
              <p:oleObj spid="_x0000_s160780" name="Equation" r:id="rId7" imgW="685800" imgH="228600" progId="Equation.3">
                <p:embed/>
              </p:oleObj>
            </a:graphicData>
          </a:graphic>
        </p:graphicFrame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5825028" y="1593850"/>
            <a:ext cx="1428750" cy="306388"/>
          </p:xfrm>
          <a:graphic>
            <a:graphicData uri="http://schemas.openxmlformats.org/presentationml/2006/ole">
              <p:oleObj spid="_x0000_s160781" name="Equation" r:id="rId8" imgW="952200" imgH="203040" progId="Equation.3">
                <p:embed/>
              </p:oleObj>
            </a:graphicData>
          </a:graphic>
        </p:graphicFrame>
      </p:grpSp>
      <p:graphicFrame>
        <p:nvGraphicFramePr>
          <p:cNvPr id="160782" name="Object 14"/>
          <p:cNvGraphicFramePr>
            <a:graphicFrameLocks noChangeAspect="1"/>
          </p:cNvGraphicFramePr>
          <p:nvPr/>
        </p:nvGraphicFramePr>
        <p:xfrm>
          <a:off x="446088" y="2229729"/>
          <a:ext cx="2781300" cy="1447800"/>
        </p:xfrm>
        <a:graphic>
          <a:graphicData uri="http://schemas.openxmlformats.org/presentationml/2006/ole">
            <p:oleObj spid="_x0000_s160782" name="Equation" r:id="rId9" imgW="1854000" imgH="965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Existence of the Fourier Transform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396" y="613850"/>
            <a:ext cx="8676250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Under what conditions does this transform exist?</a:t>
            </a:r>
          </a:p>
          <a:p>
            <a:pPr marL="168275" indent="-168275">
              <a:spcAft>
                <a:spcPts val="1200"/>
              </a:spcAft>
            </a:pPr>
            <a:r>
              <a:rPr lang="en-US" sz="1800" b="1" dirty="0" smtClean="0"/>
              <a:t>	</a:t>
            </a:r>
            <a:r>
              <a:rPr lang="en-US" sz="1800" i="1" dirty="0" smtClean="0"/>
              <a:t>x</a:t>
            </a:r>
            <a:r>
              <a:rPr lang="en-US" sz="1800" dirty="0" smtClean="0"/>
              <a:t>(</a:t>
            </a:r>
            <a:r>
              <a:rPr lang="en-US" sz="1800" i="1" dirty="0" smtClean="0"/>
              <a:t>t</a:t>
            </a:r>
            <a:r>
              <a:rPr lang="en-US" sz="1800" dirty="0" smtClean="0"/>
              <a:t>) </a:t>
            </a:r>
            <a:r>
              <a:rPr lang="en-US" sz="1800" b="1" dirty="0" smtClean="0"/>
              <a:t>can be infinite duration but must satisfy these conditions:</a:t>
            </a:r>
          </a:p>
        </p:txBody>
      </p:sp>
      <p:pic>
        <p:nvPicPr>
          <p:cNvPr id="185351" name="Picture 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2903" t="27405" r="12928" b="8468"/>
          <a:stretch>
            <a:fillRect/>
          </a:stretch>
        </p:blipFill>
        <p:spPr bwMode="auto">
          <a:xfrm>
            <a:off x="1107284" y="1434906"/>
            <a:ext cx="6925383" cy="514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9" name="Picture 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2097" t="16633" r="8065" b="3392"/>
          <a:stretch>
            <a:fillRect/>
          </a:stretch>
        </p:blipFill>
        <p:spPr bwMode="auto">
          <a:xfrm>
            <a:off x="620643" y="618978"/>
            <a:ext cx="7901379" cy="588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Impulse Function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" y="717451"/>
            <a:ext cx="7754815" cy="5725551"/>
          </a:xfrm>
          <a:prstGeom prst="roundRect">
            <a:avLst/>
          </a:prstGeom>
          <a:noFill/>
          <a:ln w="635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Exponential Function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62825" name="Picture 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1762" t="16232" r="7990" b="4478"/>
          <a:stretch>
            <a:fillRect/>
          </a:stretch>
        </p:blipFill>
        <p:spPr bwMode="auto">
          <a:xfrm>
            <a:off x="465861" y="562709"/>
            <a:ext cx="8202116" cy="602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ounded Rectangle 15"/>
          <p:cNvSpPr/>
          <p:nvPr/>
        </p:nvSpPr>
        <p:spPr>
          <a:xfrm>
            <a:off x="534573" y="633046"/>
            <a:ext cx="8047892" cy="5922499"/>
          </a:xfrm>
          <a:prstGeom prst="roundRect">
            <a:avLst/>
          </a:prstGeom>
          <a:noFill/>
          <a:ln w="635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Square Pulse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63853" name="Picture 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1911" t="15431" r="8288" b="5413"/>
          <a:stretch>
            <a:fillRect/>
          </a:stretch>
        </p:blipFill>
        <p:spPr bwMode="auto">
          <a:xfrm>
            <a:off x="472577" y="562707"/>
            <a:ext cx="8189321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562708" y="618979"/>
            <a:ext cx="8060787" cy="5934221"/>
          </a:xfrm>
          <a:prstGeom prst="roundRect">
            <a:avLst/>
          </a:prstGeom>
          <a:noFill/>
          <a:ln w="635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18617</TotalTime>
  <Words>336</Words>
  <Application>Microsoft PowerPoint</Application>
  <PresentationFormat>Letter Paper (8.5x11 in)</PresentationFormat>
  <Paragraphs>54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lecture_title</vt:lpstr>
      <vt:lpstr>lecture_default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picone</cp:lastModifiedBy>
  <cp:revision>1706</cp:revision>
  <dcterms:created xsi:type="dcterms:W3CDTF">2002-09-12T17:13:32Z</dcterms:created>
  <dcterms:modified xsi:type="dcterms:W3CDTF">2009-01-30T01:16:00Z</dcterms:modified>
</cp:coreProperties>
</file>