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7"/>
  </p:notesMasterIdLst>
  <p:handoutMasterIdLst>
    <p:handoutMasterId r:id="rId18"/>
  </p:handoutMasterIdLst>
  <p:sldIdLst>
    <p:sldId id="325" r:id="rId3"/>
    <p:sldId id="513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7" r:id="rId12"/>
    <p:sldId id="495" r:id="rId13"/>
    <p:sldId id="534" r:id="rId14"/>
    <p:sldId id="535" r:id="rId15"/>
    <p:sldId id="533" r:id="rId16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806" y="-90"/>
      </p:cViewPr>
      <p:guideLst>
        <p:guide orient="horz" pos="3863"/>
        <p:guide pos="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>
                <a:solidFill>
                  <a:srgbClr val="892034"/>
                </a:solidFill>
              </a:rPr>
              <a:t>Lecture </a:t>
            </a:r>
            <a:r>
              <a:rPr lang="en-US" sz="1200" b="1" smtClean="0">
                <a:solidFill>
                  <a:srgbClr val="892034"/>
                </a:solidFill>
              </a:rPr>
              <a:t>11,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rel.gov/pv/measurements/fourier_transform.html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users.ece.utexas.edu/~bevans/courses/ee313/lectures/21_Fourier_Properties/index.html" TargetMode="External"/><Relationship Id="rId7" Type="http://schemas.openxmlformats.org/officeDocument/2006/relationships/hyperlink" Target="http://mathworld.wolfram.com/FourierSeries.html" TargetMode="External"/><Relationship Id="rId12" Type="http://schemas.openxmlformats.org/officeDocument/2006/relationships/hyperlink" Target="http://physics.nist.gov/Divisions/Div844/facilities/ftis/Images/FTIR_Setup_T&amp;R.gif" TargetMode="External"/><Relationship Id="rId1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isip.piconepress.com/publications/courses/ece_3163/lectures/2009_spring/lecture_11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Audio_timescale-pitch_modification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dspguide.com/ch10.htm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://www.dewresearch.com/images/FFTP5ScreenShot.PNG" TargetMode="External"/><Relationship Id="rId4" Type="http://schemas.openxmlformats.org/officeDocument/2006/relationships/hyperlink" Target="http://stellar.mit.edu/S/course/6/sp08/6.003/courseMaterial/topics/topic1/lectureNotes/Lecture__8/Lecture__8.pdf" TargetMode="External"/><Relationship Id="rId9" Type="http://schemas.openxmlformats.org/officeDocument/2006/relationships/image" Target="../media/image2.jpeg"/><Relationship Id="rId14" Type="http://schemas.openxmlformats.org/officeDocument/2006/relationships/hyperlink" Target="http://www.isip.piconepress.com/publications/courses/ece_3163/lectures/2009_spring/lecture_11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hyperlink" Target="http://users.ece.gatech.edu/~bonnie/book3/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Linearity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Time Shift and Time Reversal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Multiplication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Integration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Convolution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err="1" smtClean="0">
                <a:solidFill>
                  <a:schemeClr val="tx2"/>
                </a:solidFill>
                <a:latin typeface="+mn-lt"/>
              </a:rPr>
              <a:t>Parseval’s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 Theorem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Duality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3"/>
              </a:rPr>
              <a:t>BEvans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: Fourier Transform Properties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MIT 6.003: Lecture 8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5"/>
              </a:rPr>
              <a:t>DSPGuide</a:t>
            </a: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: Fourier Transform Properties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Audio Timescale Modification</a:t>
            </a: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hlinkClick r:id="rId7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ISIP: Spectrum Analysis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11: </a:t>
            </a:r>
            <a:r>
              <a:rPr lang="en-US" b="1" dirty="0" smtClean="0">
                <a:solidFill>
                  <a:schemeClr val="accent2"/>
                </a:solidFill>
              </a:rPr>
              <a:t>FOURIER TRANSFORM PROPERTIES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18188" y="1603768"/>
            <a:ext cx="2870201" cy="3657557"/>
            <a:chOff x="5818188" y="1280204"/>
            <a:chExt cx="2870201" cy="3657557"/>
          </a:xfrm>
        </p:grpSpPr>
        <p:pic>
          <p:nvPicPr>
            <p:cNvPr id="158721" name="Picture 1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99499" y="3332163"/>
              <a:ext cx="1688890" cy="160559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58722" name="Picture 2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18188" y="3265420"/>
              <a:ext cx="1255311" cy="167234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58723" name="Picture 3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18189" y="1280204"/>
              <a:ext cx="2870200" cy="204358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1379779" y="6116249"/>
            <a:ext cx="997684" cy="357188"/>
            <a:chOff x="563833" y="6157254"/>
            <a:chExt cx="997684" cy="357188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563833" y="6203854"/>
              <a:ext cx="913275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Audio:</a:t>
              </a:r>
            </a:p>
          </p:txBody>
        </p:sp>
        <p:pic>
          <p:nvPicPr>
            <p:cNvPr id="15" name="Picture 14" descr="x.JPG">
              <a:hlinkClick r:id="rId14"/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85279" y="6157254"/>
              <a:ext cx="376238" cy="3571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7" name="Picture 4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36933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Multiplication in the time domain: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err="1" smtClean="0">
                <a:latin typeface="+mn-lt"/>
              </a:rPr>
              <a:t>Parseval’s</a:t>
            </a:r>
            <a:r>
              <a:rPr lang="en-US" sz="1800" b="1" kern="0" dirty="0" smtClean="0">
                <a:latin typeface="+mn-lt"/>
              </a:rPr>
              <a:t> Theorem: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Duality: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Note: please read the textbook carefully for the derivations and interpretation of these results.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Other Important Properties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63550" y="914181"/>
          <a:ext cx="5486400" cy="704850"/>
        </p:xfrm>
        <a:graphic>
          <a:graphicData uri="http://schemas.openxmlformats.org/presentationml/2006/ole">
            <p:oleObj spid="_x0000_s189442" name="Equation" r:id="rId4" imgW="3657600" imgH="469800" progId="Equation.3">
              <p:embed/>
            </p:oleObj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63550" y="2021987"/>
          <a:ext cx="2762250" cy="704850"/>
        </p:xfrm>
        <a:graphic>
          <a:graphicData uri="http://schemas.openxmlformats.org/presentationml/2006/ole">
            <p:oleObj spid="_x0000_s189443" name="Equation" r:id="rId5" imgW="1841400" imgH="469800" progId="Equation.3">
              <p:embed/>
            </p:oleObj>
          </a:graphicData>
        </a:graphic>
      </p:graphicFrame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463550" y="3233641"/>
          <a:ext cx="1752600" cy="304800"/>
        </p:xfrm>
        <a:graphic>
          <a:graphicData uri="http://schemas.openxmlformats.org/presentationml/2006/ole">
            <p:oleObj spid="_x0000_s189444" name="Equation" r:id="rId6" imgW="1168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pic>
        <p:nvPicPr>
          <p:cNvPr id="5" name="Picture 4" descr="x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l="33073" t="5333" r="7683" b="50564"/>
          <a:stretch>
            <a:fillRect/>
          </a:stretch>
        </p:blipFill>
        <p:spPr>
          <a:xfrm>
            <a:off x="1658796" y="692448"/>
            <a:ext cx="5794657" cy="593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Cosine Function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84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5431" r="8139" b="5012"/>
          <a:stretch>
            <a:fillRect/>
          </a:stretch>
        </p:blipFill>
        <p:spPr bwMode="auto">
          <a:xfrm>
            <a:off x="493205" y="590843"/>
            <a:ext cx="8148066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62707" y="604909"/>
            <a:ext cx="7990449" cy="5894365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Periodic Pulse Train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94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911" t="16433" r="8064" b="4478"/>
          <a:stretch>
            <a:fillRect/>
          </a:stretch>
        </p:blipFill>
        <p:spPr bwMode="auto">
          <a:xfrm>
            <a:off x="457650" y="562707"/>
            <a:ext cx="8219175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33400" y="595531"/>
            <a:ext cx="8061960" cy="5960013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Gaussian Pulse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63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6833" r="8064" b="3392"/>
          <a:stretch>
            <a:fillRect/>
          </a:stretch>
        </p:blipFill>
        <p:spPr bwMode="auto">
          <a:xfrm>
            <a:off x="514571" y="604912"/>
            <a:ext cx="8133469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90844" y="661182"/>
            <a:ext cx="7976382" cy="5866227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293413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Recall our expressions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the Fourier Transform and its inverse: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property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linearity: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Linearity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59755" name="Object 11"/>
          <p:cNvGraphicFramePr>
            <a:graphicFrameLocks noChangeAspect="1"/>
          </p:cNvGraphicFramePr>
          <p:nvPr/>
        </p:nvGraphicFramePr>
        <p:xfrm>
          <a:off x="443454" y="991529"/>
          <a:ext cx="3105150" cy="1447800"/>
        </p:xfrm>
        <a:graphic>
          <a:graphicData uri="http://schemas.openxmlformats.org/presentationml/2006/ole">
            <p:oleObj spid="_x0000_s159755" name="Equation" r:id="rId3" imgW="2070000" imgH="9651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98281" y="1182291"/>
            <a:ext cx="222269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(synthesis)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1869" y="1885554"/>
            <a:ext cx="222269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(analysis)</a:t>
            </a:r>
          </a:p>
        </p:txBody>
      </p:sp>
      <p:graphicFrame>
        <p:nvGraphicFramePr>
          <p:cNvPr id="159757" name="Object 13"/>
          <p:cNvGraphicFramePr>
            <a:graphicFrameLocks noChangeAspect="1"/>
          </p:cNvGraphicFramePr>
          <p:nvPr/>
        </p:nvGraphicFramePr>
        <p:xfrm>
          <a:off x="463550" y="2881313"/>
          <a:ext cx="7124700" cy="323850"/>
        </p:xfrm>
        <a:graphic>
          <a:graphicData uri="http://schemas.openxmlformats.org/presentationml/2006/ole">
            <p:oleObj spid="_x0000_s159757" name="Equation" r:id="rId4" imgW="4749480" imgH="215640" progId="Equation.3">
              <p:embed/>
            </p:oleObj>
          </a:graphicData>
        </a:graphic>
      </p:graphicFrame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463550" y="3579813"/>
          <a:ext cx="5448300" cy="2552700"/>
        </p:xfrm>
        <a:graphic>
          <a:graphicData uri="http://schemas.openxmlformats.org/presentationml/2006/ole">
            <p:oleObj spid="_x0000_s159758" name="Equation" r:id="rId5" imgW="3632040" imgH="1701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457200" y="1548662"/>
          <a:ext cx="5657850" cy="2914650"/>
        </p:xfrm>
        <a:graphic>
          <a:graphicData uri="http://schemas.openxmlformats.org/presentationml/2006/ole">
            <p:oleObj spid="_x0000_s181252" name="Equation" r:id="rId3" imgW="3771720" imgH="194292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151" y="633044"/>
            <a:ext cx="8651631" cy="558614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Shift: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2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 this means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delay is equivalent to a linear phase shift in the frequency domain (the phase shift is proportional to frequency).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refer to a system as an all-pass filter if: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shift is an important concept in the development of surround sound.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Time Shift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57200" y="947738"/>
          <a:ext cx="2286000" cy="361950"/>
        </p:xfrm>
        <a:graphic>
          <a:graphicData uri="http://schemas.openxmlformats.org/presentationml/2006/ole">
            <p:oleObj spid="_x0000_s181253" name="Equation" r:id="rId4" imgW="1523880" imgH="241200" progId="Equation.3">
              <p:embed/>
            </p:oleObj>
          </a:graphicData>
        </a:graphic>
      </p:graphicFrame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457200" y="5522425"/>
          <a:ext cx="2438400" cy="381000"/>
        </p:xfrm>
        <a:graphic>
          <a:graphicData uri="http://schemas.openxmlformats.org/presentationml/2006/ole">
            <p:oleObj spid="_x0000_s181254" name="Equation" r:id="rId5" imgW="16254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58631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Scaling: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34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Generalization for </a:t>
            </a:r>
            <a:r>
              <a:rPr lang="en-US" sz="1800" i="1" kern="0" dirty="0" smtClean="0"/>
              <a:t>a</a:t>
            </a:r>
            <a:r>
              <a:rPr lang="en-US" sz="1800" kern="0" dirty="0" smtClean="0"/>
              <a:t> &lt; 0 </a:t>
            </a:r>
            <a:r>
              <a:rPr lang="en-US" sz="1800" b="1" kern="0" dirty="0" smtClean="0">
                <a:latin typeface="+mn-lt"/>
              </a:rPr>
              <a:t>, the negative value is offset by the change in the limits of integration.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</a:t>
            </a:r>
            <a:r>
              <a:rPr lang="en-US" sz="1800" b="1" kern="0" dirty="0" smtClean="0">
                <a:latin typeface="+mn-lt"/>
              </a:rPr>
              <a:t>is the implication of </a:t>
            </a:r>
            <a:r>
              <a:rPr lang="en-US" sz="1800" i="1" kern="0" dirty="0" smtClean="0">
                <a:latin typeface="+mn-lt"/>
              </a:rPr>
              <a:t>a</a:t>
            </a:r>
            <a:r>
              <a:rPr lang="en-US" sz="1800" kern="0" dirty="0" smtClean="0">
                <a:latin typeface="+mn-lt"/>
              </a:rPr>
              <a:t> &lt; 1 </a:t>
            </a:r>
            <a:r>
              <a:rPr lang="en-US" sz="1800" b="1" kern="0" dirty="0" smtClean="0">
                <a:latin typeface="+mn-lt"/>
              </a:rPr>
              <a:t>on the time-domain waveform? On the frequency response? What about  </a:t>
            </a:r>
            <a:r>
              <a:rPr lang="en-US" sz="1800" b="1" i="1" kern="0" dirty="0" smtClean="0">
                <a:latin typeface="+mn-lt"/>
              </a:rPr>
              <a:t>a</a:t>
            </a:r>
            <a:r>
              <a:rPr lang="en-US" sz="1800" b="1" kern="0" dirty="0" smtClean="0">
                <a:latin typeface="+mn-lt"/>
              </a:rPr>
              <a:t> &gt; 1?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b="1" kern="0" dirty="0" smtClean="0">
                <a:latin typeface="+mn-lt"/>
              </a:rPr>
              <a:t>Any real-world applications of this property? Hint: sampled signals.78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Time Scaling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19100" y="850900"/>
          <a:ext cx="1828800" cy="666750"/>
        </p:xfrm>
        <a:graphic>
          <a:graphicData uri="http://schemas.openxmlformats.org/presentationml/2006/ole">
            <p:oleObj spid="_x0000_s182275" name="Equation" r:id="rId4" imgW="1218960" imgH="444240" progId="Equation.3">
              <p:embed/>
            </p:oleObj>
          </a:graphicData>
        </a:graphic>
      </p:graphicFrame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485336" y="1591216"/>
          <a:ext cx="8401050" cy="3162300"/>
        </p:xfrm>
        <a:graphic>
          <a:graphicData uri="http://schemas.openxmlformats.org/presentationml/2006/ole">
            <p:oleObj spid="_x0000_s182274" name="Equation" r:id="rId5" imgW="5600520" imgH="2108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40010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Reversal: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40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We can also note that for real-valued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reversal is equivalent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conjugation in the frequency domain.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b="1" kern="0" dirty="0" smtClean="0">
                <a:latin typeface="+mn-lt"/>
              </a:rPr>
              <a:t>Can we time reverse a signal? If not, why is this property useful?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Time Reversal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57200" y="1003739"/>
          <a:ext cx="1676400" cy="304800"/>
        </p:xfrm>
        <a:graphic>
          <a:graphicData uri="http://schemas.openxmlformats.org/presentationml/2006/ole">
            <p:oleObj spid="_x0000_s183299" name="Equation" r:id="rId4" imgW="1117440" imgH="203040" progId="Equation.3">
              <p:embed/>
            </p:oleObj>
          </a:graphicData>
        </a:graphic>
      </p:graphicFrame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457200" y="1740824"/>
          <a:ext cx="3390900" cy="781050"/>
        </p:xfrm>
        <a:graphic>
          <a:graphicData uri="http://schemas.openxmlformats.org/presentationml/2006/ole">
            <p:oleObj spid="_x0000_s183298" name="Equation" r:id="rId5" imgW="2260440" imgH="520560" progId="Equation.3">
              <p:embed/>
            </p:oleObj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457200" y="2958930"/>
          <a:ext cx="5772150" cy="762000"/>
        </p:xfrm>
        <a:graphic>
          <a:graphicData uri="http://schemas.openxmlformats.org/presentationml/2006/ole">
            <p:oleObj spid="_x0000_s183300" name="Equation" r:id="rId6" imgW="38480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457200" y="1542945"/>
          <a:ext cx="5657850" cy="3581400"/>
        </p:xfrm>
        <a:graphic>
          <a:graphicData uri="http://schemas.openxmlformats.org/presentationml/2006/ole">
            <p:oleObj spid="_x0000_s184325" name="Equation" r:id="rId4" imgW="3771720" imgH="238752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151" y="633044"/>
            <a:ext cx="8651631" cy="4960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Multiplication by a power of </a:t>
            </a:r>
            <a:r>
              <a:rPr lang="en-US" sz="1800" i="1" kern="0" dirty="0" smtClean="0">
                <a:latin typeface="+mn-lt"/>
              </a:rPr>
              <a:t>t</a:t>
            </a:r>
            <a:r>
              <a:rPr lang="en-US" sz="1800" b="1" kern="0" dirty="0" smtClean="0">
                <a:latin typeface="+mn-lt"/>
              </a:rPr>
              <a:t>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56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5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b="1" kern="0" dirty="0" smtClean="0">
                <a:latin typeface="+mn-lt"/>
              </a:rPr>
              <a:t>We can repeat the process for higher powers of </a:t>
            </a:r>
            <a:r>
              <a:rPr lang="en-US" sz="1800" i="1" kern="0" dirty="0" smtClean="0">
                <a:latin typeface="+mn-lt"/>
              </a:rPr>
              <a:t>t</a:t>
            </a:r>
            <a:r>
              <a:rPr lang="en-US" sz="1800" b="1" kern="0" dirty="0" smtClean="0">
                <a:latin typeface="+mn-lt"/>
              </a:rPr>
              <a:t>.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Multiplication by a Power of t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57200" y="897647"/>
          <a:ext cx="2476500" cy="628650"/>
        </p:xfrm>
        <a:graphic>
          <a:graphicData uri="http://schemas.openxmlformats.org/presentationml/2006/ole">
            <p:oleObj spid="_x0000_s184323" name="Equation" r:id="rId5" imgW="16509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457200" y="1636538"/>
          <a:ext cx="3105150" cy="1790700"/>
        </p:xfrm>
        <a:graphic>
          <a:graphicData uri="http://schemas.openxmlformats.org/presentationml/2006/ole">
            <p:oleObj spid="_x0000_s185347" name="Equation" r:id="rId4" imgW="2070000" imgH="119376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151" y="633044"/>
            <a:ext cx="8651631" cy="53245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Multiplication by a complex exponential: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44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b="1" kern="0" dirty="0" smtClean="0">
                <a:latin typeface="+mn-lt"/>
              </a:rPr>
              <a:t>Why is this property useful?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First, another property: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produces a translation in the frequency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domain. How might this be useful in a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system?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Multiplication by a Complex Exponential (Modulation)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57200" y="988085"/>
          <a:ext cx="4800600" cy="361950"/>
        </p:xfrm>
        <a:graphic>
          <a:graphicData uri="http://schemas.openxmlformats.org/presentationml/2006/ole">
            <p:oleObj spid="_x0000_s185346" name="Equation" r:id="rId5" imgW="3200400" imgH="241200" progId="Equation.3">
              <p:embed/>
            </p:oleObj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457200" y="4279849"/>
          <a:ext cx="6496050" cy="628650"/>
        </p:xfrm>
        <a:graphic>
          <a:graphicData uri="http://schemas.openxmlformats.org/presentationml/2006/ole">
            <p:oleObj spid="_x0000_s185348" name="Equation" r:id="rId6" imgW="4330440" imgH="419040" progId="Equation.3">
              <p:embed/>
            </p:oleObj>
          </a:graphicData>
        </a:graphic>
      </p:graphicFrame>
      <p:pic>
        <p:nvPicPr>
          <p:cNvPr id="185349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5645" t="19590" r="3846" b="9871"/>
          <a:stretch>
            <a:fillRect/>
          </a:stretch>
        </p:blipFill>
        <p:spPr bwMode="auto">
          <a:xfrm>
            <a:off x="5641145" y="4849797"/>
            <a:ext cx="2996418" cy="17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366254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Differentiation in the Time Domain: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Integration in the Time Domain: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What are the implications of time-domain differentiation in the frequency domain?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Why might this be a problem? Hint: additive noise.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How can we apply these properties? Hint: unit impulse, unit step, …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Differentiation / Integration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47675" y="966615"/>
          <a:ext cx="2343150" cy="628650"/>
        </p:xfrm>
        <a:graphic>
          <a:graphicData uri="http://schemas.openxmlformats.org/presentationml/2006/ole">
            <p:oleObj spid="_x0000_s186370" name="Equation" r:id="rId4" imgW="1562040" imgH="419040" progId="Equation.3">
              <p:embed/>
            </p:oleObj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47675" y="2022914"/>
          <a:ext cx="3486150" cy="704850"/>
        </p:xfrm>
        <a:graphic>
          <a:graphicData uri="http://schemas.openxmlformats.org/presentationml/2006/ole">
            <p:oleObj spid="_x0000_s186373" name="Equation" r:id="rId5" imgW="23238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Convolution in the time domain: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Proof: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Convolution in the Time Domain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47675" y="1100578"/>
          <a:ext cx="2590800" cy="304800"/>
        </p:xfrm>
        <a:graphic>
          <a:graphicData uri="http://schemas.openxmlformats.org/presentationml/2006/ole">
            <p:oleObj spid="_x0000_s187394" name="Equation" r:id="rId4" imgW="1726920" imgH="203040" progId="Equation.3">
              <p:embed/>
            </p:oleObj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47675" y="1660811"/>
          <a:ext cx="5048250" cy="4438650"/>
        </p:xfrm>
        <a:graphic>
          <a:graphicData uri="http://schemas.openxmlformats.org/presentationml/2006/ole">
            <p:oleObj spid="_x0000_s187395" name="Equation" r:id="rId5" imgW="3365280" imgH="295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18845</TotalTime>
  <Words>237</Words>
  <Application>Microsoft PowerPoint</Application>
  <PresentationFormat>Letter Paper (8.5x11 in)</PresentationFormat>
  <Paragraphs>73</Paragraphs>
  <Slides>14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1750</cp:revision>
  <dcterms:created xsi:type="dcterms:W3CDTF">2002-09-12T17:13:32Z</dcterms:created>
  <dcterms:modified xsi:type="dcterms:W3CDTF">2009-02-03T01:58:29Z</dcterms:modified>
</cp:coreProperties>
</file>