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1" r:id="rId2"/>
  </p:sldMasterIdLst>
  <p:notesMasterIdLst>
    <p:notesMasterId r:id="rId18"/>
  </p:notesMasterIdLst>
  <p:handoutMasterIdLst>
    <p:handoutMasterId r:id="rId19"/>
  </p:handoutMasterIdLst>
  <p:sldIdLst>
    <p:sldId id="325" r:id="rId3"/>
    <p:sldId id="541" r:id="rId4"/>
    <p:sldId id="553" r:id="rId5"/>
    <p:sldId id="552" r:id="rId6"/>
    <p:sldId id="513" r:id="rId7"/>
    <p:sldId id="526" r:id="rId8"/>
    <p:sldId id="542" r:id="rId9"/>
    <p:sldId id="543" r:id="rId10"/>
    <p:sldId id="549" r:id="rId11"/>
    <p:sldId id="551" r:id="rId12"/>
    <p:sldId id="544" r:id="rId13"/>
    <p:sldId id="545" r:id="rId14"/>
    <p:sldId id="546" r:id="rId15"/>
    <p:sldId id="547" r:id="rId16"/>
    <p:sldId id="495" r:id="rId17"/>
  </p:sldIdLst>
  <p:sldSz cx="9144000" cy="6858000" type="letter"/>
  <p:notesSz cx="7077075" cy="9004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4713" autoAdjust="0"/>
    <p:restoredTop sz="96226" autoAdjust="0"/>
  </p:normalViewPr>
  <p:slideViewPr>
    <p:cSldViewPr snapToGrid="0">
      <p:cViewPr varScale="1">
        <p:scale>
          <a:sx n="68" d="100"/>
          <a:sy n="68" d="100"/>
        </p:scale>
        <p:origin x="-1806" y="-90"/>
      </p:cViewPr>
      <p:guideLst>
        <p:guide orient="horz" pos="2288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734" y="-108"/>
      </p:cViewPr>
      <p:guideLst>
        <p:guide orient="horz" pos="2835"/>
        <p:guide pos="222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7" Type="http://schemas.openxmlformats.org/officeDocument/2006/relationships/image" Target="../media/image58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9317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9317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9317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87463" y="674688"/>
            <a:ext cx="4502150" cy="3376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636" y="4277043"/>
            <a:ext cx="5187804" cy="405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9317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MS</a:t>
            </a:r>
            <a:r>
              <a:rPr lang="en-US" baseline="0" dirty="0" smtClean="0"/>
              <a:t> Equation 3.0 was used with settings of: 18, 12, 8, 18, 12.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]</a:t>
            </a:r>
            <a:r>
              <a:rPr lang="en-US" dirty="0" err="1" smtClean="0"/>
              <a:t>i</a:t>
            </a:r>
            <a:r>
              <a:rPr lang="en-US" dirty="0" smtClean="0"/>
              <a:t>=k,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]</a:t>
            </a:r>
            <a:r>
              <a:rPr lang="en-US" dirty="0" err="1" smtClean="0"/>
              <a:t>i</a:t>
            </a:r>
            <a:r>
              <a:rPr lang="en-US" dirty="0" smtClean="0"/>
              <a:t>=k,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]</a:t>
            </a:r>
            <a:r>
              <a:rPr lang="en-US" dirty="0" err="1" smtClean="0"/>
              <a:t>i</a:t>
            </a:r>
            <a:r>
              <a:rPr lang="en-US" dirty="0" smtClean="0"/>
              <a:t>=k,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2/11/2009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R. S. Sutton and A. G. </a:t>
            </a:r>
            <a:r>
              <a:rPr lang="en-US" altLang="en-US" dirty="0" err="1"/>
              <a:t>Barto</a:t>
            </a:r>
            <a:r>
              <a:rPr lang="en-US" altLang="en-US" dirty="0"/>
              <a:t>: Reinforcement Learning: An Introduction</a:t>
            </a:r>
            <a:endParaRPr lang="en-US" altLang="en-US" sz="140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A9A9B-D817-4253-85CF-175FAC8E63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R. S. Sutton and A. G. Barto: Reinforcement Learning: An Introduction</a:t>
            </a:r>
            <a:endParaRPr lang="en-US" altLang="en-US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89630-ECFE-46C4-8DDC-33331FDD31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</a:t>
            </a:r>
            <a:r>
              <a:rPr lang="en-US" sz="1800" b="1" dirty="0" smtClean="0">
                <a:solidFill>
                  <a:srgbClr val="333399"/>
                </a:solidFill>
              </a:rPr>
              <a:t>3163 – Signals and Systems</a:t>
            </a:r>
            <a:endParaRPr lang="en-US" sz="1800" b="1" dirty="0">
              <a:solidFill>
                <a:srgbClr val="3333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713" r:id="rId3"/>
    <p:sldLayoutId id="214748371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</a:t>
            </a:r>
            <a:r>
              <a:rPr lang="en-US" sz="1200" b="1" dirty="0" smtClean="0">
                <a:solidFill>
                  <a:srgbClr val="892034"/>
                </a:solidFill>
              </a:rPr>
              <a:t>3163: </a:t>
            </a:r>
            <a:r>
              <a:rPr lang="en-US" sz="1200" b="1" dirty="0">
                <a:solidFill>
                  <a:srgbClr val="892034"/>
                </a:solidFill>
              </a:rPr>
              <a:t>Lecture </a:t>
            </a:r>
            <a:r>
              <a:rPr lang="en-US" sz="1200" b="1" dirty="0" smtClean="0">
                <a:solidFill>
                  <a:srgbClr val="892034"/>
                </a:solidFill>
              </a:rPr>
              <a:t>15,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sprelated.com/dspbooks/sasp/Two_Cosines_In_Phase_Case.html" TargetMode="External"/><Relationship Id="rId13" Type="http://schemas.openxmlformats.org/officeDocument/2006/relationships/image" Target="../media/image4.png"/><Relationship Id="rId3" Type="http://schemas.openxmlformats.org/officeDocument/2006/relationships/hyperlink" Target="http://en.wikipedia.org/wiki/Discrete-time_Fourier_transform" TargetMode="External"/><Relationship Id="rId7" Type="http://schemas.openxmlformats.org/officeDocument/2006/relationships/hyperlink" Target="http://web.engr.oregonstate.edu/~luca/ece464-564/LecturesPPT/Ch3_2.ppt" TargetMode="External"/><Relationship Id="rId12" Type="http://schemas.openxmlformats.org/officeDocument/2006/relationships/hyperlink" Target="http://www.ee.bgu.ac.il/~dsp/slides/slides/" TargetMode="External"/><Relationship Id="rId1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6" Type="http://schemas.openxmlformats.org/officeDocument/2006/relationships/hyperlink" Target="http://www.isip.piconepress.com/publications/courses/ece_3163/lectures/2009_spring/lecture_15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nx.org/content/m10247/latest/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://stellar.mit.edu/S/course/6/sp08/6.003/courseMaterial/topics/topic1/lectureNotes/Lecture__9/Lecture__9.pdf" TargetMode="External"/><Relationship Id="rId15" Type="http://schemas.openxmlformats.org/officeDocument/2006/relationships/image" Target="../media/image5.jpeg"/><Relationship Id="rId10" Type="http://schemas.openxmlformats.org/officeDocument/2006/relationships/hyperlink" Target="http://cnx.org/content/m12131/latest/" TargetMode="External"/><Relationship Id="rId4" Type="http://schemas.openxmlformats.org/officeDocument/2006/relationships/hyperlink" Target="http://ccrma.stanford.edu/~jos/r320/Discrete_Time_Fourier_Transform.html" TargetMode="External"/><Relationship Id="rId9" Type="http://schemas.openxmlformats.org/officeDocument/2006/relationships/image" Target="../media/image2.png"/><Relationship Id="rId14" Type="http://schemas.openxmlformats.org/officeDocument/2006/relationships/hyperlink" Target="http://www.isip.piconepress.com/publications/courses/ece_3163/lectures/2009_spring/lecture_15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tellar.mit.edu/S/course/6/sp08/6.003/courseMaterial/topics/topic1/lectureNotes/Lecture__10/Lecture__10.pdf" TargetMode="Externa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oleObject" Target="../embeddings/oleObject30.bin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0.png"/><Relationship Id="rId5" Type="http://schemas.openxmlformats.org/officeDocument/2006/relationships/hyperlink" Target="http://stellar.mit.edu/S/course/6/sp08/6.003/courseMaterial/topics/topic1/lectureNotes/Lecture__10/Lecture__10.pdf" TargetMode="External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oleObject" Target="../embeddings/oleObject3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Relationship Id="rId9" Type="http://schemas.openxmlformats.org/officeDocument/2006/relationships/oleObject" Target="../embeddings/oleObject4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hyperlink" Target="http://stellar.mit.edu/S/course/6/sp08/6.003/courseMaterial/topics/topic1/lectureNotes/Lecture__10/Lecture__10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hyperlink" Target="http://stellar.mit.edu/S/course/6/sp08/6.003/courseMaterial/topics/topic1/lectureNotes/Lecture__10/Lecture__10.pdf" TargetMode="Externa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9.bin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3.bin"/><Relationship Id="rId5" Type="http://schemas.openxmlformats.org/officeDocument/2006/relationships/image" Target="../media/image21.png"/><Relationship Id="rId10" Type="http://schemas.openxmlformats.org/officeDocument/2006/relationships/oleObject" Target="../embeddings/oleObject12.bin"/><Relationship Id="rId4" Type="http://schemas.openxmlformats.org/officeDocument/2006/relationships/hyperlink" Target="http://stellar.mit.edu/S/course/6/sp08/6.003/courseMaterial/topics/topic1/lectureNotes/Lecture__9/Lecture__9.pdf" TargetMode="External"/><Relationship Id="rId9" Type="http://schemas.openxmlformats.org/officeDocument/2006/relationships/oleObject" Target="../embeddings/oleObject1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hyperlink" Target="http://stellar.mit.edu/S/course/6/sp08/6.003/courseMaterial/topics/topic1/lectureNotes/Lecture__10/Lecture__10.pdf" TargetMode="External"/><Relationship Id="rId9" Type="http://schemas.openxmlformats.org/officeDocument/2006/relationships/oleObject" Target="../embeddings/oleObject2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tellar.mit.edu/S/course/6/sp08/6.003/courseMaterial/topics/topic1/lectureNotes/Lecture__10/Lecture__10.pdf" TargetMode="Externa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40.png"/><Relationship Id="rId4" Type="http://schemas.openxmlformats.org/officeDocument/2006/relationships/hyperlink" Target="http://stellar.mit.edu/S/course/6/sp08/6.003/courseMaterial/topics/topic1/lectureNotes/Lecture__10/Lecture__10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548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lvl="0" indent="-17621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Derivation of the DTFT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Transforms of Common Signals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Properties of the DTFT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Lowpass and </a:t>
            </a:r>
            <a:r>
              <a:rPr lang="en-US" sz="1800" b="1" smtClean="0">
                <a:solidFill>
                  <a:schemeClr val="tx2"/>
                </a:solidFill>
                <a:latin typeface="+mn-lt"/>
              </a:rPr>
              <a:t>Highpass Filters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indent="-230188">
              <a:spcBef>
                <a:spcPts val="1400"/>
              </a:spcBef>
              <a:buFont typeface="Arial" pitchFamily="34" charset="0"/>
              <a:buChar char="•"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3"/>
              </a:rPr>
              <a:t>Wiki: </a:t>
            </a:r>
            <a:r>
              <a:rPr lang="en-US" sz="1800" b="1" dirty="0" err="1" smtClean="0">
                <a:solidFill>
                  <a:schemeClr val="bg1"/>
                </a:solidFill>
                <a:hlinkClick r:id="rId3"/>
              </a:rPr>
              <a:t>Discete</a:t>
            </a:r>
            <a:r>
              <a:rPr lang="en-US" sz="1800" b="1" dirty="0" smtClean="0">
                <a:solidFill>
                  <a:schemeClr val="bg1"/>
                </a:solidFill>
                <a:hlinkClick r:id="rId3"/>
              </a:rPr>
              <a:t>-Time Fourier Transform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4"/>
              </a:rPr>
              <a:t>JOS: DTFT Derivation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5"/>
              </a:rPr>
              <a:t>MIT 6.003: Lecture 9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6"/>
              </a:rPr>
              <a:t>CNX: DTFT Properties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7"/>
              </a:rPr>
              <a:t>SKM: DTFT Properties</a:t>
            </a:r>
            <a:endParaRPr lang="en-US" sz="1800" b="1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tabLst>
                <a:tab pos="2908300" algn="l"/>
              </a:tabLst>
            </a:pPr>
            <a:r>
              <a:rPr lang="en-US" b="1" dirty="0">
                <a:solidFill>
                  <a:schemeClr val="accent1"/>
                </a:solidFill>
              </a:rPr>
              <a:t>LECTURE </a:t>
            </a:r>
            <a:r>
              <a:rPr lang="en-US" b="1" dirty="0" smtClean="0">
                <a:solidFill>
                  <a:schemeClr val="accent1"/>
                </a:solidFill>
              </a:rPr>
              <a:t>15: </a:t>
            </a:r>
            <a:r>
              <a:rPr lang="en-US" b="1" dirty="0" smtClean="0">
                <a:solidFill>
                  <a:schemeClr val="accent2"/>
                </a:solidFill>
              </a:rPr>
              <a:t>DISCRETE-TIME FOURIER TRANSFORM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4099" name="Picture 3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 b="3108"/>
          <a:stretch>
            <a:fillRect/>
          </a:stretch>
        </p:blipFill>
        <p:spPr bwMode="auto">
          <a:xfrm>
            <a:off x="6413436" y="1282661"/>
            <a:ext cx="2279714" cy="18288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4100" name="Picture 4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16294" y="3784209"/>
            <a:ext cx="2276856" cy="157149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4101" name="Picture 5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91083" y="2588455"/>
            <a:ext cx="2030256" cy="18288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grpSp>
        <p:nvGrpSpPr>
          <p:cNvPr id="8" name="Group 7"/>
          <p:cNvGrpSpPr/>
          <p:nvPr/>
        </p:nvGrpSpPr>
        <p:grpSpPr>
          <a:xfrm>
            <a:off x="1379779" y="6116249"/>
            <a:ext cx="997684" cy="357188"/>
            <a:chOff x="563833" y="6157254"/>
            <a:chExt cx="997684" cy="357188"/>
          </a:xfrm>
        </p:grpSpPr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563833" y="6203854"/>
              <a:ext cx="913275" cy="258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4" rIns="91429" bIns="45714">
              <a:spAutoFit/>
            </a:bodyPr>
            <a:lstStyle/>
            <a:p>
              <a:pPr marL="176213" indent="-176213">
                <a:lnSpc>
                  <a:spcPct val="90000"/>
                </a:lnSpc>
                <a:spcBef>
                  <a:spcPct val="20000"/>
                </a:spcBef>
                <a:tabLst>
                  <a:tab pos="6864350" algn="r"/>
                </a:tabLst>
              </a:pPr>
              <a:r>
                <a:rPr lang="en-US" sz="1200" b="1" dirty="0" smtClean="0">
                  <a:solidFill>
                    <a:schemeClr val="accent2"/>
                  </a:solidFill>
                </a:rPr>
                <a:t>Audio:</a:t>
              </a:r>
            </a:p>
          </p:txBody>
        </p:sp>
        <p:pic>
          <p:nvPicPr>
            <p:cNvPr id="13" name="Picture 12" descr="x.JPG">
              <a:hlinkClick r:id="rId14"/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85279" y="6157254"/>
              <a:ext cx="376238" cy="357188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434857" y="6165787"/>
            <a:ext cx="885361" cy="279514"/>
            <a:chOff x="5231962" y="6231988"/>
            <a:chExt cx="885361" cy="279514"/>
          </a:xfrm>
        </p:grpSpPr>
        <p:pic>
          <p:nvPicPr>
            <p:cNvPr id="15" name="Picture 4">
              <a:hlinkClick r:id="rId16"/>
            </p:cNvPr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5745659" y="6237182"/>
              <a:ext cx="371664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5231962" y="6231988"/>
              <a:ext cx="648333" cy="258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4" rIns="91429" bIns="45714">
              <a:spAutoFit/>
            </a:bodyPr>
            <a:lstStyle/>
            <a:p>
              <a:pPr marL="176213" indent="-176213">
                <a:lnSpc>
                  <a:spcPct val="90000"/>
                </a:lnSpc>
                <a:spcBef>
                  <a:spcPct val="20000"/>
                </a:spcBef>
                <a:tabLst>
                  <a:tab pos="6864350" algn="r"/>
                </a:tabLst>
              </a:pPr>
              <a:r>
                <a:rPr lang="en-US" sz="1200" b="1" dirty="0" smtClean="0">
                  <a:solidFill>
                    <a:schemeClr val="accent2"/>
                  </a:solidFill>
                </a:rPr>
                <a:t>URL: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Example: Ideal Lowpass Filter (Inverse)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819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t="4587" r="22226"/>
          <a:stretch>
            <a:fillRect/>
          </a:stretch>
        </p:blipFill>
        <p:spPr bwMode="auto">
          <a:xfrm>
            <a:off x="604910" y="576775"/>
            <a:ext cx="8166183" cy="2423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0331" y="4589543"/>
            <a:ext cx="7547463" cy="190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2963863" y="3229733"/>
          <a:ext cx="3200400" cy="742950"/>
        </p:xfrm>
        <a:graphic>
          <a:graphicData uri="http://schemas.openxmlformats.org/presentationml/2006/ole">
            <p:oleObj spid="_x0000_s15362" name="Equation" r:id="rId6" imgW="2133360" imgH="4950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97416" y="4375052"/>
            <a:ext cx="2560320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Ideal Lowpass Filter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800" b="1" kern="0" dirty="0" smtClean="0">
                <a:solidFill>
                  <a:schemeClr val="accent1"/>
                </a:solidFill>
                <a:latin typeface="+mn-lt"/>
              </a:rPr>
              <a:t>Is </a:t>
            </a:r>
            <a:r>
              <a:rPr lang="en-US" sz="1800" b="1" kern="0" dirty="0" err="1" smtClean="0">
                <a:solidFill>
                  <a:schemeClr val="accent1"/>
                </a:solidFill>
                <a:latin typeface="+mn-lt"/>
              </a:rPr>
              <a:t>Noncausal</a:t>
            </a:r>
            <a:r>
              <a:rPr lang="en-US" sz="1800" b="1" kern="0" dirty="0" smtClean="0">
                <a:solidFill>
                  <a:schemeClr val="accent1"/>
                </a:solidFill>
                <a:latin typeface="+mn-lt"/>
              </a:rPr>
              <a:t>!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Properties of the DTFT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152" y="633044"/>
            <a:ext cx="8651630" cy="200054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Periodicity: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Linearity: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Time Shifting: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Frequency Shifting: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	Example:</a:t>
            </a:r>
            <a:endParaRPr lang="en-US" sz="1800" b="1" dirty="0" smtClean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2645041" y="608942"/>
          <a:ext cx="4743450" cy="342900"/>
        </p:xfrm>
        <a:graphic>
          <a:graphicData uri="http://schemas.openxmlformats.org/presentationml/2006/ole">
            <p:oleObj spid="_x0000_s5122" name="Equation" r:id="rId3" imgW="3162240" imgH="228600" progId="Equation.3">
              <p:embed/>
            </p:oleObj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2658841" y="1015732"/>
          <a:ext cx="3219450" cy="342900"/>
        </p:xfrm>
        <a:graphic>
          <a:graphicData uri="http://schemas.openxmlformats.org/presentationml/2006/ole">
            <p:oleObj spid="_x0000_s5123" name="Equation" r:id="rId4" imgW="2145960" imgH="228600" progId="Equation.3">
              <p:embed/>
            </p:oleObj>
          </a:graphicData>
        </a:graphic>
      </p:graphicFrame>
      <p:pic>
        <p:nvPicPr>
          <p:cNvPr id="5124" name="Picture 4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4048" y="2903441"/>
            <a:ext cx="6378453" cy="1741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>
            <a:hlinkClick r:id="rId5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32627" y="4726745"/>
            <a:ext cx="6378011" cy="164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2658027" y="1454590"/>
          <a:ext cx="2343150" cy="361950"/>
        </p:xfrm>
        <a:graphic>
          <a:graphicData uri="http://schemas.openxmlformats.org/presentationml/2006/ole">
            <p:oleObj spid="_x0000_s5126" name="Equation" r:id="rId8" imgW="1562040" imgH="241200" progId="Equation.3">
              <p:embed/>
            </p:oleObj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2661528" y="1869856"/>
          <a:ext cx="2247900" cy="342900"/>
        </p:xfrm>
        <a:graphic>
          <a:graphicData uri="http://schemas.openxmlformats.org/presentationml/2006/ole">
            <p:oleObj spid="_x0000_s5127" name="Equation" r:id="rId9" imgW="1498320" imgH="228600" progId="Equation.3">
              <p:embed/>
            </p:oleObj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2718802" y="2331599"/>
          <a:ext cx="2495550" cy="342900"/>
        </p:xfrm>
        <a:graphic>
          <a:graphicData uri="http://schemas.openxmlformats.org/presentationml/2006/ole">
            <p:oleObj spid="_x0000_s5128" name="Equation" r:id="rId10" imgW="1663560" imgH="22860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47114" y="4234375"/>
            <a:ext cx="1580561" cy="1107996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 the role</a:t>
            </a:r>
            <a:b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periodicity</a:t>
            </a:r>
            <a:b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plays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the</a:t>
            </a:r>
            <a:b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result.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Properties of the DTFT (Cont.)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152" y="633044"/>
            <a:ext cx="8651630" cy="427296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Time Reversal: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Conjugate Symmetry: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800"/>
              </a:spcAft>
              <a:buClrTx/>
              <a:buSzTx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	Also: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Differentiation in</a:t>
            </a:r>
            <a:br>
              <a:rPr lang="en-US" sz="1800" b="1" kern="0" dirty="0" smtClean="0">
                <a:latin typeface="+mn-lt"/>
              </a:rPr>
            </a:br>
            <a:r>
              <a:rPr lang="en-US" sz="1800" b="1" kern="0" dirty="0" smtClean="0">
                <a:latin typeface="+mn-lt"/>
              </a:rPr>
              <a:t>Frequency: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itchFamily="34" charset="0"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Parseval’s Relation: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Convolution: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3475742" y="3379178"/>
          <a:ext cx="2152650" cy="590550"/>
        </p:xfrm>
        <a:graphic>
          <a:graphicData uri="http://schemas.openxmlformats.org/presentationml/2006/ole">
            <p:oleObj spid="_x0000_s6146" name="Equation" r:id="rId3" imgW="1434960" imgH="393480" progId="Equation.3">
              <p:embed/>
            </p:oleObj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3585642" y="1030068"/>
          <a:ext cx="2857500" cy="342900"/>
        </p:xfrm>
        <a:graphic>
          <a:graphicData uri="http://schemas.openxmlformats.org/presentationml/2006/ole">
            <p:oleObj spid="_x0000_s6147" name="Equation" r:id="rId4" imgW="1904760" imgH="228600" progId="Equation.3">
              <p:embed/>
            </p:oleObj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2605051" y="1502582"/>
          <a:ext cx="3943350" cy="800100"/>
        </p:xfrm>
        <a:graphic>
          <a:graphicData uri="http://schemas.openxmlformats.org/presentationml/2006/ole">
            <p:oleObj spid="_x0000_s6151" name="Equation" r:id="rId5" imgW="2628720" imgH="533160" progId="Equation.3">
              <p:embed/>
            </p:oleObj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1970442" y="2410876"/>
          <a:ext cx="5181600" cy="723900"/>
        </p:xfrm>
        <a:graphic>
          <a:graphicData uri="http://schemas.openxmlformats.org/presentationml/2006/ole">
            <p:oleObj spid="_x0000_s6152" name="Equation" r:id="rId6" imgW="3454200" imgH="482400" progId="Equation.3">
              <p:embed/>
            </p:oleObj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3829234" y="579116"/>
          <a:ext cx="1638300" cy="342900"/>
        </p:xfrm>
        <a:graphic>
          <a:graphicData uri="http://schemas.openxmlformats.org/presentationml/2006/ole">
            <p:oleObj spid="_x0000_s6153" name="Equation" r:id="rId7" imgW="1091880" imgH="228600" progId="Equation.3">
              <p:embed/>
            </p:oleObj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3183715" y="3919518"/>
          <a:ext cx="2762250" cy="685800"/>
        </p:xfrm>
        <a:graphic>
          <a:graphicData uri="http://schemas.openxmlformats.org/presentationml/2006/ole">
            <p:oleObj spid="_x0000_s6154" name="Equation" r:id="rId8" imgW="1841400" imgH="457200" progId="Equation.3">
              <p:embed/>
            </p:oleObj>
          </a:graphicData>
        </a:graphic>
      </p:graphicFrame>
      <p:graphicFrame>
        <p:nvGraphicFramePr>
          <p:cNvPr id="6155" name="Object 11"/>
          <p:cNvGraphicFramePr>
            <a:graphicFrameLocks noChangeAspect="1"/>
          </p:cNvGraphicFramePr>
          <p:nvPr/>
        </p:nvGraphicFramePr>
        <p:xfrm>
          <a:off x="2786553" y="4552490"/>
          <a:ext cx="4171950" cy="342900"/>
        </p:xfrm>
        <a:graphic>
          <a:graphicData uri="http://schemas.openxmlformats.org/presentationml/2006/ole">
            <p:oleObj spid="_x0000_s6155" name="Equation" r:id="rId9" imgW="27810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Properties of the DTFT (Cont.)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152" y="633044"/>
            <a:ext cx="8651630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Time-Scaling:</a:t>
            </a:r>
          </a:p>
        </p:txBody>
      </p:sp>
      <p:graphicFrame>
        <p:nvGraphicFramePr>
          <p:cNvPr id="6156" name="Object 12"/>
          <p:cNvGraphicFramePr>
            <a:graphicFrameLocks noChangeAspect="1"/>
          </p:cNvGraphicFramePr>
          <p:nvPr/>
        </p:nvGraphicFramePr>
        <p:xfrm>
          <a:off x="2182813" y="595313"/>
          <a:ext cx="5543550" cy="685800"/>
        </p:xfrm>
        <a:graphic>
          <a:graphicData uri="http://schemas.openxmlformats.org/presentationml/2006/ole">
            <p:oleObj spid="_x0000_s7177" name="Equation" r:id="rId3" imgW="3695400" imgH="457200" progId="Equation.3">
              <p:embed/>
            </p:oleObj>
          </a:graphicData>
        </a:graphic>
      </p:graphicFrame>
      <p:pic>
        <p:nvPicPr>
          <p:cNvPr id="7178" name="Picture 1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3866" y="1617785"/>
            <a:ext cx="4600394" cy="243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9" name="Picture 11">
            <a:hlinkClick r:id="rId4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2936" y="4312722"/>
            <a:ext cx="8062253" cy="1829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Example: Convolution For A Sinewave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8197" name="Picture 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16579" t="35804" r="15229" b="5234"/>
          <a:stretch>
            <a:fillRect/>
          </a:stretch>
        </p:blipFill>
        <p:spPr bwMode="auto">
          <a:xfrm>
            <a:off x="731527" y="731525"/>
            <a:ext cx="7627909" cy="547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79" y="562704"/>
            <a:ext cx="8721969" cy="141577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Introduced the Discrete-Time Fourier Transform (DTFT) that is the analog of the Continuous-Time Fourier Transform.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Worked several examples.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Discussed properties:</a:t>
            </a:r>
          </a:p>
        </p:txBody>
      </p:sp>
      <p:pic>
        <p:nvPicPr>
          <p:cNvPr id="5" name="Picture 4" descr="x.JPG"/>
          <p:cNvPicPr>
            <a:picLocks noChangeAspect="1"/>
          </p:cNvPicPr>
          <p:nvPr/>
        </p:nvPicPr>
        <p:blipFill>
          <a:blip r:embed="rId2" cstate="print"/>
          <a:srcRect l="5793" t="12399" b="3609"/>
          <a:stretch>
            <a:fillRect/>
          </a:stretch>
        </p:blipFill>
        <p:spPr>
          <a:xfrm>
            <a:off x="1677573" y="1969475"/>
            <a:ext cx="5788855" cy="4645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Discrete-Time Fourier Series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79" y="562704"/>
            <a:ext cx="8721970" cy="518603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indent="-168275">
              <a:spcAft>
                <a:spcPts val="4200"/>
              </a:spcAft>
              <a:buFont typeface="Arial" pitchFamily="34" charset="0"/>
              <a:buChar char="•"/>
            </a:pPr>
            <a:r>
              <a:rPr lang="en-US" sz="1800" b="1" dirty="0" smtClean="0"/>
              <a:t>Assume </a:t>
            </a:r>
            <a:r>
              <a:rPr lang="en-US" sz="1800" i="1" dirty="0" smtClean="0"/>
              <a:t>x</a:t>
            </a:r>
            <a:r>
              <a:rPr lang="en-US" sz="1800" dirty="0" smtClean="0"/>
              <a:t>[</a:t>
            </a:r>
            <a:r>
              <a:rPr lang="en-US" sz="1800" i="1" dirty="0" smtClean="0"/>
              <a:t>n</a:t>
            </a:r>
            <a:r>
              <a:rPr lang="en-US" sz="1800" dirty="0" smtClean="0"/>
              <a:t>]</a:t>
            </a:r>
            <a:r>
              <a:rPr lang="en-US" sz="1800" b="1" dirty="0" smtClean="0"/>
              <a:t> is a discrete-time periodic signal. We want to represent it as a weighted-sum of complex exponentials:</a:t>
            </a:r>
          </a:p>
          <a:p>
            <a:pPr marL="168275" indent="-168275">
              <a:spcAft>
                <a:spcPts val="1200"/>
              </a:spcAft>
            </a:pPr>
            <a:r>
              <a:rPr lang="en-US" sz="1800" b="1" dirty="0" smtClean="0"/>
              <a:t>	Note that the notation </a:t>
            </a:r>
            <a:r>
              <a:rPr lang="en-US" sz="1800" dirty="0" smtClean="0"/>
              <a:t>&lt;</a:t>
            </a:r>
            <a:r>
              <a:rPr lang="en-US" sz="1800" i="1" dirty="0" smtClean="0"/>
              <a:t>N</a:t>
            </a:r>
            <a:r>
              <a:rPr lang="en-US" sz="1800" dirty="0" smtClean="0"/>
              <a:t>&gt;</a:t>
            </a:r>
            <a:r>
              <a:rPr lang="en-US" sz="1800" b="1" dirty="0" smtClean="0"/>
              <a:t> refers to performing the summation over an N samples which constitute exactly one period.</a:t>
            </a:r>
          </a:p>
          <a:p>
            <a:pPr marL="168275" indent="-168275">
              <a:spcAft>
                <a:spcPts val="6000"/>
              </a:spcAft>
              <a:buFont typeface="Arial" pitchFamily="34" charset="0"/>
              <a:buChar char="•"/>
            </a:pPr>
            <a:r>
              <a:rPr lang="en-US" sz="1800" b="1" dirty="0" smtClean="0"/>
              <a:t>We can derive an expression for the coefficients by using a property of orthogonal functions (which applies to the complex exponential above):</a:t>
            </a:r>
          </a:p>
          <a:p>
            <a:pPr marL="168275" indent="-168275">
              <a:spcAft>
                <a:spcPts val="4800"/>
              </a:spcAft>
              <a:buFont typeface="Arial" pitchFamily="34" charset="0"/>
              <a:buChar char="•"/>
            </a:pPr>
            <a:r>
              <a:rPr lang="en-US" sz="1800" b="1" dirty="0" smtClean="0"/>
              <a:t>Multiplying both sides by                and summing over N terms:</a:t>
            </a:r>
          </a:p>
          <a:p>
            <a:pPr marL="168275" indent="-168275">
              <a:spcAft>
                <a:spcPts val="4800"/>
              </a:spcAft>
              <a:buFont typeface="Arial" pitchFamily="34" charset="0"/>
              <a:buChar char="•"/>
            </a:pPr>
            <a:r>
              <a:rPr lang="en-US" sz="1800" b="1" dirty="0" smtClean="0"/>
              <a:t>Interchanging the order of summation on the right side:</a:t>
            </a:r>
          </a:p>
          <a:p>
            <a:pPr marL="168275" indent="-168275">
              <a:spcAft>
                <a:spcPts val="3600"/>
              </a:spcAft>
              <a:buFont typeface="Arial" pitchFamily="34" charset="0"/>
              <a:buChar char="•"/>
            </a:pPr>
            <a:r>
              <a:rPr lang="en-US" sz="1800" b="1" dirty="0" smtClean="0"/>
              <a:t>We can show that the second sum on the right equals </a:t>
            </a:r>
            <a:r>
              <a:rPr lang="en-US" sz="1800" i="1" dirty="0" smtClean="0"/>
              <a:t>N</a:t>
            </a:r>
            <a:r>
              <a:rPr lang="en-US" sz="1800" b="1" dirty="0" smtClean="0"/>
              <a:t> if </a:t>
            </a:r>
            <a:r>
              <a:rPr lang="en-US" sz="1800" i="1" dirty="0" smtClean="0"/>
              <a:t>k </a:t>
            </a:r>
            <a:r>
              <a:rPr lang="en-US" sz="1800" dirty="0" smtClean="0">
                <a:sym typeface="Symbol"/>
              </a:rPr>
              <a:t>=</a:t>
            </a:r>
            <a:r>
              <a:rPr lang="en-US" sz="1800" i="1" dirty="0" smtClean="0">
                <a:sym typeface="Symbol"/>
              </a:rPr>
              <a:t> r</a:t>
            </a:r>
            <a:r>
              <a:rPr lang="en-US" sz="1800" b="1" dirty="0" smtClean="0">
                <a:sym typeface="Symbol"/>
              </a:rPr>
              <a:t> and </a:t>
            </a:r>
            <a:r>
              <a:rPr lang="en-US" sz="1800" dirty="0" smtClean="0">
                <a:sym typeface="Symbol"/>
              </a:rPr>
              <a:t>0</a:t>
            </a:r>
            <a:r>
              <a:rPr lang="en-US" sz="1800" b="1" dirty="0" smtClean="0">
                <a:sym typeface="Symbol"/>
              </a:rPr>
              <a:t> if </a:t>
            </a:r>
            <a:r>
              <a:rPr lang="en-US" sz="1800" i="1" dirty="0" smtClean="0"/>
              <a:t>k</a:t>
            </a:r>
            <a:r>
              <a:rPr lang="en-US" sz="1800" b="1" dirty="0" smtClean="0"/>
              <a:t> </a:t>
            </a:r>
            <a:r>
              <a:rPr lang="en-US" sz="1800" dirty="0" smtClean="0">
                <a:sym typeface="Symbol"/>
              </a:rPr>
              <a:t></a:t>
            </a:r>
            <a:r>
              <a:rPr lang="en-US" sz="1800" b="1" dirty="0" smtClean="0">
                <a:sym typeface="Symbol"/>
              </a:rPr>
              <a:t> </a:t>
            </a:r>
            <a:r>
              <a:rPr lang="en-US" sz="1800" i="1" dirty="0" smtClean="0">
                <a:sym typeface="Symbol"/>
              </a:rPr>
              <a:t>r</a:t>
            </a:r>
            <a:r>
              <a:rPr lang="en-US" sz="1800" b="1" dirty="0" smtClean="0">
                <a:sym typeface="Symbol"/>
              </a:rPr>
              <a:t>: </a:t>
            </a:r>
            <a:endParaRPr lang="en-US" sz="1800" b="1" dirty="0" smtClean="0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457200" y="2946400"/>
          <a:ext cx="3886200" cy="685800"/>
        </p:xfrm>
        <a:graphic>
          <a:graphicData uri="http://schemas.openxmlformats.org/presentationml/2006/ole">
            <p:oleObj spid="_x0000_s1028" name="Equation" r:id="rId4" imgW="2590560" imgH="457200" progId="Equation.3">
              <p:embed/>
            </p:oleObj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457200" y="3975759"/>
          <a:ext cx="7029450" cy="514350"/>
        </p:xfrm>
        <a:graphic>
          <a:graphicData uri="http://schemas.openxmlformats.org/presentationml/2006/ole">
            <p:oleObj spid="_x0000_s1032" name="Equation" r:id="rId5" imgW="4686120" imgH="342720" progId="Equation.3">
              <p:embed/>
            </p:oleObj>
          </a:graphicData>
        </a:graphic>
      </p:graphicFrame>
      <p:graphicFrame>
        <p:nvGraphicFramePr>
          <p:cNvPr id="1035" name="Object 11"/>
          <p:cNvGraphicFramePr>
            <a:graphicFrameLocks noChangeAspect="1"/>
          </p:cNvGraphicFramePr>
          <p:nvPr/>
        </p:nvGraphicFramePr>
        <p:xfrm>
          <a:off x="457200" y="1144807"/>
          <a:ext cx="4552950" cy="514350"/>
        </p:xfrm>
        <a:graphic>
          <a:graphicData uri="http://schemas.openxmlformats.org/presentationml/2006/ole">
            <p:oleObj spid="_x0000_s1035" name="Equation" r:id="rId6" imgW="3035160" imgH="342720" progId="Equation.3">
              <p:embed/>
            </p:oleObj>
          </a:graphicData>
        </a:graphic>
      </p:graphicFrame>
      <p:graphicFrame>
        <p:nvGraphicFramePr>
          <p:cNvPr id="1036" name="Object 12"/>
          <p:cNvGraphicFramePr>
            <a:graphicFrameLocks noChangeAspect="1"/>
          </p:cNvGraphicFramePr>
          <p:nvPr/>
        </p:nvGraphicFramePr>
        <p:xfrm>
          <a:off x="3117484" y="3618132"/>
          <a:ext cx="952500" cy="304800"/>
        </p:xfrm>
        <a:graphic>
          <a:graphicData uri="http://schemas.openxmlformats.org/presentationml/2006/ole">
            <p:oleObj spid="_x0000_s1036" name="Equation" r:id="rId7" imgW="634680" imgH="203040" progId="Equation.3">
              <p:embed/>
            </p:oleObj>
          </a:graphicData>
        </a:graphic>
      </p:graphicFrame>
      <p:graphicFrame>
        <p:nvGraphicFramePr>
          <p:cNvPr id="1037" name="Object 13"/>
          <p:cNvGraphicFramePr>
            <a:graphicFrameLocks noChangeAspect="1"/>
          </p:cNvGraphicFramePr>
          <p:nvPr/>
        </p:nvGraphicFramePr>
        <p:xfrm>
          <a:off x="457200" y="4858409"/>
          <a:ext cx="3981450" cy="514350"/>
        </p:xfrm>
        <a:graphic>
          <a:graphicData uri="http://schemas.openxmlformats.org/presentationml/2006/ole">
            <p:oleObj spid="_x0000_s1037" name="Equation" r:id="rId8" imgW="2654280" imgH="342720" progId="Equation.3">
              <p:embed/>
            </p:oleObj>
          </a:graphicData>
        </a:graphic>
      </p:graphicFrame>
      <p:graphicFrame>
        <p:nvGraphicFramePr>
          <p:cNvPr id="1038" name="Object 14"/>
          <p:cNvGraphicFramePr>
            <a:graphicFrameLocks noChangeAspect="1"/>
          </p:cNvGraphicFramePr>
          <p:nvPr/>
        </p:nvGraphicFramePr>
        <p:xfrm>
          <a:off x="457200" y="5783043"/>
          <a:ext cx="2419350" cy="628650"/>
        </p:xfrm>
        <a:graphic>
          <a:graphicData uri="http://schemas.openxmlformats.org/presentationml/2006/ole">
            <p:oleObj spid="_x0000_s1038" name="Equation" r:id="rId9" imgW="161280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Discrete-Time Fourier Series (Cont.)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79" y="562704"/>
            <a:ext cx="8721970" cy="406265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indent="-168275">
              <a:spcAft>
                <a:spcPts val="12000"/>
              </a:spcAft>
              <a:buFont typeface="Arial" pitchFamily="34" charset="0"/>
              <a:buChar char="•"/>
            </a:pPr>
            <a:r>
              <a:rPr lang="en-US" sz="1800" b="1" dirty="0" smtClean="0"/>
              <a:t>This provides a closed-form expression for the Discrete-Time Fourier Series: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Note that the DT Fourier Series coefficients can be interpreted as in the CT case – they can be plotted as a function of frequency (</a:t>
            </a:r>
            <a:r>
              <a:rPr lang="en-US" sz="1800" i="1" dirty="0" smtClean="0"/>
              <a:t>k</a:t>
            </a:r>
            <a:r>
              <a:rPr lang="en-US" sz="1800" i="1" dirty="0" smtClean="0">
                <a:sym typeface="Symbol"/>
              </a:rPr>
              <a:t></a:t>
            </a:r>
            <a:r>
              <a:rPr lang="en-US" sz="1800" i="1" baseline="-25000" dirty="0" smtClean="0">
                <a:sym typeface="Symbol"/>
              </a:rPr>
              <a:t>0</a:t>
            </a:r>
            <a:r>
              <a:rPr lang="en-US" sz="1800" b="1" dirty="0" smtClean="0">
                <a:sym typeface="Symbol"/>
              </a:rPr>
              <a:t>) and demonstrate the a periodic signal has a line spectrum.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>
                <a:sym typeface="Symbol"/>
              </a:rPr>
              <a:t>As expected, this DT Fourier Series (DTFS) obeys the same properties we have seen for the CTFS and </a:t>
            </a:r>
            <a:r>
              <a:rPr lang="en-US" sz="1800" b="1" dirty="0" smtClean="0">
                <a:sym typeface="Symbol"/>
              </a:rPr>
              <a:t>CTFT.</a:t>
            </a:r>
            <a:endParaRPr lang="en-US" sz="1800" b="1" dirty="0" smtClean="0">
              <a:sym typeface="Symbol"/>
            </a:endParaRP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>
                <a:sym typeface="Symbol"/>
              </a:rPr>
              <a:t>Next, we will apply the DTFS to </a:t>
            </a:r>
            <a:r>
              <a:rPr lang="en-US" sz="1800" b="1" dirty="0" err="1" smtClean="0">
                <a:sym typeface="Symbol"/>
              </a:rPr>
              <a:t>nonperiodic</a:t>
            </a:r>
            <a:r>
              <a:rPr lang="en-US" sz="1800" b="1" dirty="0" smtClean="0">
                <a:sym typeface="Symbol"/>
              </a:rPr>
              <a:t> signals to produce the Discrete-Time Fourier Transform (DTFT).</a:t>
            </a:r>
          </a:p>
        </p:txBody>
      </p:sp>
      <p:graphicFrame>
        <p:nvGraphicFramePr>
          <p:cNvPr id="1035" name="Object 11"/>
          <p:cNvGraphicFramePr>
            <a:graphicFrameLocks noChangeAspect="1"/>
          </p:cNvGraphicFramePr>
          <p:nvPr/>
        </p:nvGraphicFramePr>
        <p:xfrm>
          <a:off x="457200" y="1008161"/>
          <a:ext cx="6019800" cy="1181100"/>
        </p:xfrm>
        <a:graphic>
          <a:graphicData uri="http://schemas.openxmlformats.org/presentationml/2006/ole">
            <p:oleObj spid="_x0000_s34820" name="Equation" r:id="rId4" imgW="4012920" imgH="7873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Periodic Extension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79" y="562704"/>
            <a:ext cx="8721970" cy="590418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Assume </a:t>
            </a:r>
            <a:r>
              <a:rPr lang="en-US" sz="1800" i="1" dirty="0" smtClean="0"/>
              <a:t>x</a:t>
            </a:r>
            <a:r>
              <a:rPr lang="en-US" sz="1800" dirty="0" smtClean="0"/>
              <a:t>[</a:t>
            </a:r>
            <a:r>
              <a:rPr lang="en-US" sz="1800" i="1" dirty="0" smtClean="0"/>
              <a:t>n</a:t>
            </a:r>
            <a:r>
              <a:rPr lang="en-US" sz="1800" dirty="0" smtClean="0"/>
              <a:t>]</a:t>
            </a:r>
            <a:r>
              <a:rPr lang="en-US" sz="1800" b="1" dirty="0" smtClean="0"/>
              <a:t> is an aperiodic,</a:t>
            </a:r>
            <a:br>
              <a:rPr lang="en-US" sz="1800" b="1" dirty="0" smtClean="0"/>
            </a:br>
            <a:r>
              <a:rPr lang="en-US" sz="1800" b="1" dirty="0" smtClean="0"/>
              <a:t>finite duration signal.</a:t>
            </a:r>
          </a:p>
          <a:p>
            <a:pPr marL="168275" indent="-168275">
              <a:spcAft>
                <a:spcPts val="7800"/>
              </a:spcAft>
              <a:buFont typeface="Arial" pitchFamily="34" charset="0"/>
              <a:buChar char="•"/>
            </a:pPr>
            <a:r>
              <a:rPr lang="en-US" sz="1800" b="1" dirty="0" smtClean="0"/>
              <a:t>Define a periodic extension of </a:t>
            </a:r>
            <a:r>
              <a:rPr lang="en-US" sz="1800" i="1" dirty="0" smtClean="0"/>
              <a:t>x</a:t>
            </a:r>
            <a:r>
              <a:rPr lang="en-US" sz="1800" dirty="0" smtClean="0"/>
              <a:t>[</a:t>
            </a:r>
            <a:r>
              <a:rPr lang="en-US" sz="1800" i="1" dirty="0" smtClean="0"/>
              <a:t>n</a:t>
            </a:r>
            <a:r>
              <a:rPr lang="en-US" sz="1800" dirty="0" smtClean="0"/>
              <a:t>]</a:t>
            </a:r>
            <a:r>
              <a:rPr lang="en-US" sz="1800" b="1" dirty="0" smtClean="0"/>
              <a:t>: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Note that:</a:t>
            </a:r>
          </a:p>
          <a:p>
            <a:pPr marL="168275" indent="-168275">
              <a:spcAft>
                <a:spcPts val="12800"/>
              </a:spcAft>
              <a:buFont typeface="Arial" pitchFamily="34" charset="0"/>
              <a:buChar char="•"/>
            </a:pPr>
            <a:r>
              <a:rPr lang="en-US" sz="1800" b="1" dirty="0" smtClean="0"/>
              <a:t>We can apply the complex Fourier series:</a:t>
            </a:r>
          </a:p>
          <a:p>
            <a:pPr marL="168275" indent="-168275">
              <a:spcAft>
                <a:spcPts val="3000"/>
              </a:spcAft>
              <a:buFont typeface="Arial" pitchFamily="34" charset="0"/>
              <a:buChar char="•"/>
            </a:pPr>
            <a:r>
              <a:rPr lang="en-US" sz="1800" b="1" dirty="0" smtClean="0"/>
              <a:t>Define:                                      . Note this is periodic in </a:t>
            </a:r>
            <a:r>
              <a:rPr lang="en-US" sz="1800" i="1" dirty="0" smtClean="0">
                <a:sym typeface="Symbol"/>
              </a:rPr>
              <a:t></a:t>
            </a:r>
            <a:r>
              <a:rPr lang="en-US" sz="1800" b="1" dirty="0" smtClean="0">
                <a:sym typeface="Symbol"/>
              </a:rPr>
              <a:t> </a:t>
            </a:r>
            <a:r>
              <a:rPr lang="en-US" sz="1800" b="1" dirty="0" smtClean="0"/>
              <a:t>with period </a:t>
            </a:r>
            <a:r>
              <a:rPr lang="en-US" sz="1800" i="1" dirty="0" smtClean="0"/>
              <a:t>2</a:t>
            </a:r>
            <a:r>
              <a:rPr lang="en-US" sz="1800" i="1" dirty="0" smtClean="0">
                <a:sym typeface="Symbol"/>
              </a:rPr>
              <a:t></a:t>
            </a:r>
            <a:r>
              <a:rPr lang="en-US" sz="1800" b="1" dirty="0" smtClean="0">
                <a:sym typeface="Symbol"/>
              </a:rPr>
              <a:t>.</a:t>
            </a:r>
          </a:p>
          <a:p>
            <a:pPr marL="168275" indent="-168275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>
                <a:sym typeface="Symbol"/>
              </a:rPr>
              <a:t>This implies:                          . Note that these are evenly spaced samples of our definition for            . </a:t>
            </a:r>
            <a:endParaRPr lang="en-US" sz="1800" b="1" dirty="0" smtClean="0"/>
          </a:p>
        </p:txBody>
      </p:sp>
      <p:pic>
        <p:nvPicPr>
          <p:cNvPr id="1027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7932" y="566739"/>
            <a:ext cx="4352706" cy="2115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457200" y="1564615"/>
          <a:ext cx="2362200" cy="590550"/>
        </p:xfrm>
        <a:graphic>
          <a:graphicData uri="http://schemas.openxmlformats.org/presentationml/2006/ole">
            <p:oleObj spid="_x0000_s33794" name="Equation" r:id="rId6" imgW="1574640" imgH="393480" progId="Equation.3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457200" y="2144736"/>
          <a:ext cx="1485900" cy="323850"/>
        </p:xfrm>
        <a:graphic>
          <a:graphicData uri="http://schemas.openxmlformats.org/presentationml/2006/ole">
            <p:oleObj spid="_x0000_s33795" name="Equation" r:id="rId7" imgW="990360" imgH="215640" progId="Equation.3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1482725" y="2525860"/>
          <a:ext cx="2305050" cy="323850"/>
        </p:xfrm>
        <a:graphic>
          <a:graphicData uri="http://schemas.openxmlformats.org/presentationml/2006/ole">
            <p:oleObj spid="_x0000_s33796" name="Equation" r:id="rId8" imgW="1536480" imgH="215640" progId="Equation.3">
              <p:embed/>
            </p:oleObj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457200" y="3295650"/>
          <a:ext cx="5638800" cy="1371600"/>
        </p:xfrm>
        <a:graphic>
          <a:graphicData uri="http://schemas.openxmlformats.org/presentationml/2006/ole">
            <p:oleObj spid="_x0000_s33797" name="Equation" r:id="rId9" imgW="3759120" imgH="914400" progId="Equation.3">
              <p:embed/>
            </p:oleObj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1211870" y="4695825"/>
          <a:ext cx="2286000" cy="647700"/>
        </p:xfrm>
        <a:graphic>
          <a:graphicData uri="http://schemas.openxmlformats.org/presentationml/2006/ole">
            <p:oleObj spid="_x0000_s33798" name="Equation" r:id="rId10" imgW="1523880" imgH="431640" progId="Equation.3">
              <p:embed/>
            </p:oleObj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1821767" y="5413496"/>
          <a:ext cx="1524000" cy="590550"/>
        </p:xfrm>
        <a:graphic>
          <a:graphicData uri="http://schemas.openxmlformats.org/presentationml/2006/ole">
            <p:oleObj spid="_x0000_s33799" name="Equation" r:id="rId11" imgW="1015920" imgH="393480" progId="Equation.3">
              <p:embed/>
            </p:oleObj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1788550" y="5985485"/>
          <a:ext cx="704850" cy="342900"/>
        </p:xfrm>
        <a:graphic>
          <a:graphicData uri="http://schemas.openxmlformats.org/presentationml/2006/ole">
            <p:oleObj spid="_x0000_s33800" name="Equation" r:id="rId12" imgW="4698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39152" y="633044"/>
            <a:ext cx="8651630" cy="587340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6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Derive an inverse transform: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As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8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This results in our Discrete-Time Fourier Transform:</a:t>
            </a:r>
          </a:p>
          <a:p>
            <a:pPr marL="168275" indent="-168275">
              <a:spcAft>
                <a:spcPts val="1200"/>
              </a:spcAft>
            </a:pPr>
            <a:r>
              <a:rPr lang="en-US" sz="1800" b="1" dirty="0" smtClean="0"/>
              <a:t>Notes: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The </a:t>
            </a:r>
            <a:r>
              <a:rPr lang="en-US" sz="1800" b="1" i="1" dirty="0" smtClean="0"/>
              <a:t>DTFT and inverse DTFT are not symmetric. </a:t>
            </a:r>
            <a:r>
              <a:rPr lang="en-US" sz="1800" b="1" dirty="0" smtClean="0"/>
              <a:t>One is integration over a finite interval (</a:t>
            </a:r>
            <a:r>
              <a:rPr lang="en-US" sz="1800" i="1" dirty="0" smtClean="0"/>
              <a:t>2π</a:t>
            </a:r>
            <a:r>
              <a:rPr lang="en-US" sz="1800" b="1" dirty="0" smtClean="0"/>
              <a:t>), and the other is summation over infinite terms.</a:t>
            </a:r>
            <a:endParaRPr lang="en-US" sz="1800" b="1" kern="0" dirty="0" smtClean="0">
              <a:latin typeface="+mn-lt"/>
            </a:endParaRP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kern="0" dirty="0" smtClean="0">
                <a:latin typeface="+mn-lt"/>
              </a:rPr>
              <a:t>The signal, </a:t>
            </a:r>
            <a:r>
              <a:rPr lang="en-US" sz="1800" i="1" dirty="0" smtClean="0"/>
              <a:t>x</a:t>
            </a:r>
            <a:r>
              <a:rPr lang="en-US" sz="1800" dirty="0" smtClean="0"/>
              <a:t>[</a:t>
            </a:r>
            <a:r>
              <a:rPr lang="en-US" sz="1800" i="1" dirty="0" smtClean="0"/>
              <a:t>n</a:t>
            </a:r>
            <a:r>
              <a:rPr lang="en-US" sz="1800" dirty="0" smtClean="0"/>
              <a:t>] </a:t>
            </a:r>
            <a:r>
              <a:rPr lang="en-US" sz="1800" b="1" kern="0" dirty="0" smtClean="0">
                <a:latin typeface="+mn-lt"/>
              </a:rPr>
              <a:t>is aperiodic, and hence, the transform is a continuous function of frequency. (Recall, periodic signals have a line spectrum.)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kern="0" dirty="0" smtClean="0">
                <a:latin typeface="+mn-lt"/>
              </a:rPr>
              <a:t>The DTFT is periodic with period </a:t>
            </a:r>
            <a:r>
              <a:rPr lang="en-US" sz="1800" i="1" dirty="0" smtClean="0"/>
              <a:t>2</a:t>
            </a:r>
            <a:r>
              <a:rPr lang="en-US" sz="1800" i="1" dirty="0" smtClean="0">
                <a:sym typeface="Symbol"/>
              </a:rPr>
              <a:t></a:t>
            </a:r>
            <a:r>
              <a:rPr lang="en-US" sz="1800" b="1" dirty="0" smtClean="0">
                <a:sym typeface="Symbol"/>
              </a:rPr>
              <a:t>. Later we will exploit this property to develop a faster way to compute this transform.</a:t>
            </a:r>
            <a:endParaRPr lang="en-US" sz="1800" b="1" dirty="0" smtClean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The Discrete-Time Fourier Transform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457200" y="915082"/>
          <a:ext cx="7715250" cy="647700"/>
        </p:xfrm>
        <a:graphic>
          <a:graphicData uri="http://schemas.openxmlformats.org/presentationml/2006/ole">
            <p:oleObj spid="_x0000_s2051" name="Equation" r:id="rId3" imgW="5143320" imgH="431640" progId="Equation.3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783710" y="1586351"/>
          <a:ext cx="5010151" cy="647700"/>
        </p:xfrm>
        <a:graphic>
          <a:graphicData uri="http://schemas.openxmlformats.org/presentationml/2006/ole">
            <p:oleObj spid="_x0000_s2052" name="Equation" r:id="rId4" imgW="3340080" imgH="431640" progId="Equation.3">
              <p:embed/>
            </p:oleObj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457200" y="2594392"/>
          <a:ext cx="4476750" cy="1333500"/>
        </p:xfrm>
        <a:graphic>
          <a:graphicData uri="http://schemas.openxmlformats.org/presentationml/2006/ole">
            <p:oleObj spid="_x0000_s2054" name="Equation" r:id="rId5" imgW="2984400" imgH="8888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Example: Unit Pulse and Unit Step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9152" y="633044"/>
            <a:ext cx="8651630" cy="602729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90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Unit Pulse: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	The spectrum is a constant (and periodic over the range </a:t>
            </a:r>
            <a:r>
              <a:rPr lang="en-US" sz="1800" kern="0" dirty="0" smtClean="0">
                <a:latin typeface="+mn-lt"/>
              </a:rPr>
              <a:t>[-</a:t>
            </a:r>
            <a:r>
              <a:rPr lang="en-US" sz="1800" i="1" kern="0" dirty="0" smtClean="0">
                <a:latin typeface="+mn-lt"/>
                <a:sym typeface="Symbol"/>
              </a:rPr>
              <a:t></a:t>
            </a:r>
            <a:r>
              <a:rPr lang="en-US" sz="1800" kern="0" dirty="0" smtClean="0">
                <a:latin typeface="+mn-lt"/>
                <a:sym typeface="Symbol"/>
              </a:rPr>
              <a:t>,</a:t>
            </a:r>
            <a:r>
              <a:rPr lang="en-US" sz="1800" i="1" kern="0" dirty="0" smtClean="0">
                <a:latin typeface="+mn-lt"/>
                <a:sym typeface="Symbol"/>
              </a:rPr>
              <a:t></a:t>
            </a:r>
            <a:r>
              <a:rPr lang="en-US" sz="1800" kern="0" dirty="0" smtClean="0">
                <a:latin typeface="+mn-lt"/>
                <a:sym typeface="Symbol"/>
              </a:rPr>
              <a:t>]</a:t>
            </a:r>
            <a:r>
              <a:rPr lang="en-US" sz="1800" b="1" kern="0" dirty="0" smtClean="0">
                <a:latin typeface="+mn-lt"/>
                <a:sym typeface="Symbol"/>
              </a:rPr>
              <a:t>.</a:t>
            </a:r>
            <a:endParaRPr lang="en-US" sz="1800" b="1" kern="0" dirty="0" smtClean="0">
              <a:latin typeface="+mn-lt"/>
            </a:endParaRP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8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Shifted Unit Pulse:</a:t>
            </a:r>
          </a:p>
          <a:p>
            <a:pPr marL="168275" indent="-168275">
              <a:spcBef>
                <a:spcPts val="0"/>
              </a:spcBef>
              <a:spcAft>
                <a:spcPts val="1200"/>
              </a:spcAft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	Time delay produces a phase shift linearly proportional to </a:t>
            </a:r>
            <a:r>
              <a:rPr lang="en-US" sz="1800" i="1" kern="0" dirty="0" smtClean="0">
                <a:latin typeface="+mn-lt"/>
                <a:sym typeface="Symbol"/>
              </a:rPr>
              <a:t></a:t>
            </a:r>
            <a:r>
              <a:rPr lang="en-US" sz="1800" b="1" kern="0" dirty="0" smtClean="0">
                <a:latin typeface="+mn-lt"/>
                <a:sym typeface="Symbol"/>
              </a:rPr>
              <a:t>. Note that these functions are also periodic over the range </a:t>
            </a:r>
            <a:r>
              <a:rPr lang="en-US" sz="1800" kern="0" dirty="0" smtClean="0"/>
              <a:t>[-</a:t>
            </a:r>
            <a:r>
              <a:rPr lang="en-US" sz="1800" i="1" kern="0" dirty="0" smtClean="0">
                <a:sym typeface="Symbol"/>
              </a:rPr>
              <a:t></a:t>
            </a:r>
            <a:r>
              <a:rPr lang="en-US" sz="1800" kern="0" dirty="0" smtClean="0">
                <a:sym typeface="Symbol"/>
              </a:rPr>
              <a:t>,</a:t>
            </a:r>
            <a:r>
              <a:rPr lang="en-US" sz="1800" i="1" kern="0" dirty="0" smtClean="0">
                <a:sym typeface="Symbol"/>
              </a:rPr>
              <a:t></a:t>
            </a:r>
            <a:r>
              <a:rPr lang="en-US" sz="1800" kern="0" dirty="0" smtClean="0">
                <a:sym typeface="Symbol"/>
              </a:rPr>
              <a:t>]</a:t>
            </a:r>
            <a:r>
              <a:rPr lang="en-US" sz="1800" b="1" kern="0" dirty="0" smtClean="0">
                <a:sym typeface="Symbol"/>
              </a:rPr>
              <a:t>.</a:t>
            </a:r>
          </a:p>
          <a:p>
            <a:pPr marL="168275" indent="-16827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sym typeface="Symbol"/>
              </a:rPr>
              <a:t>Unit Step:</a:t>
            </a:r>
          </a:p>
          <a:p>
            <a:pPr marL="168275" indent="-168275">
              <a:spcBef>
                <a:spcPts val="0"/>
              </a:spcBef>
              <a:spcAft>
                <a:spcPts val="1200"/>
              </a:spcAft>
              <a:tabLst>
                <a:tab pos="4572000" algn="l"/>
              </a:tabLst>
            </a:pPr>
            <a:r>
              <a:rPr lang="en-US" sz="1800" b="1" kern="0" dirty="0" smtClean="0">
                <a:sym typeface="Symbol"/>
              </a:rPr>
              <a:t>	Since this is not a time-limited function, it has</a:t>
            </a:r>
            <a:br>
              <a:rPr lang="en-US" sz="1800" b="1" kern="0" dirty="0" smtClean="0">
                <a:sym typeface="Symbol"/>
              </a:rPr>
            </a:br>
            <a:r>
              <a:rPr lang="en-US" sz="1800" b="1" kern="0" dirty="0" smtClean="0">
                <a:sym typeface="Symbol"/>
              </a:rPr>
              <a:t>no DTFT in the ordinary sense. However, it can </a:t>
            </a:r>
            <a:br>
              <a:rPr lang="en-US" sz="1800" b="1" kern="0" dirty="0" smtClean="0">
                <a:sym typeface="Symbol"/>
              </a:rPr>
            </a:br>
            <a:r>
              <a:rPr lang="en-US" sz="1800" b="1" kern="0" dirty="0" smtClean="0">
                <a:sym typeface="Symbol"/>
              </a:rPr>
              <a:t>be shown that the inverse of this function is</a:t>
            </a:r>
            <a:br>
              <a:rPr lang="en-US" sz="1800" b="1" kern="0" dirty="0" smtClean="0">
                <a:sym typeface="Symbol"/>
              </a:rPr>
            </a:br>
            <a:r>
              <a:rPr lang="en-US" sz="1800" b="1" kern="0" dirty="0" smtClean="0">
                <a:sym typeface="Symbol"/>
              </a:rPr>
              <a:t>a unit step:</a:t>
            </a:r>
            <a:endParaRPr lang="en-US" sz="1800" b="1" dirty="0" smtClean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57200" y="1018125"/>
          <a:ext cx="3810000" cy="990600"/>
        </p:xfrm>
        <a:graphic>
          <a:graphicData uri="http://schemas.openxmlformats.org/presentationml/2006/ole">
            <p:oleObj spid="_x0000_s3075" name="Equation" r:id="rId3" imgW="2539800" imgH="660240" progId="Equation.3">
              <p:embed/>
            </p:oleObj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457200" y="2866009"/>
          <a:ext cx="5200650" cy="1447800"/>
        </p:xfrm>
        <a:graphic>
          <a:graphicData uri="http://schemas.openxmlformats.org/presentationml/2006/ole">
            <p:oleObj spid="_x0000_s3076" name="Equation" r:id="rId4" imgW="3466800" imgH="965160" progId="Equation.3">
              <p:embed/>
            </p:oleObj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1577046" y="5081366"/>
          <a:ext cx="1047750" cy="304800"/>
        </p:xfrm>
        <a:graphic>
          <a:graphicData uri="http://schemas.openxmlformats.org/presentationml/2006/ole">
            <p:oleObj spid="_x0000_s3077" name="Equation" r:id="rId5" imgW="698400" imgH="203040" progId="Equation.3">
              <p:embed/>
            </p:oleObj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5947508" y="5682126"/>
          <a:ext cx="2457450" cy="590550"/>
        </p:xfrm>
        <a:graphic>
          <a:graphicData uri="http://schemas.openxmlformats.org/presentationml/2006/ole">
            <p:oleObj spid="_x0000_s3078" name="Equation" r:id="rId6" imgW="163800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Example: Exponential Decay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152" y="633044"/>
            <a:ext cx="8651630" cy="409342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76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Consider an exponentially decaying signal: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	</a:t>
            </a:r>
            <a:endParaRPr lang="en-US" sz="1800" b="1" dirty="0" smtClean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457200" y="1022350"/>
          <a:ext cx="1981200" cy="381000"/>
        </p:xfrm>
        <a:graphic>
          <a:graphicData uri="http://schemas.openxmlformats.org/presentationml/2006/ole">
            <p:oleObj spid="_x0000_s11266" name="Equation" r:id="rId3" imgW="1320480" imgH="253800" progId="Equation.3">
              <p:embed/>
            </p:oleObj>
          </a:graphicData>
        </a:graphic>
      </p:graphicFrame>
      <p:pic>
        <p:nvPicPr>
          <p:cNvPr id="11267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4850" y="576773"/>
            <a:ext cx="2989171" cy="210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>
            <a:hlinkClick r:id="rId4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70496" y="2662160"/>
            <a:ext cx="2666572" cy="200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455613" y="1601715"/>
          <a:ext cx="4572000" cy="1257300"/>
        </p:xfrm>
        <a:graphic>
          <a:graphicData uri="http://schemas.openxmlformats.org/presentationml/2006/ole">
            <p:oleObj spid="_x0000_s11270" name="Equation" r:id="rId7" imgW="3047760" imgH="838080" progId="Equation.3">
              <p:embed/>
            </p:oleObj>
          </a:graphicData>
        </a:graphic>
      </p:graphicFrame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455613" y="4738688"/>
          <a:ext cx="8305800" cy="1752600"/>
        </p:xfrm>
        <a:graphic>
          <a:graphicData uri="http://schemas.openxmlformats.org/presentationml/2006/ole">
            <p:oleObj spid="_x0000_s11271" name="Equation" r:id="rId8" imgW="5537160" imgH="1168200" progId="Equation.3">
              <p:embed/>
            </p:oleObj>
          </a:graphicData>
        </a:graphic>
      </p:graphicFrame>
      <p:graphicFrame>
        <p:nvGraphicFramePr>
          <p:cNvPr id="11272" name="Object 8"/>
          <p:cNvGraphicFramePr>
            <a:graphicFrameLocks noChangeAspect="1"/>
          </p:cNvGraphicFramePr>
          <p:nvPr/>
        </p:nvGraphicFramePr>
        <p:xfrm>
          <a:off x="455613" y="2979060"/>
          <a:ext cx="4514850" cy="1447800"/>
        </p:xfrm>
        <a:graphic>
          <a:graphicData uri="http://schemas.openxmlformats.org/presentationml/2006/ole">
            <p:oleObj spid="_x0000_s11272" name="Equation" r:id="rId9" imgW="3009600" imgH="9651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The Spectrum of an Exponentially Decaying Signal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229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6083" y="1114578"/>
            <a:ext cx="500062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00475" y="4152716"/>
            <a:ext cx="51244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231775" y="636074"/>
          <a:ext cx="3181350" cy="5600700"/>
        </p:xfrm>
        <a:graphic>
          <a:graphicData uri="http://schemas.openxmlformats.org/presentationml/2006/ole">
            <p:oleObj spid="_x0000_s12294" name="Equation" r:id="rId6" imgW="2120760" imgH="373356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923696" y="703388"/>
            <a:ext cx="2574388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Lowpass Filter: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7394" y="3767795"/>
            <a:ext cx="2574388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800" b="1" kern="0" dirty="0" smtClean="0">
                <a:solidFill>
                  <a:schemeClr val="accent1"/>
                </a:solidFill>
                <a:latin typeface="+mn-lt"/>
              </a:rPr>
              <a:t>Highpass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Filter: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Finite Impulse Response Lowpass Filter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312372" y="779316"/>
          <a:ext cx="2457450" cy="1066800"/>
        </p:xfrm>
        <a:graphic>
          <a:graphicData uri="http://schemas.openxmlformats.org/presentationml/2006/ole">
            <p:oleObj spid="_x0000_s13314" name="Equation" r:id="rId3" imgW="1638000" imgH="711000" progId="Equation.3">
              <p:embed/>
            </p:oleObj>
          </a:graphicData>
        </a:graphic>
      </p:graphicFrame>
      <p:pic>
        <p:nvPicPr>
          <p:cNvPr id="13315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91839" y="731520"/>
            <a:ext cx="5633085" cy="1763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261938" y="2651125"/>
          <a:ext cx="4819650" cy="704850"/>
        </p:xfrm>
        <a:graphic>
          <a:graphicData uri="http://schemas.openxmlformats.org/presentationml/2006/ole">
            <p:oleObj spid="_x0000_s13316" name="Equation" r:id="rId6" imgW="3213000" imgH="469800" progId="Equation.3">
              <p:embed/>
            </p:oleObj>
          </a:graphicData>
        </a:graphic>
      </p:graphicFrame>
      <p:pic>
        <p:nvPicPr>
          <p:cNvPr id="13317" name="Picture 5">
            <a:hlinkClick r:id="rId4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16923" y="3355812"/>
            <a:ext cx="5352024" cy="223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31775" y="3632200"/>
            <a:ext cx="8630871" cy="280076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frequency response of</a:t>
            </a:r>
            <a:b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time-limited pulse is a</a:t>
            </a:r>
            <a:b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lowpass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filter.</a:t>
            </a:r>
            <a:endParaRPr lang="en-US" sz="1800" b="1" kern="0" dirty="0" smtClean="0">
              <a:latin typeface="+mn-lt"/>
            </a:endParaRP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refer to this type of</a:t>
            </a:r>
            <a:b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filter</a:t>
            </a:r>
            <a:r>
              <a:rPr lang="en-US" sz="1800" b="1" kern="0" dirty="0" smtClean="0">
                <a:latin typeface="+mn-lt"/>
              </a:rPr>
              <a:t> 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 a finite impulse </a:t>
            </a:r>
            <a:b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response (FIR) filter.</a:t>
            </a:r>
          </a:p>
          <a:p>
            <a:pPr marL="168275" indent="-168275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kern="0" dirty="0" smtClean="0">
                <a:latin typeface="+mn-lt"/>
              </a:rPr>
              <a:t>In the CT case, we obtained</a:t>
            </a:r>
            <a:br>
              <a:rPr lang="en-US" sz="1800" b="1" kern="0" dirty="0" smtClean="0">
                <a:latin typeface="+mn-lt"/>
              </a:rPr>
            </a:br>
            <a:r>
              <a:rPr lang="en-US" sz="1800" b="1" kern="0" dirty="0" smtClean="0">
                <a:latin typeface="+mn-lt"/>
              </a:rPr>
              <a:t>a </a:t>
            </a:r>
            <a:r>
              <a:rPr lang="en-US" sz="1800" i="1" kern="0" dirty="0" err="1" smtClean="0">
                <a:latin typeface="+mn-lt"/>
              </a:rPr>
              <a:t>sinc</a:t>
            </a:r>
            <a:r>
              <a:rPr lang="en-US" sz="1800" b="1" kern="0" dirty="0" smtClean="0">
                <a:latin typeface="+mn-lt"/>
              </a:rPr>
              <a:t> function (sin(x)/x) for the frequency response. This is close to a </a:t>
            </a:r>
            <a:r>
              <a:rPr lang="en-US" sz="1800" i="1" kern="0" dirty="0" err="1" smtClean="0">
                <a:latin typeface="+mn-lt"/>
              </a:rPr>
              <a:t>sinc</a:t>
            </a:r>
            <a:r>
              <a:rPr lang="en-US" sz="1800" b="1" kern="0" dirty="0" smtClean="0">
                <a:latin typeface="+mn-lt"/>
              </a:rPr>
              <a:t> function, and is periodic with period </a:t>
            </a:r>
            <a:r>
              <a:rPr lang="en-US" sz="1800" i="1" dirty="0" smtClean="0"/>
              <a:t>2</a:t>
            </a:r>
            <a:r>
              <a:rPr lang="en-US" sz="1800" i="1" dirty="0" smtClean="0">
                <a:sym typeface="Symbol"/>
              </a:rPr>
              <a:t></a:t>
            </a:r>
            <a:r>
              <a:rPr lang="en-US" sz="1800" b="1" i="1" dirty="0" smtClean="0">
                <a:sym typeface="Symbol"/>
              </a:rPr>
              <a:t>.</a:t>
            </a:r>
            <a:endParaRPr kumimoji="0" lang="en-US" sz="1800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cture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0" tIns="0" rIns="0" bIns="0"/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1800" b="1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20207</TotalTime>
  <Words>408</Words>
  <Application>Microsoft PowerPoint</Application>
  <PresentationFormat>Letter Paper (8.5x11 in)</PresentationFormat>
  <Paragraphs>80</Paragraphs>
  <Slides>15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lecture_title</vt:lpstr>
      <vt:lpstr>lecture_default</vt:lpstr>
      <vt:lpstr>Equation</vt:lpstr>
      <vt:lpstr>Slide 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Gateway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picone</cp:lastModifiedBy>
  <cp:revision>1860</cp:revision>
  <dcterms:created xsi:type="dcterms:W3CDTF">2002-09-12T17:13:32Z</dcterms:created>
  <dcterms:modified xsi:type="dcterms:W3CDTF">2009-02-11T16:38:53Z</dcterms:modified>
</cp:coreProperties>
</file>