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heme/theme4.xml" ContentType="application/vnd.openxmlformats-officedocument.theme+xml"/>
  <Override PartName="/ppt/notesSlides/notesSlide1.xml" ContentType="application/vnd.openxmlformats-officedocument.presentationml.notesSlide+xml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84" r:id="rId1"/>
    <p:sldMasterId id="2147483701" r:id="rId2"/>
  </p:sldMasterIdLst>
  <p:notesMasterIdLst>
    <p:notesMasterId r:id="rId16"/>
  </p:notesMasterIdLst>
  <p:handoutMasterIdLst>
    <p:handoutMasterId r:id="rId17"/>
  </p:handoutMasterIdLst>
  <p:sldIdLst>
    <p:sldId id="325" r:id="rId3"/>
    <p:sldId id="541" r:id="rId4"/>
    <p:sldId id="513" r:id="rId5"/>
    <p:sldId id="526" r:id="rId6"/>
    <p:sldId id="542" r:id="rId7"/>
    <p:sldId id="543" r:id="rId8"/>
    <p:sldId id="545" r:id="rId9"/>
    <p:sldId id="544" r:id="rId10"/>
    <p:sldId id="546" r:id="rId11"/>
    <p:sldId id="549" r:id="rId12"/>
    <p:sldId id="548" r:id="rId13"/>
    <p:sldId id="550" r:id="rId14"/>
    <p:sldId id="495" r:id="rId15"/>
  </p:sldIdLst>
  <p:sldSz cx="9144000" cy="6858000" type="letter"/>
  <p:notesSz cx="7077075" cy="90043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892034"/>
    <a:srgbClr val="EFF755"/>
    <a:srgbClr val="CC6600"/>
    <a:srgbClr val="6666FF"/>
    <a:srgbClr val="008000"/>
    <a:srgbClr val="000080"/>
    <a:srgbClr val="004000"/>
    <a:srgbClr val="9966FF"/>
    <a:srgbClr val="CCEC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4713" autoAdjust="0"/>
    <p:restoredTop sz="96226" autoAdjust="0"/>
  </p:normalViewPr>
  <p:slideViewPr>
    <p:cSldViewPr snapToGrid="0">
      <p:cViewPr varScale="1">
        <p:scale>
          <a:sx n="68" d="100"/>
          <a:sy n="68" d="100"/>
        </p:scale>
        <p:origin x="-1806" y="-90"/>
      </p:cViewPr>
      <p:guideLst>
        <p:guide orient="horz" pos="2234"/>
        <p:guide pos="14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1" d="100"/>
          <a:sy n="51" d="100"/>
        </p:scale>
        <p:origin x="-1734" y="-108"/>
      </p:cViewPr>
      <p:guideLst>
        <p:guide orient="horz" pos="2835"/>
        <p:guide pos="2229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Relationship Id="rId4" Type="http://schemas.openxmlformats.org/officeDocument/2006/relationships/image" Target="../media/image22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9.wmf"/><Relationship Id="rId1" Type="http://schemas.openxmlformats.org/officeDocument/2006/relationships/image" Target="../media/image2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t" anchorCtr="0" compatLnSpc="1">
            <a:prstTxWarp prst="textNoShape">
              <a:avLst/>
            </a:prstTxWarp>
          </a:bodyPr>
          <a:lstStyle>
            <a:lvl1pPr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09317" y="0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t" anchorCtr="0" compatLnSpc="1">
            <a:prstTxWarp prst="textNoShape">
              <a:avLst/>
            </a:prstTxWarp>
          </a:bodyPr>
          <a:lstStyle>
            <a:lvl1pPr algn="r"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554085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b" anchorCtr="0" compatLnSpc="1">
            <a:prstTxWarp prst="textNoShape">
              <a:avLst/>
            </a:prstTxWarp>
          </a:bodyPr>
          <a:lstStyle>
            <a:lvl1pPr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09317" y="8554085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b" anchorCtr="0" compatLnSpc="1">
            <a:prstTxWarp prst="textNoShape">
              <a:avLst/>
            </a:prstTxWarp>
          </a:bodyPr>
          <a:lstStyle>
            <a:lvl1pPr algn="r"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6158826-EADE-4792-AB13-43381F09BF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t" anchorCtr="0" compatLnSpc="1">
            <a:prstTxWarp prst="textNoShape">
              <a:avLst/>
            </a:prstTxWarp>
          </a:bodyPr>
          <a:lstStyle>
            <a:lvl1pPr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09317" y="0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t" anchorCtr="0" compatLnSpc="1">
            <a:prstTxWarp prst="textNoShape">
              <a:avLst/>
            </a:prstTxWarp>
          </a:bodyPr>
          <a:lstStyle>
            <a:lvl1pPr algn="r"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87463" y="674688"/>
            <a:ext cx="4502150" cy="33766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4636" y="4277043"/>
            <a:ext cx="5187804" cy="40519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554085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b" anchorCtr="0" compatLnSpc="1">
            <a:prstTxWarp prst="textNoShape">
              <a:avLst/>
            </a:prstTxWarp>
          </a:bodyPr>
          <a:lstStyle>
            <a:lvl1pPr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09317" y="8554085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b" anchorCtr="0" compatLnSpc="1">
            <a:prstTxWarp prst="textNoShape">
              <a:avLst/>
            </a:prstTxWarp>
          </a:bodyPr>
          <a:lstStyle>
            <a:lvl1pPr algn="r"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ECC53042-5A96-4DBC-B738-B843823BA6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MS</a:t>
            </a:r>
            <a:r>
              <a:rPr lang="en-US" baseline="0" dirty="0" smtClean="0"/>
              <a:t> Equation 3.0 was used with settings of: 18, 12, 8, 18, 12.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C53042-5A96-4DBC-B738-B843823BA6D7}" type="slidenum">
              <a:rPr lang="en-US" smtClean="0"/>
              <a:pPr>
                <a:defRPr/>
              </a:pPr>
              <a:t>0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]</a:t>
            </a:r>
            <a:r>
              <a:rPr lang="en-US" dirty="0" err="1" smtClean="0"/>
              <a:t>i</a:t>
            </a:r>
            <a:r>
              <a:rPr lang="en-US" dirty="0" smtClean="0"/>
              <a:t>=k,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C53042-5A96-4DBC-B738-B843823BA6D7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734984-DA9D-46F7-86D2-46DD45087FB0}" type="datetimeFigureOut">
              <a:rPr lang="en-US" smtClean="0"/>
              <a:pPr/>
              <a:t>2/20/2009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05E26D1-1274-47BB-A1DA-3B76A596BD1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6858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0" y="6629400"/>
            <a:ext cx="5638800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R. S. Sutton and A. G. </a:t>
            </a:r>
            <a:r>
              <a:rPr lang="en-US" altLang="en-US" dirty="0" err="1"/>
              <a:t>Barto</a:t>
            </a:r>
            <a:r>
              <a:rPr lang="en-US" altLang="en-US" dirty="0"/>
              <a:t>: Reinforcement Learning: An Introduction</a:t>
            </a:r>
            <a:endParaRPr lang="en-US" altLang="en-US" sz="1400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239000" y="6629400"/>
            <a:ext cx="1905000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9A9A9B-D817-4253-85CF-175FAC8E63A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6858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447800"/>
            <a:ext cx="3810000" cy="4876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447800"/>
            <a:ext cx="3810000" cy="4876800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0" y="6629400"/>
            <a:ext cx="5638800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R. S. Sutton and A. G. Barto: Reinforcement Learning: An Introduction</a:t>
            </a:r>
            <a:endParaRPr lang="en-US" altLang="en-US" sz="140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239000" y="6629400"/>
            <a:ext cx="1905000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E89630-ECFE-46C4-8DDC-33331FDD31C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5.xml"/><Relationship Id="rId5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4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 dirty="0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8443 – Pattern Recognition</a:t>
            </a: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 dirty="0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933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</a:t>
            </a:r>
            <a:r>
              <a:rPr lang="en-US" sz="1800" b="1" dirty="0" smtClean="0">
                <a:solidFill>
                  <a:srgbClr val="333399"/>
                </a:solidFill>
              </a:rPr>
              <a:t>3163 – Signals and Systems</a:t>
            </a:r>
            <a:endParaRPr lang="en-US" sz="1800" b="1" dirty="0">
              <a:solidFill>
                <a:srgbClr val="333399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7" r:id="rId2"/>
    <p:sldLayoutId id="2147483713" r:id="rId3"/>
    <p:sldLayoutId id="2147483714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ECE </a:t>
            </a:r>
            <a:r>
              <a:rPr lang="en-US" sz="1200" b="1" dirty="0" smtClean="0">
                <a:solidFill>
                  <a:srgbClr val="892034"/>
                </a:solidFill>
              </a:rPr>
              <a:t>3163: </a:t>
            </a:r>
            <a:r>
              <a:rPr lang="en-US" sz="1200" b="1" dirty="0">
                <a:solidFill>
                  <a:srgbClr val="892034"/>
                </a:solidFill>
              </a:rPr>
              <a:t>Lecture </a:t>
            </a:r>
            <a:r>
              <a:rPr lang="en-US" sz="1200" b="1" dirty="0" smtClean="0">
                <a:solidFill>
                  <a:srgbClr val="892034"/>
                </a:solidFill>
              </a:rPr>
              <a:t>19, </a:t>
            </a:r>
            <a:r>
              <a:rPr lang="en-US" sz="1200" b="1" dirty="0">
                <a:solidFill>
                  <a:srgbClr val="892034"/>
                </a:solidFill>
              </a:rPr>
              <a:t>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images.google.com/url?q=http://fourier.eng.hmc.edu/e101/lectures/Sampling_theorem/node1.html&amp;usg=AFQjCNEqDMlxoAgZCT525mhmStbjxHtj6g" TargetMode="External"/><Relationship Id="rId13" Type="http://schemas.openxmlformats.org/officeDocument/2006/relationships/hyperlink" Target="http://www.isip.piconepress.com/publications/courses/ece_3163/lectures/2009_spring/lecture_19.pptx" TargetMode="External"/><Relationship Id="rId3" Type="http://schemas.openxmlformats.org/officeDocument/2006/relationships/hyperlink" Target="http://en.wikipedia.org/wiki/Nyquist%E2%80%93Shannon_sampling_theorem" TargetMode="External"/><Relationship Id="rId7" Type="http://schemas.openxmlformats.org/officeDocument/2006/relationships/image" Target="../media/image2.jpeg"/><Relationship Id="rId12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kaiser-edv.de/tmp/Downsampling-Verdeutlichung/Kein_Downsampling.png" TargetMode="External"/><Relationship Id="rId11" Type="http://schemas.openxmlformats.org/officeDocument/2006/relationships/hyperlink" Target="http://www.isip.piconepress.com/publications/courses/ece_3163/lectures/2009_spring/lecture_19.mp3" TargetMode="External"/><Relationship Id="rId5" Type="http://schemas.openxmlformats.org/officeDocument/2006/relationships/hyperlink" Target="http://cnx.org/content/m10441/latest/" TargetMode="External"/><Relationship Id="rId10" Type="http://schemas.openxmlformats.org/officeDocument/2006/relationships/image" Target="../media/image4.png"/><Relationship Id="rId4" Type="http://schemas.openxmlformats.org/officeDocument/2006/relationships/hyperlink" Target="http://cnx.org/content/m0050/latest/" TargetMode="External"/><Relationship Id="rId9" Type="http://schemas.openxmlformats.org/officeDocument/2006/relationships/image" Target="../media/image3.png"/><Relationship Id="rId14" Type="http://schemas.openxmlformats.org/officeDocument/2006/relationships/image" Target="../media/image6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hyperlink" Target="http://www.cg.tuwien.ac.at/research/vis/VolVis/BccGrids/ORVS/html/node2.htm" TargetMode="External"/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7" Type="http://schemas.openxmlformats.org/officeDocument/2006/relationships/image" Target="../media/image13.png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2.vml"/><Relationship Id="rId6" Type="http://schemas.openxmlformats.org/officeDocument/2006/relationships/hyperlink" Target="http://users.ece.gatech.edu/~bonnie/book3/" TargetMode="External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oleObject" Target="../embeddings/oleObject7.bin"/><Relationship Id="rId7" Type="http://schemas.openxmlformats.org/officeDocument/2006/relationships/image" Target="../media/image17.png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3.vml"/><Relationship Id="rId6" Type="http://schemas.openxmlformats.org/officeDocument/2006/relationships/hyperlink" Target="http://users.ece.gatech.edu/~bonnie/book3/" TargetMode="External"/><Relationship Id="rId5" Type="http://schemas.openxmlformats.org/officeDocument/2006/relationships/oleObject" Target="../embeddings/oleObject9.bin"/><Relationship Id="rId4" Type="http://schemas.openxmlformats.org/officeDocument/2006/relationships/oleObject" Target="../embeddings/oleObject8.bin"/><Relationship Id="rId9" Type="http://schemas.openxmlformats.org/officeDocument/2006/relationships/image" Target="../media/image13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oleObject" Target="../embeddings/oleObject10.bin"/><Relationship Id="rId7" Type="http://schemas.openxmlformats.org/officeDocument/2006/relationships/hyperlink" Target="http://users.ece.gatech.edu/~bonnie/book3/" TargetMode="External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3.bin"/><Relationship Id="rId5" Type="http://schemas.openxmlformats.org/officeDocument/2006/relationships/oleObject" Target="../embeddings/oleObject12.bin"/><Relationship Id="rId4" Type="http://schemas.openxmlformats.org/officeDocument/2006/relationships/oleObject" Target="../embeddings/oleObject11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2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hyperlink" Target="http://users.ece.gatech.edu/~bonnie/book3/" TargetMode="External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2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6.vml"/><Relationship Id="rId5" Type="http://schemas.openxmlformats.org/officeDocument/2006/relationships/oleObject" Target="../embeddings/oleObject16.bin"/><Relationship Id="rId4" Type="http://schemas.openxmlformats.org/officeDocument/2006/relationships/oleObject" Target="../embeddings/oleObject15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541338" y="1358900"/>
            <a:ext cx="4721225" cy="42259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lvl="0" indent="-176213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Objectives:</a:t>
            </a:r>
            <a:b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lang="en-US" sz="1800" b="1" noProof="0" dirty="0" smtClean="0">
                <a:solidFill>
                  <a:schemeClr val="tx2"/>
                </a:solidFill>
                <a:latin typeface="+mn-lt"/>
              </a:rPr>
              <a:t>Representation Using I</a:t>
            </a:r>
            <a:r>
              <a:rPr lang="en-US" sz="1800" b="1" dirty="0" err="1" smtClean="0">
                <a:solidFill>
                  <a:schemeClr val="tx2"/>
                </a:solidFill>
                <a:latin typeface="+mn-lt"/>
              </a:rPr>
              <a:t>mpulses</a:t>
            </a:r>
            <a:r>
              <a:rPr lang="en-US" sz="1800" b="1" dirty="0" smtClean="0">
                <a:solidFill>
                  <a:schemeClr val="tx2"/>
                </a:solidFill>
                <a:latin typeface="+mn-lt"/>
              </a:rPr>
              <a:t/>
            </a:r>
            <a:br>
              <a:rPr lang="en-US" sz="1800" b="1" dirty="0" smtClean="0">
                <a:solidFill>
                  <a:schemeClr val="tx2"/>
                </a:solidFill>
                <a:latin typeface="+mn-lt"/>
              </a:rPr>
            </a:br>
            <a:r>
              <a:rPr lang="en-US" sz="1800" b="1" dirty="0" smtClean="0">
                <a:solidFill>
                  <a:schemeClr val="tx2"/>
                </a:solidFill>
                <a:latin typeface="+mn-lt"/>
              </a:rPr>
              <a:t>FT of a Sampled Signal</a:t>
            </a:r>
            <a:br>
              <a:rPr lang="en-US" sz="1800" b="1" dirty="0" smtClean="0">
                <a:solidFill>
                  <a:schemeClr val="tx2"/>
                </a:solidFill>
                <a:latin typeface="+mn-lt"/>
              </a:rPr>
            </a:br>
            <a:r>
              <a:rPr lang="en-US" sz="1800" b="1" dirty="0" smtClean="0">
                <a:solidFill>
                  <a:schemeClr val="tx2"/>
                </a:solidFill>
                <a:latin typeface="+mn-lt"/>
              </a:rPr>
              <a:t>Signal Reconstruction</a:t>
            </a:r>
            <a:br>
              <a:rPr lang="en-US" sz="1800" b="1" dirty="0" smtClean="0">
                <a:solidFill>
                  <a:schemeClr val="tx2"/>
                </a:solidFill>
                <a:latin typeface="+mn-lt"/>
              </a:rPr>
            </a:br>
            <a:r>
              <a:rPr lang="en-US" sz="1800" b="1" dirty="0" smtClean="0">
                <a:solidFill>
                  <a:schemeClr val="tx2"/>
                </a:solidFill>
                <a:latin typeface="+mn-lt"/>
              </a:rPr>
              <a:t>Signal Interpolation</a:t>
            </a:r>
            <a:br>
              <a:rPr lang="en-US" sz="1800" b="1" dirty="0" smtClean="0">
                <a:solidFill>
                  <a:schemeClr val="tx2"/>
                </a:solidFill>
                <a:latin typeface="+mn-lt"/>
              </a:rPr>
            </a:br>
            <a:r>
              <a:rPr lang="en-US" sz="1800" b="1" dirty="0" smtClean="0">
                <a:solidFill>
                  <a:schemeClr val="tx2"/>
                </a:solidFill>
                <a:latin typeface="+mn-lt"/>
              </a:rPr>
              <a:t>Aliasing</a:t>
            </a:r>
            <a:br>
              <a:rPr lang="en-US" sz="1800" b="1" dirty="0" smtClean="0">
                <a:solidFill>
                  <a:schemeClr val="tx2"/>
                </a:solidFill>
                <a:latin typeface="+mn-lt"/>
              </a:rPr>
            </a:br>
            <a:r>
              <a:rPr lang="en-US" sz="1800" b="1" dirty="0" smtClean="0">
                <a:solidFill>
                  <a:schemeClr val="tx2"/>
                </a:solidFill>
                <a:latin typeface="+mn-lt"/>
              </a:rPr>
              <a:t>Multirate Signal Processing</a:t>
            </a:r>
            <a:endParaRPr kumimoji="0" lang="en-US" sz="18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30188" indent="-230188">
              <a:spcBef>
                <a:spcPts val="1400"/>
              </a:spcBef>
              <a:buFont typeface="Arial" pitchFamily="34" charset="0"/>
              <a:buChar char="•"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Resources:</a:t>
            </a:r>
            <a:b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lang="en-US" sz="1800" b="1" dirty="0" smtClean="0">
                <a:solidFill>
                  <a:schemeClr val="bg1"/>
                </a:solidFill>
                <a:hlinkClick r:id="rId3"/>
              </a:rPr>
              <a:t>Wiki: </a:t>
            </a:r>
            <a:r>
              <a:rPr lang="en-US" sz="1800" b="1" dirty="0" err="1" smtClean="0">
                <a:solidFill>
                  <a:schemeClr val="bg1"/>
                </a:solidFill>
                <a:hlinkClick r:id="rId3"/>
              </a:rPr>
              <a:t>Nyquist</a:t>
            </a:r>
            <a:r>
              <a:rPr lang="en-US" sz="1800" b="1" dirty="0" smtClean="0">
                <a:solidFill>
                  <a:schemeClr val="bg1"/>
                </a:solidFill>
                <a:hlinkClick r:id="rId3"/>
              </a:rPr>
              <a:t> Sampling Theorem</a:t>
            </a:r>
            <a:r>
              <a:rPr lang="en-US" sz="1800" b="1" dirty="0" smtClean="0">
                <a:solidFill>
                  <a:schemeClr val="bg1"/>
                </a:solidFill>
              </a:rPr>
              <a:t/>
            </a:r>
            <a:br>
              <a:rPr lang="en-US" sz="1800" b="1" dirty="0" smtClean="0">
                <a:solidFill>
                  <a:schemeClr val="bg1"/>
                </a:solidFill>
              </a:rPr>
            </a:br>
            <a:r>
              <a:rPr lang="en-US" sz="1800" b="1" dirty="0" smtClean="0">
                <a:solidFill>
                  <a:schemeClr val="bg1"/>
                </a:solidFill>
                <a:hlinkClick r:id="rId4"/>
              </a:rPr>
              <a:t>CNX: The Sampling Theorem</a:t>
            </a:r>
            <a:r>
              <a:rPr lang="en-US" sz="1800" b="1" dirty="0" smtClean="0">
                <a:solidFill>
                  <a:schemeClr val="bg1"/>
                </a:solidFill>
              </a:rPr>
              <a:t/>
            </a:r>
            <a:br>
              <a:rPr lang="en-US" sz="1800" b="1" dirty="0" smtClean="0">
                <a:solidFill>
                  <a:schemeClr val="bg1"/>
                </a:solidFill>
              </a:rPr>
            </a:br>
            <a:r>
              <a:rPr lang="en-US" sz="1800" b="1" dirty="0" smtClean="0">
                <a:solidFill>
                  <a:schemeClr val="bg1"/>
                </a:solidFill>
                <a:hlinkClick r:id="rId5"/>
              </a:rPr>
              <a:t>CNX: Downsampling</a:t>
            </a:r>
            <a:endParaRPr lang="en-US" sz="1800" b="1" dirty="0" smtClean="0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11" name="Text Box 29"/>
          <p:cNvSpPr txBox="1">
            <a:spLocks noChangeArrowheads="1"/>
          </p:cNvSpPr>
          <p:nvPr/>
        </p:nvSpPr>
        <p:spPr bwMode="auto">
          <a:xfrm>
            <a:off x="409575" y="552450"/>
            <a:ext cx="84677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tabLst>
                <a:tab pos="2908300" algn="l"/>
              </a:tabLst>
            </a:pPr>
            <a:r>
              <a:rPr lang="en-US" b="1" dirty="0">
                <a:solidFill>
                  <a:schemeClr val="accent1"/>
                </a:solidFill>
              </a:rPr>
              <a:t>LECTURE </a:t>
            </a:r>
            <a:r>
              <a:rPr lang="en-US" b="1" dirty="0" smtClean="0">
                <a:solidFill>
                  <a:schemeClr val="accent1"/>
                </a:solidFill>
              </a:rPr>
              <a:t>19: </a:t>
            </a:r>
            <a:r>
              <a:rPr lang="en-US" b="1" dirty="0" smtClean="0">
                <a:solidFill>
                  <a:schemeClr val="accent2"/>
                </a:solidFill>
              </a:rPr>
              <a:t>THE SAMPLING THEOREM</a:t>
            </a:r>
            <a:endParaRPr lang="en-US" b="1" dirty="0">
              <a:solidFill>
                <a:schemeClr val="accent2"/>
              </a:solidFill>
            </a:endParaRPr>
          </a:p>
        </p:txBody>
      </p:sp>
      <p:pic>
        <p:nvPicPr>
          <p:cNvPr id="8193" name="Picture 1">
            <a:hlinkClick r:id="rId6"/>
          </p:cNvPr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572000" y="3010487"/>
            <a:ext cx="4121150" cy="1596128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  <a:effectLst/>
        </p:spPr>
      </p:pic>
      <p:pic>
        <p:nvPicPr>
          <p:cNvPr id="8194" name="Picture 2">
            <a:hlinkClick r:id="rId8"/>
          </p:cNvPr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4571999" y="1576388"/>
            <a:ext cx="2061559" cy="1386134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  <a:effectLst/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6611815" y="1576387"/>
            <a:ext cx="2081335" cy="1395719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  <a:effectLst/>
        </p:spPr>
      </p:pic>
      <p:grpSp>
        <p:nvGrpSpPr>
          <p:cNvPr id="8" name="Group 7"/>
          <p:cNvGrpSpPr/>
          <p:nvPr/>
        </p:nvGrpSpPr>
        <p:grpSpPr>
          <a:xfrm>
            <a:off x="434857" y="6130319"/>
            <a:ext cx="1914470" cy="357188"/>
            <a:chOff x="434857" y="6130319"/>
            <a:chExt cx="1914470" cy="357188"/>
          </a:xfrm>
        </p:grpSpPr>
        <p:grpSp>
          <p:nvGrpSpPr>
            <p:cNvPr id="12" name="Group 7"/>
            <p:cNvGrpSpPr/>
            <p:nvPr/>
          </p:nvGrpSpPr>
          <p:grpSpPr>
            <a:xfrm>
              <a:off x="1351643" y="6130319"/>
              <a:ext cx="997684" cy="357188"/>
              <a:chOff x="563833" y="6157254"/>
              <a:chExt cx="997684" cy="357188"/>
            </a:xfrm>
          </p:grpSpPr>
          <p:sp>
            <p:nvSpPr>
              <p:cNvPr id="16" name="Text Box 7"/>
              <p:cNvSpPr txBox="1">
                <a:spLocks noChangeArrowheads="1"/>
              </p:cNvSpPr>
              <p:nvPr/>
            </p:nvSpPr>
            <p:spPr bwMode="auto">
              <a:xfrm>
                <a:off x="563833" y="6203854"/>
                <a:ext cx="913275" cy="2585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91429" tIns="45714" rIns="91429" bIns="45714">
                <a:spAutoFit/>
              </a:bodyPr>
              <a:lstStyle/>
              <a:p>
                <a:pPr marL="176213" indent="-176213">
                  <a:lnSpc>
                    <a:spcPct val="90000"/>
                  </a:lnSpc>
                  <a:spcBef>
                    <a:spcPct val="20000"/>
                  </a:spcBef>
                  <a:tabLst>
                    <a:tab pos="6864350" algn="r"/>
                  </a:tabLst>
                </a:pPr>
                <a:r>
                  <a:rPr lang="en-US" sz="1200" b="1" dirty="0" smtClean="0">
                    <a:solidFill>
                      <a:schemeClr val="accent2"/>
                    </a:solidFill>
                  </a:rPr>
                  <a:t>Audio:</a:t>
                </a:r>
              </a:p>
            </p:txBody>
          </p:sp>
          <p:pic>
            <p:nvPicPr>
              <p:cNvPr id="17" name="Picture 16" descr="x.JPG">
                <a:hlinkClick r:id="rId11"/>
              </p:cNvPr>
              <p:cNvPicPr>
                <a:picLocks noChangeAspect="1"/>
              </p:cNvPicPr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1185279" y="6157254"/>
                <a:ext cx="376238" cy="357188"/>
              </a:xfrm>
              <a:prstGeom prst="rect">
                <a:avLst/>
              </a:prstGeom>
            </p:spPr>
          </p:pic>
        </p:grpSp>
        <p:grpSp>
          <p:nvGrpSpPr>
            <p:cNvPr id="13" name="Group 13"/>
            <p:cNvGrpSpPr/>
            <p:nvPr/>
          </p:nvGrpSpPr>
          <p:grpSpPr>
            <a:xfrm>
              <a:off x="434857" y="6165787"/>
              <a:ext cx="885361" cy="279514"/>
              <a:chOff x="5231962" y="6231988"/>
              <a:chExt cx="885361" cy="279514"/>
            </a:xfrm>
          </p:grpSpPr>
          <p:pic>
            <p:nvPicPr>
              <p:cNvPr id="14" name="Picture 4">
                <a:hlinkClick r:id="rId13"/>
              </p:cNvPr>
              <p:cNvPicPr>
                <a:picLocks noChangeAspect="1" noChangeArrowheads="1"/>
              </p:cNvPicPr>
              <p:nvPr/>
            </p:nvPicPr>
            <p:blipFill>
              <a:blip r:embed="rId14"/>
              <a:srcRect/>
              <a:stretch>
                <a:fillRect/>
              </a:stretch>
            </p:blipFill>
            <p:spPr bwMode="auto">
              <a:xfrm>
                <a:off x="5745659" y="6237182"/>
                <a:ext cx="371664" cy="2743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sp>
            <p:nvSpPr>
              <p:cNvPr id="15" name="Text Box 7"/>
              <p:cNvSpPr txBox="1">
                <a:spLocks noChangeArrowheads="1"/>
              </p:cNvSpPr>
              <p:nvPr/>
            </p:nvSpPr>
            <p:spPr bwMode="auto">
              <a:xfrm>
                <a:off x="5231962" y="6231988"/>
                <a:ext cx="648333" cy="2585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91429" tIns="45714" rIns="91429" bIns="45714">
                <a:spAutoFit/>
              </a:bodyPr>
              <a:lstStyle/>
              <a:p>
                <a:pPr marL="176213" indent="-176213">
                  <a:lnSpc>
                    <a:spcPct val="90000"/>
                  </a:lnSpc>
                  <a:spcBef>
                    <a:spcPct val="20000"/>
                  </a:spcBef>
                  <a:tabLst>
                    <a:tab pos="6864350" algn="r"/>
                  </a:tabLst>
                </a:pPr>
                <a:r>
                  <a:rPr lang="en-US" sz="1200" b="1" dirty="0" smtClean="0">
                    <a:solidFill>
                      <a:schemeClr val="accent2"/>
                    </a:solidFill>
                  </a:rPr>
                  <a:t>URL:</a:t>
                </a: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85793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Sampling is a Universal Engineering Concept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82879" y="633046"/>
            <a:ext cx="3348112" cy="4262705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marL="168275" indent="-168275">
              <a:spcBef>
                <a:spcPts val="0"/>
              </a:spcBef>
              <a:spcAft>
                <a:spcPts val="1200"/>
              </a:spcAft>
              <a:buFontTx/>
              <a:buChar char="•"/>
              <a:tabLst>
                <a:tab pos="4572000" algn="l"/>
              </a:tabLst>
            </a:pPr>
            <a:r>
              <a:rPr lang="en-US" sz="1800" b="1" kern="0" dirty="0" smtClean="0">
                <a:sym typeface="Symbol"/>
              </a:rPr>
              <a:t>Note that the concept of sampling is applied to many electronic systems:</a:t>
            </a:r>
          </a:p>
          <a:p>
            <a:pPr marL="338138" indent="-169863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§"/>
              <a:tabLst>
                <a:tab pos="4572000" algn="l"/>
              </a:tabLst>
            </a:pPr>
            <a:r>
              <a:rPr lang="en-US" sz="1800" b="1" kern="0" dirty="0" smtClean="0">
                <a:sym typeface="Symbol"/>
              </a:rPr>
              <a:t>electronics: CD players, switched capacitor filters, power systems</a:t>
            </a:r>
          </a:p>
          <a:p>
            <a:pPr marL="338138" indent="-169863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§"/>
              <a:tabLst>
                <a:tab pos="4572000" algn="l"/>
              </a:tabLst>
            </a:pPr>
            <a:r>
              <a:rPr lang="en-US" sz="1800" b="1" kern="0" dirty="0" smtClean="0">
                <a:sym typeface="Symbol"/>
              </a:rPr>
              <a:t>biological systems: EKG, EEG, blood pressure</a:t>
            </a:r>
          </a:p>
          <a:p>
            <a:pPr marL="338138" indent="-169863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§"/>
              <a:tabLst>
                <a:tab pos="4572000" algn="l"/>
              </a:tabLst>
            </a:pPr>
            <a:r>
              <a:rPr lang="en-US" sz="1800" b="1" kern="0" dirty="0" smtClean="0">
                <a:sym typeface="Symbol"/>
              </a:rPr>
              <a:t>information systems: the stock market.</a:t>
            </a:r>
          </a:p>
          <a:p>
            <a:pPr marL="168275" indent="-168275">
              <a:spcBef>
                <a:spcPts val="0"/>
              </a:spcBef>
              <a:spcAft>
                <a:spcPts val="1200"/>
              </a:spcAft>
              <a:buFontTx/>
              <a:buChar char="•"/>
              <a:tabLst>
                <a:tab pos="4572000" algn="l"/>
              </a:tabLst>
            </a:pPr>
            <a:r>
              <a:rPr lang="en-US" sz="1800" b="1" kern="0" dirty="0" smtClean="0">
                <a:sym typeface="Symbol"/>
              </a:rPr>
              <a:t>Sampling can be applied in space (e.g., images) as well as time, as shown to the right.</a:t>
            </a:r>
          </a:p>
        </p:txBody>
      </p:sp>
      <p:pic>
        <p:nvPicPr>
          <p:cNvPr id="38915" name="Picture 3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 l="21414" t="15123" r="22858" b="13626"/>
          <a:stretch>
            <a:fillRect/>
          </a:stretch>
        </p:blipFill>
        <p:spPr bwMode="auto">
          <a:xfrm>
            <a:off x="3960895" y="604911"/>
            <a:ext cx="4943393" cy="4571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182875" y="5416067"/>
            <a:ext cx="8736042" cy="1163395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marL="168275" indent="-168275">
              <a:spcBef>
                <a:spcPct val="20000"/>
              </a:spcBef>
              <a:buFontTx/>
              <a:buChar char="•"/>
            </a:pPr>
            <a:r>
              <a:rPr lang="en-US" sz="1800" b="1" kern="0" dirty="0" smtClean="0">
                <a:sym typeface="Symbol"/>
              </a:rPr>
              <a:t>Full-motion video signals are sampled spatially (e.g., 1280x1024 pixels at 100 pixels/inch) , temporally (e.g., 30 frames/sec), and with respect to color (e.g., RGB at 8 bits/color). How were these settings arrived at?</a:t>
            </a:r>
          </a:p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18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85793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Downsampling and </a:t>
            </a:r>
            <a:r>
              <a:rPr lang="en-US" b="1" dirty="0" err="1" smtClean="0">
                <a:solidFill>
                  <a:schemeClr val="accent2"/>
                </a:solidFill>
              </a:rPr>
              <a:t>Upsampling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82880" y="534568"/>
            <a:ext cx="8651630" cy="553998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marL="168275" indent="-168275">
              <a:spcBef>
                <a:spcPts val="0"/>
              </a:spcBef>
              <a:spcAft>
                <a:spcPts val="12800"/>
              </a:spcAft>
              <a:buFontTx/>
              <a:buChar char="•"/>
              <a:tabLst>
                <a:tab pos="4572000" algn="l"/>
              </a:tabLst>
            </a:pPr>
            <a:r>
              <a:rPr lang="en-US" sz="1800" b="1" kern="0" dirty="0" smtClean="0">
                <a:sym typeface="Symbol"/>
              </a:rPr>
              <a:t>Simple sample rate conversions, such as converting from 16 kHz to 8 kHz, can be achieved using digital filters and zero-stuffing:</a:t>
            </a:r>
          </a:p>
        </p:txBody>
      </p:sp>
      <p:pic>
        <p:nvPicPr>
          <p:cNvPr id="2" name="Picture 7"/>
          <p:cNvPicPr>
            <a:picLocks noChangeAspect="1" noChangeArrowheads="1"/>
          </p:cNvPicPr>
          <p:nvPr/>
        </p:nvPicPr>
        <p:blipFill>
          <a:blip r:embed="rId2"/>
          <a:srcRect l="2431" t="1849" r="2326" b="25326"/>
          <a:stretch>
            <a:fillRect/>
          </a:stretch>
        </p:blipFill>
        <p:spPr bwMode="auto">
          <a:xfrm>
            <a:off x="1421204" y="1148862"/>
            <a:ext cx="6292305" cy="54910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85793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Oversampling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82880" y="534568"/>
            <a:ext cx="8651630" cy="1538883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marL="168275" indent="-168275">
              <a:spcBef>
                <a:spcPts val="0"/>
              </a:spcBef>
              <a:spcAft>
                <a:spcPts val="1200"/>
              </a:spcAft>
              <a:buFontTx/>
              <a:buChar char="•"/>
              <a:tabLst>
                <a:tab pos="4572000" algn="l"/>
              </a:tabLst>
            </a:pPr>
            <a:r>
              <a:rPr lang="en-US" sz="1800" b="1" kern="0" dirty="0" smtClean="0">
                <a:sym typeface="Symbol"/>
              </a:rPr>
              <a:t>Sampling and digital signal processing can be combined to create higher performance samplers </a:t>
            </a:r>
            <a:r>
              <a:rPr lang="en-US" sz="1800" b="1" kern="0" dirty="0" smtClean="0">
                <a:sym typeface="Wingdings" pitchFamily="2" charset="2"/>
              </a:rPr>
              <a:t></a:t>
            </a:r>
          </a:p>
          <a:p>
            <a:pPr marL="168275" indent="-168275">
              <a:spcBef>
                <a:spcPts val="0"/>
              </a:spcBef>
              <a:spcAft>
                <a:spcPts val="1200"/>
              </a:spcAft>
              <a:buFontTx/>
              <a:buChar char="•"/>
              <a:tabLst>
                <a:tab pos="4572000" algn="l"/>
              </a:tabLst>
            </a:pPr>
            <a:r>
              <a:rPr lang="en-US" sz="1800" b="1" kern="0" dirty="0" smtClean="0">
                <a:sym typeface="Wingdings" pitchFamily="2" charset="2"/>
              </a:rPr>
              <a:t>For example, CD players use an oversampling approach that involves sampling the signal at a very high rate and then downsampling it to avoid the need to build high precision converter and filters.</a:t>
            </a:r>
            <a:endParaRPr lang="en-US" sz="1800" b="1" kern="0" dirty="0" smtClean="0">
              <a:sym typeface="Symbol"/>
            </a:endParaRPr>
          </a:p>
        </p:txBody>
      </p:sp>
      <p:pic>
        <p:nvPicPr>
          <p:cNvPr id="3993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40005" y="2238940"/>
            <a:ext cx="5546338" cy="44010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85793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Summary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82879" y="562704"/>
            <a:ext cx="8721969" cy="2677656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marL="168275" indent="-16827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Introduced the Sampling Theorem and discussed the conditions under which analog signals can be represented as discrete-time signals with no loss of information.</a:t>
            </a:r>
          </a:p>
          <a:p>
            <a:pPr marL="168275" indent="-16827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Discussed the spectrum of a discrete-time signal.</a:t>
            </a:r>
          </a:p>
          <a:p>
            <a:pPr marL="168275" indent="-16827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Demonstrated how to reconstruct and interpolate a signal using </a:t>
            </a:r>
            <a:r>
              <a:rPr lang="en-US" sz="1800" b="1" dirty="0" err="1" smtClean="0"/>
              <a:t>sinc</a:t>
            </a:r>
            <a:r>
              <a:rPr lang="en-US" sz="1800" b="1" dirty="0" smtClean="0"/>
              <a:t> functions that are a consequence of the Sampling Theorem.</a:t>
            </a:r>
          </a:p>
          <a:p>
            <a:pPr marL="168275" indent="-16827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Introduced a variety of applications involving sampling including downsampling and oversampling.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85793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Representation of a CT Signal Using Impulse Functions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2879" y="576772"/>
            <a:ext cx="8721969" cy="3708708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marL="168275" marR="0" indent="-168275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Char char="•"/>
              <a:tabLst>
                <a:tab pos="4572000" algn="l"/>
              </a:tabLst>
            </a:pPr>
            <a:r>
              <a:rPr lang="en-US" sz="1800" b="1" kern="0" dirty="0" smtClean="0">
                <a:latin typeface="+mn-lt"/>
              </a:rPr>
              <a:t>The goal of this lecture is to convince you that bandlimited CT signals, when sampled properly, can be represented as discrete-time signals with NO loss of information. This remarkable result is known as </a:t>
            </a:r>
            <a:r>
              <a:rPr lang="en-US" sz="1800" b="1" kern="0" dirty="0" smtClean="0">
                <a:solidFill>
                  <a:schemeClr val="accent1"/>
                </a:solidFill>
                <a:latin typeface="+mn-lt"/>
              </a:rPr>
              <a:t>the Sampling Theorem</a:t>
            </a:r>
            <a:r>
              <a:rPr lang="en-US" sz="1800" b="1" kern="0" dirty="0" smtClean="0">
                <a:latin typeface="+mn-lt"/>
              </a:rPr>
              <a:t>.</a:t>
            </a:r>
          </a:p>
          <a:p>
            <a:pPr marL="168275" marR="0" indent="-168275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6000"/>
              </a:spcAft>
              <a:buClrTx/>
              <a:buSzTx/>
              <a:buFontTx/>
              <a:buChar char="•"/>
              <a:tabLst>
                <a:tab pos="4572000" algn="l"/>
              </a:tabLst>
            </a:pPr>
            <a:r>
              <a:rPr lang="en-US" sz="1800" b="1" kern="0" dirty="0" smtClean="0">
                <a:latin typeface="+mn-lt"/>
              </a:rPr>
              <a:t>Recall our expression for a pulse train:</a:t>
            </a:r>
          </a:p>
          <a:p>
            <a:pPr marL="168275" marR="0" indent="-168275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5400"/>
              </a:spcAft>
              <a:buClrTx/>
              <a:buSzTx/>
              <a:buFontTx/>
              <a:buChar char="•"/>
              <a:tabLst>
                <a:tab pos="4572000" algn="l"/>
              </a:tabLst>
            </a:pPr>
            <a:r>
              <a:rPr lang="en-US" sz="1800" b="1" kern="0" dirty="0" smtClean="0">
                <a:latin typeface="+mn-lt"/>
              </a:rPr>
              <a:t>A sampled version of a CT signal, </a:t>
            </a:r>
            <a:r>
              <a:rPr lang="en-US" sz="1800" i="1" kern="0" dirty="0" smtClean="0">
                <a:latin typeface="+mn-lt"/>
              </a:rPr>
              <a:t>x</a:t>
            </a:r>
            <a:r>
              <a:rPr lang="en-US" sz="1800" kern="0" dirty="0" smtClean="0">
                <a:latin typeface="+mn-lt"/>
              </a:rPr>
              <a:t>(</a:t>
            </a:r>
            <a:r>
              <a:rPr lang="en-US" sz="1800" i="1" kern="0" dirty="0" smtClean="0">
                <a:latin typeface="+mn-lt"/>
              </a:rPr>
              <a:t>t</a:t>
            </a:r>
            <a:r>
              <a:rPr lang="en-US" sz="1800" kern="0" dirty="0" smtClean="0">
                <a:latin typeface="+mn-lt"/>
              </a:rPr>
              <a:t>)</a:t>
            </a:r>
            <a:r>
              <a:rPr lang="en-US" sz="1800" b="1" kern="0" dirty="0" smtClean="0">
                <a:latin typeface="+mn-lt"/>
              </a:rPr>
              <a:t>, is:</a:t>
            </a:r>
          </a:p>
          <a:p>
            <a:pPr marL="168275" marR="0" indent="-168275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tabLst>
                <a:tab pos="4572000" algn="l"/>
              </a:tabLst>
            </a:pPr>
            <a:r>
              <a:rPr lang="en-US" sz="1800" b="1" kern="0" dirty="0" smtClean="0">
                <a:latin typeface="+mn-lt"/>
              </a:rPr>
              <a:t>	This is known as </a:t>
            </a:r>
            <a:r>
              <a:rPr lang="en-US" sz="1800" b="1" kern="0" dirty="0" smtClean="0">
                <a:solidFill>
                  <a:schemeClr val="accent1"/>
                </a:solidFill>
                <a:latin typeface="+mn-lt"/>
              </a:rPr>
              <a:t>idealized sampling</a:t>
            </a:r>
            <a:r>
              <a:rPr lang="en-US" sz="1800" b="1" kern="0" dirty="0" smtClean="0">
                <a:latin typeface="+mn-lt"/>
              </a:rPr>
              <a:t>.</a:t>
            </a:r>
          </a:p>
          <a:p>
            <a:pPr marL="168275" marR="0" indent="-168275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itchFamily="34" charset="0"/>
              <a:buChar char="•"/>
              <a:tabLst>
                <a:tab pos="4572000" algn="l"/>
              </a:tabLst>
            </a:pPr>
            <a:r>
              <a:rPr lang="en-US" sz="1800" b="1" kern="0" dirty="0" smtClean="0">
                <a:latin typeface="+mn-lt"/>
              </a:rPr>
              <a:t>We can derive the complex Fourier series of a pulse train:</a:t>
            </a:r>
          </a:p>
        </p:txBody>
      </p:sp>
      <p:graphicFrame>
        <p:nvGraphicFramePr>
          <p:cNvPr id="6146" name="Object 2"/>
          <p:cNvGraphicFramePr>
            <a:graphicFrameLocks noChangeAspect="1"/>
          </p:cNvGraphicFramePr>
          <p:nvPr/>
        </p:nvGraphicFramePr>
        <p:xfrm>
          <a:off x="460375" y="2898775"/>
          <a:ext cx="5181600" cy="647700"/>
        </p:xfrm>
        <a:graphic>
          <a:graphicData uri="http://schemas.openxmlformats.org/presentationml/2006/ole">
            <p:oleObj spid="_x0000_s6146" name="Equation" r:id="rId4" imgW="3454200" imgH="431640" progId="Equation.3">
              <p:embed/>
            </p:oleObj>
          </a:graphicData>
        </a:graphic>
      </p:graphicFrame>
      <p:graphicFrame>
        <p:nvGraphicFramePr>
          <p:cNvPr id="6149" name="Object 5"/>
          <p:cNvGraphicFramePr>
            <a:graphicFrameLocks noChangeAspect="1"/>
          </p:cNvGraphicFramePr>
          <p:nvPr/>
        </p:nvGraphicFramePr>
        <p:xfrm>
          <a:off x="450850" y="1850488"/>
          <a:ext cx="1866900" cy="647700"/>
        </p:xfrm>
        <a:graphic>
          <a:graphicData uri="http://schemas.openxmlformats.org/presentationml/2006/ole">
            <p:oleObj spid="_x0000_s6149" name="Equation" r:id="rId5" imgW="1244520" imgH="431640" progId="Equation.3">
              <p:embed/>
            </p:oleObj>
          </a:graphicData>
        </a:graphic>
      </p:graphicFrame>
      <p:graphicFrame>
        <p:nvGraphicFramePr>
          <p:cNvPr id="6150" name="Object 6"/>
          <p:cNvGraphicFramePr>
            <a:graphicFrameLocks noChangeAspect="1"/>
          </p:cNvGraphicFramePr>
          <p:nvPr/>
        </p:nvGraphicFramePr>
        <p:xfrm>
          <a:off x="460375" y="4330187"/>
          <a:ext cx="5619750" cy="2057400"/>
        </p:xfrm>
        <a:graphic>
          <a:graphicData uri="http://schemas.openxmlformats.org/presentationml/2006/ole">
            <p:oleObj spid="_x0000_s6150" name="Equation" r:id="rId6" imgW="3746160" imgH="1371600" progId="Equation.3">
              <p:embed/>
            </p:oleObj>
          </a:graphicData>
        </a:graphic>
      </p:graphicFrame>
      <p:grpSp>
        <p:nvGrpSpPr>
          <p:cNvPr id="43" name="Group 42"/>
          <p:cNvGrpSpPr/>
          <p:nvPr/>
        </p:nvGrpSpPr>
        <p:grpSpPr>
          <a:xfrm>
            <a:off x="5926359" y="1533185"/>
            <a:ext cx="3193371" cy="1201283"/>
            <a:chOff x="4909628" y="2222499"/>
            <a:chExt cx="3193371" cy="1201283"/>
          </a:xfrm>
        </p:grpSpPr>
        <p:grpSp>
          <p:nvGrpSpPr>
            <p:cNvPr id="42" name="Group 41"/>
            <p:cNvGrpSpPr/>
            <p:nvPr/>
          </p:nvGrpSpPr>
          <p:grpSpPr>
            <a:xfrm>
              <a:off x="4909628" y="2222499"/>
              <a:ext cx="2912012" cy="900137"/>
              <a:chOff x="4909628" y="2222499"/>
              <a:chExt cx="2912012" cy="900137"/>
            </a:xfrm>
          </p:grpSpPr>
          <p:cxnSp>
            <p:nvCxnSpPr>
              <p:cNvPr id="10" name="Straight Arrow Connector 9"/>
              <p:cNvCxnSpPr/>
              <p:nvPr/>
            </p:nvCxnSpPr>
            <p:spPr>
              <a:xfrm>
                <a:off x="4909628" y="3121842"/>
                <a:ext cx="2912012" cy="1"/>
              </a:xfrm>
              <a:prstGeom prst="straightConnector1">
                <a:avLst/>
              </a:prstGeom>
              <a:ln w="12700">
                <a:solidFill>
                  <a:schemeClr val="bg1"/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Arrow Connector 23"/>
              <p:cNvCxnSpPr/>
              <p:nvPr/>
            </p:nvCxnSpPr>
            <p:spPr>
              <a:xfrm rot="5400000" flipH="1" flipV="1">
                <a:off x="5936668" y="2671774"/>
                <a:ext cx="900137" cy="1588"/>
              </a:xfrm>
              <a:prstGeom prst="straightConnector1">
                <a:avLst/>
              </a:prstGeom>
              <a:ln w="12700">
                <a:solidFill>
                  <a:schemeClr val="bg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5" name="Group 34"/>
            <p:cNvGrpSpPr/>
            <p:nvPr/>
          </p:nvGrpSpPr>
          <p:grpSpPr>
            <a:xfrm>
              <a:off x="5471542" y="2531194"/>
              <a:ext cx="1842071" cy="591442"/>
              <a:chOff x="5471542" y="2531194"/>
              <a:chExt cx="1842071" cy="591442"/>
            </a:xfrm>
          </p:grpSpPr>
          <p:cxnSp>
            <p:nvCxnSpPr>
              <p:cNvPr id="13" name="Straight Arrow Connector 12"/>
              <p:cNvCxnSpPr/>
              <p:nvPr/>
            </p:nvCxnSpPr>
            <p:spPr>
              <a:xfrm rot="5400000" flipH="1" flipV="1">
                <a:off x="5177012" y="2826518"/>
                <a:ext cx="590648" cy="1588"/>
              </a:xfrm>
              <a:prstGeom prst="straightConnector1">
                <a:avLst/>
              </a:prstGeom>
              <a:ln w="2540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Arrow Connector 13"/>
              <p:cNvCxnSpPr/>
              <p:nvPr/>
            </p:nvCxnSpPr>
            <p:spPr>
              <a:xfrm rot="5400000" flipH="1" flipV="1">
                <a:off x="5654056" y="2825724"/>
                <a:ext cx="590648" cy="1588"/>
              </a:xfrm>
              <a:prstGeom prst="straightConnector1">
                <a:avLst/>
              </a:prstGeom>
              <a:ln w="2540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Arrow Connector 14"/>
              <p:cNvCxnSpPr/>
              <p:nvPr/>
            </p:nvCxnSpPr>
            <p:spPr>
              <a:xfrm rot="5400000" flipH="1" flipV="1">
                <a:off x="6539707" y="2825724"/>
                <a:ext cx="590648" cy="1588"/>
              </a:xfrm>
              <a:prstGeom prst="straightConnector1">
                <a:avLst/>
              </a:prstGeom>
              <a:ln w="2540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Arrow Connector 15"/>
              <p:cNvCxnSpPr/>
              <p:nvPr/>
            </p:nvCxnSpPr>
            <p:spPr>
              <a:xfrm rot="5400000" flipH="1" flipV="1">
                <a:off x="6086736" y="2825724"/>
                <a:ext cx="590648" cy="1588"/>
              </a:xfrm>
              <a:prstGeom prst="straightConnector1">
                <a:avLst/>
              </a:prstGeom>
              <a:ln w="2540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Arrow Connector 20"/>
              <p:cNvCxnSpPr/>
              <p:nvPr/>
            </p:nvCxnSpPr>
            <p:spPr>
              <a:xfrm rot="5400000" flipH="1" flipV="1">
                <a:off x="7017495" y="2825724"/>
                <a:ext cx="590648" cy="1588"/>
              </a:xfrm>
              <a:prstGeom prst="straightConnector1">
                <a:avLst/>
              </a:prstGeom>
              <a:ln w="2540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2" name="TextBox 21"/>
            <p:cNvSpPr txBox="1"/>
            <p:nvPr/>
          </p:nvSpPr>
          <p:spPr>
            <a:xfrm>
              <a:off x="7695036" y="3009487"/>
              <a:ext cx="407963" cy="215444"/>
            </a:xfrm>
            <a:prstGeom prst="rect">
              <a:avLst/>
            </a:prstGeom>
          </p:spPr>
          <p:txBody>
            <a:bodyPr wrap="square" lIns="0" tIns="0" rIns="0" bIns="0" rtlCol="0">
              <a:spAutoFit/>
            </a:bodyPr>
            <a:lstStyle/>
            <a:p>
              <a:pPr marL="342900" marR="0" indent="-34290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tabLst/>
              </a:pPr>
              <a:r>
                <a:rPr lang="en-US" sz="1400" i="1" kern="0" dirty="0" smtClean="0">
                  <a:latin typeface="+mn-lt"/>
                </a:rPr>
                <a:t>t</a:t>
              </a:r>
              <a:endParaRPr kumimoji="0" lang="en-US" sz="140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6455243" y="2233428"/>
              <a:ext cx="407963" cy="215444"/>
            </a:xfrm>
            <a:prstGeom prst="rect">
              <a:avLst/>
            </a:prstGeom>
          </p:spPr>
          <p:txBody>
            <a:bodyPr wrap="square" lIns="0" tIns="0" rIns="0" bIns="0" rtlCol="0">
              <a:spAutoFit/>
            </a:bodyPr>
            <a:lstStyle/>
            <a:p>
              <a:pPr marL="342900" marR="0" indent="-34290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tabLst/>
              </a:pPr>
              <a:r>
                <a:rPr lang="en-US" sz="1400" i="1" kern="0" dirty="0" smtClean="0">
                  <a:latin typeface="+mn-lt"/>
                </a:rPr>
                <a:t>x</a:t>
              </a:r>
              <a:r>
                <a:rPr lang="en-US" sz="1400" kern="0" noProof="0" dirty="0" smtClean="0">
                  <a:latin typeface="+mn-lt"/>
                </a:rPr>
                <a:t>(</a:t>
              </a:r>
              <a:r>
                <a:rPr lang="en-US" sz="1400" i="1" kern="0" noProof="0" dirty="0" smtClean="0">
                  <a:latin typeface="+mn-lt"/>
                </a:rPr>
                <a:t>t</a:t>
              </a:r>
              <a:r>
                <a:rPr lang="en-US" sz="1400" kern="0" noProof="0" dirty="0" smtClean="0">
                  <a:latin typeface="+mn-lt"/>
                </a:rPr>
                <a:t>)</a:t>
              </a:r>
              <a:endParaRPr kumimoji="0" lang="en-US" sz="14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5279243" y="3208338"/>
              <a:ext cx="407963" cy="215444"/>
            </a:xfrm>
            <a:prstGeom prst="rect">
              <a:avLst/>
            </a:prstGeom>
          </p:spPr>
          <p:txBody>
            <a:bodyPr wrap="square" lIns="0" tIns="0" rIns="0" bIns="0" rtlCol="0">
              <a:spAutoFit/>
            </a:bodyPr>
            <a:lstStyle/>
            <a:p>
              <a:pPr marL="342900" marR="0" indent="-34290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tabLst/>
              </a:pPr>
              <a:r>
                <a:rPr lang="en-US" sz="1400" kern="0" noProof="0" dirty="0" smtClean="0">
                  <a:latin typeface="+mn-lt"/>
                </a:rPr>
                <a:t>-2</a:t>
              </a:r>
              <a:r>
                <a:rPr lang="en-US" sz="1400" i="1" kern="0" noProof="0" dirty="0" smtClean="0">
                  <a:latin typeface="+mn-lt"/>
                </a:rPr>
                <a:t>T</a:t>
              </a:r>
              <a:endParaRPr kumimoji="0" lang="en-US" sz="140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5757081" y="3208338"/>
              <a:ext cx="407963" cy="215444"/>
            </a:xfrm>
            <a:prstGeom prst="rect">
              <a:avLst/>
            </a:prstGeom>
          </p:spPr>
          <p:txBody>
            <a:bodyPr wrap="square" lIns="0" tIns="0" rIns="0" bIns="0" rtlCol="0">
              <a:spAutoFit/>
            </a:bodyPr>
            <a:lstStyle/>
            <a:p>
              <a:pPr marL="342900" marR="0" indent="-34290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tabLst/>
              </a:pPr>
              <a:r>
                <a:rPr lang="en-US" sz="1400" kern="0" noProof="0" dirty="0" smtClean="0">
                  <a:latin typeface="+mn-lt"/>
                </a:rPr>
                <a:t>-</a:t>
              </a:r>
              <a:r>
                <a:rPr lang="en-US" sz="1400" i="1" kern="0" noProof="0" dirty="0" smtClean="0">
                  <a:latin typeface="+mn-lt"/>
                </a:rPr>
                <a:t>T</a:t>
              </a:r>
              <a:endParaRPr kumimoji="0" lang="en-US" sz="140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6193643" y="3208338"/>
              <a:ext cx="407963" cy="215444"/>
            </a:xfrm>
            <a:prstGeom prst="rect">
              <a:avLst/>
            </a:prstGeom>
          </p:spPr>
          <p:txBody>
            <a:bodyPr wrap="square" lIns="0" tIns="0" rIns="0" bIns="0" rtlCol="0">
              <a:spAutoFit/>
            </a:bodyPr>
            <a:lstStyle/>
            <a:p>
              <a:pPr marL="342900" marR="0" indent="-34290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tabLst/>
              </a:pPr>
              <a:r>
                <a:rPr lang="en-US" sz="1400" kern="0" dirty="0" smtClean="0">
                  <a:latin typeface="+mn-lt"/>
                </a:rPr>
                <a:t>0</a:t>
              </a:r>
              <a:endParaRPr kumimoji="0" lang="en-US" sz="14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6644493" y="3208338"/>
              <a:ext cx="407963" cy="215444"/>
            </a:xfrm>
            <a:prstGeom prst="rect">
              <a:avLst/>
            </a:prstGeom>
          </p:spPr>
          <p:txBody>
            <a:bodyPr wrap="square" lIns="0" tIns="0" rIns="0" bIns="0" rtlCol="0">
              <a:spAutoFit/>
            </a:bodyPr>
            <a:lstStyle/>
            <a:p>
              <a:pPr marL="342900" marR="0" indent="-34290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tabLst/>
              </a:pPr>
              <a:r>
                <a:rPr lang="en-US" sz="1400" i="1" kern="0" dirty="0" smtClean="0">
                  <a:latin typeface="+mn-lt"/>
                </a:rPr>
                <a:t>T</a:t>
              </a:r>
              <a:endParaRPr kumimoji="0" lang="en-US" sz="140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7108043" y="3208338"/>
              <a:ext cx="407963" cy="215444"/>
            </a:xfrm>
            <a:prstGeom prst="rect">
              <a:avLst/>
            </a:prstGeom>
          </p:spPr>
          <p:txBody>
            <a:bodyPr wrap="square" lIns="0" tIns="0" rIns="0" bIns="0" rtlCol="0">
              <a:spAutoFit/>
            </a:bodyPr>
            <a:lstStyle/>
            <a:p>
              <a:pPr marL="342900" marR="0" indent="-34290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tabLst/>
              </a:pPr>
              <a:r>
                <a:rPr lang="en-US" sz="1400" kern="0" dirty="0" smtClean="0">
                  <a:latin typeface="+mn-lt"/>
                </a:rPr>
                <a:t>2</a:t>
              </a:r>
              <a:r>
                <a:rPr lang="en-US" sz="1400" i="1" kern="0" dirty="0" smtClean="0">
                  <a:latin typeface="+mn-lt"/>
                </a:rPr>
                <a:t>T</a:t>
              </a:r>
              <a:endParaRPr kumimoji="0" lang="en-US" sz="140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7437123" y="2559332"/>
              <a:ext cx="407963" cy="430887"/>
            </a:xfrm>
            <a:prstGeom prst="rect">
              <a:avLst/>
            </a:prstGeom>
          </p:spPr>
          <p:txBody>
            <a:bodyPr wrap="square" lIns="0" tIns="0" rIns="0" bIns="0" rtlCol="0" anchor="ctr" anchorCtr="0">
              <a:spAutoFit/>
            </a:bodyPr>
            <a:lstStyle/>
            <a:p>
              <a:pPr marL="342900" marR="0" indent="-34290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tabLst/>
              </a:pPr>
              <a:r>
                <a:rPr lang="en-US" sz="2800" b="1" kern="0" dirty="0" smtClean="0">
                  <a:latin typeface="+mn-lt"/>
                </a:rPr>
                <a:t>…</a:t>
              </a:r>
              <a:endPara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4930728" y="2556984"/>
              <a:ext cx="407963" cy="430887"/>
            </a:xfrm>
            <a:prstGeom prst="rect">
              <a:avLst/>
            </a:prstGeom>
          </p:spPr>
          <p:txBody>
            <a:bodyPr wrap="square" lIns="0" tIns="0" rIns="0" bIns="0" rtlCol="0" anchor="ctr" anchorCtr="0">
              <a:spAutoFit/>
            </a:bodyPr>
            <a:lstStyle/>
            <a:p>
              <a:pPr marL="342900" marR="0" indent="-34290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tabLst/>
              </a:pPr>
              <a:r>
                <a:rPr lang="en-US" sz="2800" b="1" kern="0" dirty="0" smtClean="0">
                  <a:latin typeface="+mn-lt"/>
                </a:rPr>
                <a:t>…</a:t>
              </a:r>
              <a:endPara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178459" y="604910"/>
            <a:ext cx="8651630" cy="4072910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marL="168275" indent="-168275">
              <a:spcBef>
                <a:spcPts val="0"/>
              </a:spcBef>
              <a:spcAft>
                <a:spcPts val="6000"/>
              </a:spcAft>
              <a:buFontTx/>
              <a:buChar char="•"/>
              <a:tabLst>
                <a:tab pos="4572000" algn="l"/>
              </a:tabLst>
            </a:pPr>
            <a:r>
              <a:rPr lang="en-US" sz="1800" b="1" kern="0" dirty="0" smtClean="0"/>
              <a:t>The Fourier series of our sampled signal, </a:t>
            </a:r>
            <a:r>
              <a:rPr lang="en-US" sz="1800" i="1" kern="0" dirty="0" err="1" smtClean="0"/>
              <a:t>x</a:t>
            </a:r>
            <a:r>
              <a:rPr lang="en-US" sz="1800" i="1" kern="0" baseline="-25000" dirty="0" err="1" smtClean="0"/>
              <a:t>s</a:t>
            </a:r>
            <a:r>
              <a:rPr lang="en-US" sz="1800" kern="0" dirty="0" smtClean="0"/>
              <a:t>(</a:t>
            </a:r>
            <a:r>
              <a:rPr lang="en-US" sz="1800" i="1" kern="0" dirty="0" smtClean="0"/>
              <a:t>t</a:t>
            </a:r>
            <a:r>
              <a:rPr lang="en-US" sz="1800" kern="0" dirty="0" smtClean="0"/>
              <a:t>)</a:t>
            </a:r>
            <a:r>
              <a:rPr lang="en-US" sz="1800" b="1" kern="0" dirty="0" smtClean="0"/>
              <a:t> is:</a:t>
            </a:r>
          </a:p>
          <a:p>
            <a:pPr marL="168275" indent="-168275">
              <a:spcBef>
                <a:spcPts val="0"/>
              </a:spcBef>
              <a:spcAft>
                <a:spcPts val="12800"/>
              </a:spcAft>
              <a:buFontTx/>
              <a:buChar char="•"/>
              <a:tabLst>
                <a:tab pos="4572000" algn="l"/>
              </a:tabLst>
            </a:pPr>
            <a:r>
              <a:rPr lang="en-US" sz="1800" b="1" kern="0" dirty="0" smtClean="0">
                <a:latin typeface="+mn-lt"/>
              </a:rPr>
              <a:t>Recalling the Fourier transform properties of linearity (the transform of a sum is the sum of the transforms) and modulation (multiplication by a complex exponential produces a shift in the frequency domain), we can write an expression for the Fourier transform of our sampled signal:</a:t>
            </a:r>
          </a:p>
          <a:p>
            <a:pPr marL="168275" indent="-168275">
              <a:spcBef>
                <a:spcPts val="0"/>
              </a:spcBef>
              <a:spcAft>
                <a:spcPts val="6000"/>
              </a:spcAft>
              <a:buFontTx/>
              <a:buChar char="•"/>
              <a:tabLst>
                <a:tab pos="4572000" algn="l"/>
              </a:tabLst>
            </a:pPr>
            <a:r>
              <a:rPr lang="en-US" sz="1800" b="1" kern="0" dirty="0" smtClean="0">
                <a:latin typeface="+mn-lt"/>
              </a:rPr>
              <a:t>If our original signal, </a:t>
            </a:r>
            <a:r>
              <a:rPr lang="en-US" sz="1800" i="1" kern="0" dirty="0" smtClean="0"/>
              <a:t>x</a:t>
            </a:r>
            <a:r>
              <a:rPr lang="en-US" sz="1800" kern="0" dirty="0" smtClean="0"/>
              <a:t>(</a:t>
            </a:r>
            <a:r>
              <a:rPr lang="en-US" sz="1800" i="1" kern="0" dirty="0" smtClean="0"/>
              <a:t>t</a:t>
            </a:r>
            <a:r>
              <a:rPr lang="en-US" sz="1800" kern="0" dirty="0" smtClean="0"/>
              <a:t>)</a:t>
            </a:r>
            <a:r>
              <a:rPr lang="en-US" sz="1800" b="1" kern="0" dirty="0" smtClean="0">
                <a:latin typeface="+mn-lt"/>
              </a:rPr>
              <a:t>, is bandlimited:</a:t>
            </a: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85793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Fourier Transform of a Sampled Signal</a:t>
            </a:r>
            <a:endParaRPr lang="en-US" b="1" dirty="0">
              <a:solidFill>
                <a:schemeClr val="accent2"/>
              </a:solidFill>
            </a:endParaRPr>
          </a:p>
        </p:txBody>
      </p:sp>
      <p:graphicFrame>
        <p:nvGraphicFramePr>
          <p:cNvPr id="2062" name="Object 14"/>
          <p:cNvGraphicFramePr>
            <a:graphicFrameLocks noChangeAspect="1"/>
          </p:cNvGraphicFramePr>
          <p:nvPr/>
        </p:nvGraphicFramePr>
        <p:xfrm>
          <a:off x="447675" y="894203"/>
          <a:ext cx="3124200" cy="647700"/>
        </p:xfrm>
        <a:graphic>
          <a:graphicData uri="http://schemas.openxmlformats.org/presentationml/2006/ole">
            <p:oleObj spid="_x0000_s2062" name="Equation" r:id="rId3" imgW="2082600" imgH="431640" progId="Equation.3">
              <p:embed/>
            </p:oleObj>
          </a:graphicData>
        </a:graphic>
      </p:graphicFrame>
      <p:graphicFrame>
        <p:nvGraphicFramePr>
          <p:cNvPr id="2" name="Object 15"/>
          <p:cNvGraphicFramePr>
            <a:graphicFrameLocks noChangeAspect="1"/>
          </p:cNvGraphicFramePr>
          <p:nvPr/>
        </p:nvGraphicFramePr>
        <p:xfrm>
          <a:off x="460375" y="2814638"/>
          <a:ext cx="5924550" cy="1371600"/>
        </p:xfrm>
        <a:graphic>
          <a:graphicData uri="http://schemas.openxmlformats.org/presentationml/2006/ole">
            <p:oleObj spid="_x0000_s2063" name="Equation" r:id="rId4" imgW="3949560" imgH="914400" progId="Equation.3">
              <p:embed/>
            </p:oleObj>
          </a:graphicData>
        </a:graphic>
      </p:graphicFrame>
      <p:graphicFrame>
        <p:nvGraphicFramePr>
          <p:cNvPr id="2064" name="Object 16"/>
          <p:cNvGraphicFramePr>
            <a:graphicFrameLocks noChangeAspect="1"/>
          </p:cNvGraphicFramePr>
          <p:nvPr/>
        </p:nvGraphicFramePr>
        <p:xfrm>
          <a:off x="4734584" y="4325499"/>
          <a:ext cx="2381250" cy="419100"/>
        </p:xfrm>
        <a:graphic>
          <a:graphicData uri="http://schemas.openxmlformats.org/presentationml/2006/ole">
            <p:oleObj spid="_x0000_s2064" name="Equation" r:id="rId5" imgW="1587240" imgH="279360" progId="Equation.3">
              <p:embed/>
            </p:oleObj>
          </a:graphicData>
        </a:graphic>
      </p:graphicFrame>
      <p:pic>
        <p:nvPicPr>
          <p:cNvPr id="2065" name="Picture 17">
            <a:hlinkClick r:id="rId6"/>
          </p:cNvPr>
          <p:cNvPicPr>
            <a:picLocks noChangeAspect="1" noChangeArrowheads="1"/>
          </p:cNvPicPr>
          <p:nvPr/>
        </p:nvPicPr>
        <p:blipFill>
          <a:blip r:embed="rId7"/>
          <a:srcRect l="5645" t="28657" r="6452" b="25102"/>
          <a:stretch>
            <a:fillRect/>
          </a:stretch>
        </p:blipFill>
        <p:spPr bwMode="auto">
          <a:xfrm>
            <a:off x="2242381" y="4731076"/>
            <a:ext cx="4659239" cy="18209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85793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Signal Reconstruction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82880" y="534568"/>
            <a:ext cx="8732520" cy="553998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marL="168275" marR="0" indent="-168275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Char char="•"/>
              <a:tabLst>
                <a:tab pos="4572000" algn="l"/>
              </a:tabLst>
            </a:pPr>
            <a:r>
              <a:rPr lang="en-US" sz="1800" b="1" kern="0" dirty="0" smtClean="0">
                <a:latin typeface="+mn-lt"/>
              </a:rPr>
              <a:t>Note that if             , the replicas of            do not overlap in the frequency domain. We can recover the original signal exactly.</a:t>
            </a:r>
          </a:p>
        </p:txBody>
      </p:sp>
      <p:graphicFrame>
        <p:nvGraphicFramePr>
          <p:cNvPr id="29699" name="Object 3"/>
          <p:cNvGraphicFramePr>
            <a:graphicFrameLocks noChangeAspect="1"/>
          </p:cNvGraphicFramePr>
          <p:nvPr/>
        </p:nvGraphicFramePr>
        <p:xfrm>
          <a:off x="1578366" y="513666"/>
          <a:ext cx="819150" cy="342900"/>
        </p:xfrm>
        <a:graphic>
          <a:graphicData uri="http://schemas.openxmlformats.org/presentationml/2006/ole">
            <p:oleObj spid="_x0000_s29699" name="Equation" r:id="rId3" imgW="545760" imgH="228600" progId="Equation.3">
              <p:embed/>
            </p:oleObj>
          </a:graphicData>
        </a:graphic>
      </p:graphicFrame>
      <p:graphicFrame>
        <p:nvGraphicFramePr>
          <p:cNvPr id="2" name="Object 4"/>
          <p:cNvGraphicFramePr>
            <a:graphicFrameLocks noChangeAspect="1"/>
          </p:cNvGraphicFramePr>
          <p:nvPr/>
        </p:nvGraphicFramePr>
        <p:xfrm>
          <a:off x="4038795" y="512760"/>
          <a:ext cx="704850" cy="342900"/>
        </p:xfrm>
        <a:graphic>
          <a:graphicData uri="http://schemas.openxmlformats.org/presentationml/2006/ole">
            <p:oleObj spid="_x0000_s29700" name="Equation" r:id="rId4" imgW="469800" imgH="228600" progId="Equation.3">
              <p:embed/>
            </p:oleObj>
          </a:graphicData>
        </a:graphic>
      </p:graphicFrame>
      <p:graphicFrame>
        <p:nvGraphicFramePr>
          <p:cNvPr id="29701" name="Object 5"/>
          <p:cNvGraphicFramePr>
            <a:graphicFrameLocks noChangeAspect="1"/>
          </p:cNvGraphicFramePr>
          <p:nvPr/>
        </p:nvGraphicFramePr>
        <p:xfrm>
          <a:off x="3057258" y="4732514"/>
          <a:ext cx="838200" cy="342900"/>
        </p:xfrm>
        <a:graphic>
          <a:graphicData uri="http://schemas.openxmlformats.org/presentationml/2006/ole">
            <p:oleObj spid="_x0000_s29701" name="Equation" r:id="rId5" imgW="558720" imgH="228600" progId="Equation.3">
              <p:embed/>
            </p:oleObj>
          </a:graphicData>
        </a:graphic>
      </p:graphicFrame>
      <p:pic>
        <p:nvPicPr>
          <p:cNvPr id="29702" name="Picture 6">
            <a:hlinkClick r:id="rId6"/>
          </p:cNvPr>
          <p:cNvPicPr>
            <a:picLocks noChangeAspect="1" noChangeArrowheads="1"/>
          </p:cNvPicPr>
          <p:nvPr/>
        </p:nvPicPr>
        <p:blipFill>
          <a:blip r:embed="rId7"/>
          <a:srcRect l="9801" t="40231" r="19628" b="18487"/>
          <a:stretch>
            <a:fillRect/>
          </a:stretch>
        </p:blipFill>
        <p:spPr bwMode="auto">
          <a:xfrm>
            <a:off x="443556" y="2867171"/>
            <a:ext cx="3126116" cy="13586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9703" name="Picture 7">
            <a:hlinkClick r:id="rId6"/>
          </p:cNvPr>
          <p:cNvPicPr>
            <a:picLocks noChangeAspect="1" noChangeArrowheads="1"/>
          </p:cNvPicPr>
          <p:nvPr/>
        </p:nvPicPr>
        <p:blipFill>
          <a:blip r:embed="rId8"/>
          <a:srcRect l="9082" t="48095" r="19305" b="30863"/>
          <a:stretch>
            <a:fillRect/>
          </a:stretch>
        </p:blipFill>
        <p:spPr bwMode="auto">
          <a:xfrm>
            <a:off x="1181696" y="1181684"/>
            <a:ext cx="6766560" cy="14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3" name="TextBox 22"/>
          <p:cNvSpPr txBox="1"/>
          <p:nvPr/>
        </p:nvSpPr>
        <p:spPr>
          <a:xfrm>
            <a:off x="194333" y="4738459"/>
            <a:ext cx="8640177" cy="1846659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marL="168275" marR="0" indent="-168275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Char char="•"/>
              <a:tabLst>
                <a:tab pos="4572000" algn="l"/>
              </a:tabLst>
            </a:pPr>
            <a:r>
              <a:rPr lang="en-US" sz="1800" b="1" kern="0" dirty="0" smtClean="0">
                <a:latin typeface="+mn-lt"/>
              </a:rPr>
              <a:t>The sampling frequency,             , is referred to as the </a:t>
            </a:r>
            <a:r>
              <a:rPr lang="en-US" sz="1800" b="1" kern="0" dirty="0" err="1" smtClean="0">
                <a:solidFill>
                  <a:schemeClr val="accent1"/>
                </a:solidFill>
                <a:latin typeface="+mn-lt"/>
              </a:rPr>
              <a:t>Nyquist</a:t>
            </a:r>
            <a:r>
              <a:rPr lang="en-US" sz="1800" b="1" kern="0" dirty="0" smtClean="0">
                <a:solidFill>
                  <a:schemeClr val="accent1"/>
                </a:solidFill>
                <a:latin typeface="+mn-lt"/>
              </a:rPr>
              <a:t> sampling frequency</a:t>
            </a:r>
            <a:r>
              <a:rPr lang="en-US" sz="1800" b="1" kern="0" dirty="0" smtClean="0">
                <a:latin typeface="+mn-lt"/>
              </a:rPr>
              <a:t>.</a:t>
            </a:r>
          </a:p>
          <a:p>
            <a:pPr marL="168275" marR="0" indent="-168275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Char char="•"/>
              <a:tabLst>
                <a:tab pos="4572000" algn="l"/>
              </a:tabLst>
            </a:pPr>
            <a:r>
              <a:rPr lang="en-US" sz="1800" b="1" kern="0" dirty="0" smtClean="0">
                <a:latin typeface="+mn-lt"/>
                <a:sym typeface="Symbol"/>
              </a:rPr>
              <a:t>There are two practical problems associated with this approach:</a:t>
            </a:r>
          </a:p>
          <a:p>
            <a:pPr marL="338138" marR="0" indent="-169863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Wingdings" pitchFamily="2" charset="2"/>
              <a:buChar char="§"/>
              <a:tabLst>
                <a:tab pos="4572000" algn="l"/>
              </a:tabLst>
            </a:pPr>
            <a:r>
              <a:rPr lang="en-US" sz="1800" b="1" kern="0" dirty="0" smtClean="0">
                <a:latin typeface="+mn-lt"/>
                <a:sym typeface="Symbol"/>
              </a:rPr>
              <a:t>The lowpass filter is not physically realizable. Why?</a:t>
            </a:r>
          </a:p>
          <a:p>
            <a:pPr marL="338138" marR="0" indent="-169863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Wingdings" pitchFamily="2" charset="2"/>
              <a:buChar char="§"/>
              <a:tabLst>
                <a:tab pos="4572000" algn="l"/>
              </a:tabLst>
            </a:pPr>
            <a:r>
              <a:rPr lang="en-US" sz="1800" b="1" kern="0" dirty="0" smtClean="0">
                <a:latin typeface="+mn-lt"/>
                <a:sym typeface="Symbol"/>
              </a:rPr>
              <a:t>The input signal is typically not bandlimited. Explain.</a:t>
            </a:r>
          </a:p>
        </p:txBody>
      </p:sp>
      <p:grpSp>
        <p:nvGrpSpPr>
          <p:cNvPr id="24" name="Group 23"/>
          <p:cNvGrpSpPr/>
          <p:nvPr/>
        </p:nvGrpSpPr>
        <p:grpSpPr>
          <a:xfrm>
            <a:off x="4256161" y="2689159"/>
            <a:ext cx="4659239" cy="1820951"/>
            <a:chOff x="4256161" y="2379663"/>
            <a:chExt cx="4659239" cy="1820951"/>
          </a:xfrm>
        </p:grpSpPr>
        <p:pic>
          <p:nvPicPr>
            <p:cNvPr id="11" name="Picture 17"/>
            <p:cNvPicPr>
              <a:picLocks noChangeAspect="1" noChangeArrowheads="1"/>
            </p:cNvPicPr>
            <p:nvPr/>
          </p:nvPicPr>
          <p:blipFill>
            <a:blip r:embed="rId9"/>
            <a:srcRect l="5645" t="28657" r="6452" b="25102"/>
            <a:stretch>
              <a:fillRect/>
            </a:stretch>
          </p:blipFill>
          <p:spPr bwMode="auto">
            <a:xfrm>
              <a:off x="4256161" y="2379663"/>
              <a:ext cx="4659239" cy="18209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cxnSp>
          <p:nvCxnSpPr>
            <p:cNvPr id="13" name="Straight Connector 12"/>
            <p:cNvCxnSpPr/>
            <p:nvPr/>
          </p:nvCxnSpPr>
          <p:spPr>
            <a:xfrm rot="5400000" flipH="1" flipV="1">
              <a:off x="6077158" y="3742715"/>
              <a:ext cx="393273" cy="794"/>
            </a:xfrm>
            <a:prstGeom prst="line">
              <a:avLst/>
            </a:prstGeom>
            <a:ln w="38100">
              <a:solidFill>
                <a:schemeClr val="bg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6288258" y="3546475"/>
              <a:ext cx="633047" cy="1588"/>
            </a:xfrm>
            <a:prstGeom prst="line">
              <a:avLst/>
            </a:prstGeom>
            <a:ln w="38100">
              <a:solidFill>
                <a:schemeClr val="bg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>
              <a:off x="6717323" y="3734972"/>
              <a:ext cx="351692" cy="1588"/>
            </a:xfrm>
            <a:prstGeom prst="line">
              <a:avLst/>
            </a:prstGeom>
            <a:ln w="38100">
              <a:solidFill>
                <a:schemeClr val="bg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85793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Signal Interpolation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82880" y="534568"/>
            <a:ext cx="8651630" cy="4596130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marL="168275" marR="0" indent="-168275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5400"/>
              </a:spcAft>
              <a:buClrTx/>
              <a:buSzTx/>
              <a:buFontTx/>
              <a:buChar char="•"/>
              <a:tabLst>
                <a:tab pos="4572000" algn="l"/>
              </a:tabLst>
            </a:pPr>
            <a:r>
              <a:rPr lang="en-US" sz="1800" b="1" kern="0" dirty="0" smtClean="0">
                <a:latin typeface="+mn-lt"/>
              </a:rPr>
              <a:t>The frequency response of the lowpass, or interpolation, filter is:</a:t>
            </a:r>
          </a:p>
          <a:p>
            <a:pPr marL="168275" marR="0" indent="-168275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5400"/>
              </a:spcAft>
              <a:buClrTx/>
              <a:buSzTx/>
              <a:buFontTx/>
              <a:buChar char="•"/>
              <a:tabLst>
                <a:tab pos="4572000" algn="l"/>
              </a:tabLst>
            </a:pPr>
            <a:r>
              <a:rPr lang="en-US" sz="1800" b="1" kern="0" dirty="0" smtClean="0">
                <a:latin typeface="+mn-lt"/>
              </a:rPr>
              <a:t>The impulse response of this filter is given by:</a:t>
            </a:r>
          </a:p>
          <a:p>
            <a:pPr marL="168275" marR="0" indent="-168275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6400"/>
              </a:spcAft>
              <a:buClrTx/>
              <a:buSzTx/>
              <a:buFontTx/>
              <a:buChar char="•"/>
              <a:tabLst>
                <a:tab pos="4572000" algn="l"/>
              </a:tabLst>
            </a:pPr>
            <a:r>
              <a:rPr lang="en-US" sz="1800" b="1" kern="0" dirty="0" smtClean="0">
                <a:latin typeface="+mn-lt"/>
              </a:rPr>
              <a:t>The output of the interpolating filter is given by the convolution integral:</a:t>
            </a:r>
          </a:p>
          <a:p>
            <a:pPr marL="168275" marR="0" indent="-168275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6400"/>
              </a:spcAft>
              <a:buClrTx/>
              <a:buSzTx/>
              <a:buFontTx/>
              <a:buChar char="•"/>
              <a:tabLst>
                <a:tab pos="4572000" algn="l"/>
              </a:tabLst>
            </a:pPr>
            <a:r>
              <a:rPr lang="en-US" sz="1800" b="1" kern="0" dirty="0" smtClean="0">
                <a:latin typeface="+mn-lt"/>
              </a:rPr>
              <a:t>Using the sifting property of the impulse:</a:t>
            </a:r>
          </a:p>
        </p:txBody>
      </p:sp>
      <p:graphicFrame>
        <p:nvGraphicFramePr>
          <p:cNvPr id="29697" name="Object 1"/>
          <p:cNvGraphicFramePr>
            <a:graphicFrameLocks noChangeAspect="1"/>
          </p:cNvGraphicFramePr>
          <p:nvPr/>
        </p:nvGraphicFramePr>
        <p:xfrm>
          <a:off x="447675" y="821444"/>
          <a:ext cx="2628900" cy="685800"/>
        </p:xfrm>
        <a:graphic>
          <a:graphicData uri="http://schemas.openxmlformats.org/presentationml/2006/ole">
            <p:oleObj spid="_x0000_s31746" name="Equation" r:id="rId3" imgW="1752480" imgH="457200" progId="Equation.3">
              <p:embed/>
            </p:oleObj>
          </a:graphicData>
        </a:graphic>
      </p:graphicFrame>
      <p:graphicFrame>
        <p:nvGraphicFramePr>
          <p:cNvPr id="31749" name="Object 5"/>
          <p:cNvGraphicFramePr>
            <a:graphicFrameLocks noChangeAspect="1"/>
          </p:cNvGraphicFramePr>
          <p:nvPr/>
        </p:nvGraphicFramePr>
        <p:xfrm>
          <a:off x="447675" y="1818954"/>
          <a:ext cx="4743450" cy="628650"/>
        </p:xfrm>
        <a:graphic>
          <a:graphicData uri="http://schemas.openxmlformats.org/presentationml/2006/ole">
            <p:oleObj spid="_x0000_s31749" name="Equation" r:id="rId4" imgW="3162240" imgH="419040" progId="Equation.3">
              <p:embed/>
            </p:oleObj>
          </a:graphicData>
        </a:graphic>
      </p:graphicFrame>
      <p:graphicFrame>
        <p:nvGraphicFramePr>
          <p:cNvPr id="31752" name="Object 8"/>
          <p:cNvGraphicFramePr>
            <a:graphicFrameLocks noChangeAspect="1"/>
          </p:cNvGraphicFramePr>
          <p:nvPr/>
        </p:nvGraphicFramePr>
        <p:xfrm>
          <a:off x="447675" y="2683557"/>
          <a:ext cx="6667500" cy="2171700"/>
        </p:xfrm>
        <a:graphic>
          <a:graphicData uri="http://schemas.openxmlformats.org/presentationml/2006/ole">
            <p:oleObj spid="_x0000_s31752" name="Equation" r:id="rId5" imgW="4444920" imgH="1447560" progId="Equation.3">
              <p:embed/>
            </p:oleObj>
          </a:graphicData>
        </a:graphic>
      </p:graphicFrame>
      <p:graphicFrame>
        <p:nvGraphicFramePr>
          <p:cNvPr id="31753" name="Object 9"/>
          <p:cNvGraphicFramePr>
            <a:graphicFrameLocks noChangeAspect="1"/>
          </p:cNvGraphicFramePr>
          <p:nvPr/>
        </p:nvGraphicFramePr>
        <p:xfrm>
          <a:off x="447675" y="5120152"/>
          <a:ext cx="3486150" cy="1371600"/>
        </p:xfrm>
        <a:graphic>
          <a:graphicData uri="http://schemas.openxmlformats.org/presentationml/2006/ole">
            <p:oleObj spid="_x0000_s31753" name="Equation" r:id="rId6" imgW="2323800" imgH="914400" progId="Equation.3">
              <p:embed/>
            </p:oleObj>
          </a:graphicData>
        </a:graphic>
      </p:graphicFrame>
      <p:pic>
        <p:nvPicPr>
          <p:cNvPr id="31754" name="Picture 10">
            <a:hlinkClick r:id="rId7"/>
          </p:cNvPr>
          <p:cNvPicPr>
            <a:picLocks noChangeAspect="1" noChangeArrowheads="1"/>
          </p:cNvPicPr>
          <p:nvPr/>
        </p:nvPicPr>
        <p:blipFill>
          <a:blip r:embed="rId8"/>
          <a:srcRect l="9057" t="30211" r="19479" b="24700"/>
          <a:stretch>
            <a:fillRect/>
          </a:stretch>
        </p:blipFill>
        <p:spPr bwMode="auto">
          <a:xfrm>
            <a:off x="6467621" y="1258178"/>
            <a:ext cx="2447779" cy="11473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85793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Signal Interpolation (Cont.)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82880" y="534568"/>
            <a:ext cx="4178105" cy="6063198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marL="168275" marR="0" indent="-168275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4800"/>
              </a:spcAft>
              <a:buClrTx/>
              <a:buSzTx/>
              <a:buFontTx/>
              <a:buChar char="•"/>
              <a:tabLst>
                <a:tab pos="4572000" algn="l"/>
              </a:tabLst>
            </a:pPr>
            <a:r>
              <a:rPr lang="en-US" sz="1800" b="1" kern="0" dirty="0" smtClean="0">
                <a:latin typeface="+mn-lt"/>
              </a:rPr>
              <a:t>Inserting our expression for the impulse response:</a:t>
            </a:r>
          </a:p>
          <a:p>
            <a:pPr marL="168275" marR="0" indent="-168275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Char char="•"/>
              <a:tabLst>
                <a:tab pos="4572000" algn="l"/>
              </a:tabLst>
            </a:pPr>
            <a:r>
              <a:rPr lang="en-US" sz="1800" b="1" kern="0" dirty="0" smtClean="0">
                <a:latin typeface="+mn-lt"/>
              </a:rPr>
              <a:t>This has an interesting graphical interpretation shown to the right.</a:t>
            </a:r>
          </a:p>
          <a:p>
            <a:pPr marL="168275" marR="0" indent="-168275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Char char="•"/>
              <a:tabLst>
                <a:tab pos="4572000" algn="l"/>
              </a:tabLst>
            </a:pPr>
            <a:r>
              <a:rPr lang="en-US" sz="1800" b="1" kern="0" dirty="0" smtClean="0">
                <a:latin typeface="+mn-lt"/>
              </a:rPr>
              <a:t>This formula describes a way to perfectly reconstruct a signal from its samples.</a:t>
            </a:r>
          </a:p>
          <a:p>
            <a:pPr marL="168275" marR="0" indent="-168275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Char char="•"/>
              <a:tabLst>
                <a:tab pos="4572000" algn="l"/>
              </a:tabLst>
            </a:pPr>
            <a:r>
              <a:rPr lang="en-US" sz="1800" b="1" kern="0" dirty="0" smtClean="0">
                <a:latin typeface="+mn-lt"/>
              </a:rPr>
              <a:t>Applications include digital to analog conversion, and changing the sample frequency (or period) from one value to another, a process we call resampling (up/down).</a:t>
            </a:r>
          </a:p>
          <a:p>
            <a:pPr marL="168275" marR="0" indent="-168275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Char char="•"/>
              <a:tabLst>
                <a:tab pos="4572000" algn="l"/>
              </a:tabLst>
            </a:pPr>
            <a:r>
              <a:rPr lang="en-US" sz="1800" b="1" kern="0" dirty="0" smtClean="0">
                <a:latin typeface="+mn-lt"/>
              </a:rPr>
              <a:t>But remember that this is still a noncausal system so in practical systems we must approximate this equation. Such implementations</a:t>
            </a:r>
            <a:br>
              <a:rPr lang="en-US" sz="1800" b="1" kern="0" dirty="0" smtClean="0">
                <a:latin typeface="+mn-lt"/>
              </a:rPr>
            </a:br>
            <a:r>
              <a:rPr lang="en-US" sz="1800" b="1" kern="0" dirty="0" smtClean="0">
                <a:latin typeface="+mn-lt"/>
              </a:rPr>
              <a:t>are studied more extensively in an introductory DSP class.</a:t>
            </a:r>
          </a:p>
        </p:txBody>
      </p:sp>
      <p:graphicFrame>
        <p:nvGraphicFramePr>
          <p:cNvPr id="32775" name="Object 7"/>
          <p:cNvGraphicFramePr>
            <a:graphicFrameLocks noChangeAspect="1"/>
          </p:cNvGraphicFramePr>
          <p:nvPr/>
        </p:nvGraphicFramePr>
        <p:xfrm>
          <a:off x="460375" y="1063677"/>
          <a:ext cx="3470275" cy="647700"/>
        </p:xfrm>
        <a:graphic>
          <a:graphicData uri="http://schemas.openxmlformats.org/presentationml/2006/ole">
            <p:oleObj spid="_x0000_s32775" name="Equation" r:id="rId3" imgW="2311200" imgH="431640" progId="Equation.3">
              <p:embed/>
            </p:oleObj>
          </a:graphicData>
        </a:graphic>
      </p:graphicFrame>
      <p:pic>
        <p:nvPicPr>
          <p:cNvPr id="2" name="Picture 10"/>
          <p:cNvPicPr>
            <a:picLocks noChangeAspect="1" noChangeArrowheads="1"/>
          </p:cNvPicPr>
          <p:nvPr/>
        </p:nvPicPr>
        <p:blipFill>
          <a:blip r:embed="rId4"/>
          <a:srcRect l="3360" t="11399" r="4257"/>
          <a:stretch>
            <a:fillRect/>
          </a:stretch>
        </p:blipFill>
        <p:spPr bwMode="auto">
          <a:xfrm>
            <a:off x="4487594" y="956605"/>
            <a:ext cx="4412151" cy="5465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85793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Aliasing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82879" y="534568"/>
            <a:ext cx="8730933" cy="5940088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marL="168275" marR="0" indent="-168275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Char char="•"/>
              <a:tabLst>
                <a:tab pos="4572000" algn="l"/>
              </a:tabLst>
            </a:pPr>
            <a:r>
              <a:rPr lang="en-US" sz="1800" b="1" kern="0" dirty="0" smtClean="0">
                <a:latin typeface="+mn-lt"/>
              </a:rPr>
              <a:t>Recall that a time-limited signal cannot be bandlimited. Since all signals are more or less time-limited, they cannot be bandlimited. Therefore, we must lowpass filter most signals before sampling. This is called an </a:t>
            </a:r>
            <a:r>
              <a:rPr lang="en-US" sz="1800" b="1" kern="0" dirty="0" smtClean="0">
                <a:solidFill>
                  <a:schemeClr val="accent1"/>
                </a:solidFill>
                <a:latin typeface="+mn-lt"/>
              </a:rPr>
              <a:t>anti-aliasing filter</a:t>
            </a:r>
            <a:r>
              <a:rPr lang="en-US" sz="1800" b="1" kern="0" dirty="0" smtClean="0">
                <a:latin typeface="+mn-lt"/>
              </a:rPr>
              <a:t> and are typically built into an analog to digital (A/D) converter.</a:t>
            </a:r>
          </a:p>
          <a:p>
            <a:pPr marL="168275" marR="0" indent="-168275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30000"/>
              </a:spcAft>
              <a:buClrTx/>
              <a:buSzTx/>
              <a:buFontTx/>
              <a:buChar char="•"/>
              <a:tabLst>
                <a:tab pos="4572000" algn="l"/>
              </a:tabLst>
            </a:pPr>
            <a:r>
              <a:rPr lang="en-US" sz="1800" b="1" kern="0" dirty="0" smtClean="0">
                <a:latin typeface="+mn-lt"/>
              </a:rPr>
              <a:t>If the signal is not bandlimited distortion will occur when the signal is sampled. We refer to this distortion as </a:t>
            </a:r>
            <a:r>
              <a:rPr lang="en-US" sz="1800" b="1" kern="0" dirty="0" smtClean="0">
                <a:solidFill>
                  <a:schemeClr val="accent1"/>
                </a:solidFill>
                <a:latin typeface="+mn-lt"/>
              </a:rPr>
              <a:t>aliasing</a:t>
            </a:r>
            <a:r>
              <a:rPr lang="en-US" sz="1800" b="1" kern="0" dirty="0" smtClean="0">
                <a:solidFill>
                  <a:schemeClr val="bg1"/>
                </a:solidFill>
                <a:latin typeface="+mn-lt"/>
              </a:rPr>
              <a:t>:</a:t>
            </a:r>
          </a:p>
          <a:p>
            <a:pPr marL="168275" marR="0" indent="-168275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25600"/>
              </a:spcAft>
              <a:buClrTx/>
              <a:buSzTx/>
              <a:buFontTx/>
              <a:buChar char="•"/>
              <a:tabLst>
                <a:tab pos="4572000" algn="l"/>
              </a:tabLst>
            </a:pPr>
            <a:r>
              <a:rPr lang="en-US" sz="1800" b="1" kern="0" dirty="0" smtClean="0">
                <a:solidFill>
                  <a:schemeClr val="bg1"/>
                </a:solidFill>
                <a:latin typeface="+mn-lt"/>
              </a:rPr>
              <a:t>How was the sample frequency for CDs and MP3s selected?</a:t>
            </a:r>
          </a:p>
        </p:txBody>
      </p:sp>
      <p:pic>
        <p:nvPicPr>
          <p:cNvPr id="2" name="Picture 6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 l="9380" t="35270" r="19603" b="18038"/>
          <a:stretch>
            <a:fillRect/>
          </a:stretch>
        </p:blipFill>
        <p:spPr bwMode="auto">
          <a:xfrm>
            <a:off x="2720513" y="2428756"/>
            <a:ext cx="3840480" cy="1875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4823" name="Picture 7">
            <a:hlinkClick r:id="rId2"/>
          </p:cNvPr>
          <p:cNvPicPr>
            <a:picLocks noChangeAspect="1" noChangeArrowheads="1"/>
          </p:cNvPicPr>
          <p:nvPr/>
        </p:nvPicPr>
        <p:blipFill>
          <a:blip r:embed="rId4"/>
          <a:srcRect l="9504" t="44038" r="18734" b="30111"/>
          <a:stretch>
            <a:fillRect/>
          </a:stretch>
        </p:blipFill>
        <p:spPr bwMode="auto">
          <a:xfrm>
            <a:off x="1181688" y="4348327"/>
            <a:ext cx="6780627" cy="1814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85793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Sampling of Narrowband Signals</a:t>
            </a:r>
            <a:endParaRPr lang="en-US" b="1" dirty="0">
              <a:solidFill>
                <a:schemeClr val="accent2"/>
              </a:solidFill>
            </a:endParaRPr>
          </a:p>
        </p:txBody>
      </p:sp>
      <p:pic>
        <p:nvPicPr>
          <p:cNvPr id="33800" name="Picture 8"/>
          <p:cNvPicPr>
            <a:picLocks noChangeAspect="1" noChangeArrowheads="1"/>
          </p:cNvPicPr>
          <p:nvPr/>
        </p:nvPicPr>
        <p:blipFill>
          <a:blip r:embed="rId3"/>
          <a:srcRect l="7560" t="8586" b="54602"/>
          <a:stretch>
            <a:fillRect/>
          </a:stretch>
        </p:blipFill>
        <p:spPr bwMode="auto">
          <a:xfrm>
            <a:off x="4320809" y="703384"/>
            <a:ext cx="4596179" cy="2335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extBox 7"/>
          <p:cNvSpPr txBox="1"/>
          <p:nvPr/>
        </p:nvSpPr>
        <p:spPr>
          <a:xfrm>
            <a:off x="182880" y="534568"/>
            <a:ext cx="8651630" cy="5986254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marL="168275" marR="0" indent="-168275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Char char="•"/>
              <a:tabLst>
                <a:tab pos="4572000" algn="l"/>
              </a:tabLst>
            </a:pPr>
            <a:r>
              <a:rPr lang="en-US" sz="1800" b="1" kern="0" dirty="0" smtClean="0">
                <a:latin typeface="+mn-lt"/>
              </a:rPr>
              <a:t>What is the lowest sample frequency</a:t>
            </a:r>
            <a:br>
              <a:rPr lang="en-US" sz="1800" b="1" kern="0" dirty="0" smtClean="0">
                <a:latin typeface="+mn-lt"/>
              </a:rPr>
            </a:br>
            <a:r>
              <a:rPr lang="en-US" sz="1800" b="1" kern="0" dirty="0" smtClean="0">
                <a:latin typeface="+mn-lt"/>
              </a:rPr>
              <a:t>we can use for the narrowband signal</a:t>
            </a:r>
            <a:br>
              <a:rPr lang="en-US" sz="1800" b="1" kern="0" dirty="0" smtClean="0">
                <a:latin typeface="+mn-lt"/>
              </a:rPr>
            </a:br>
            <a:r>
              <a:rPr lang="en-US" sz="1800" b="1" kern="0" dirty="0" smtClean="0">
                <a:latin typeface="+mn-lt"/>
              </a:rPr>
              <a:t>shown to the right?</a:t>
            </a:r>
          </a:p>
          <a:p>
            <a:pPr marL="168275" marR="0" indent="-168275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Char char="•"/>
              <a:tabLst>
                <a:tab pos="4572000" algn="l"/>
              </a:tabLst>
            </a:pPr>
            <a:r>
              <a:rPr lang="en-US" sz="1800" b="1" kern="0" dirty="0" smtClean="0">
                <a:latin typeface="+mn-lt"/>
              </a:rPr>
              <a:t>Recalling that the process of</a:t>
            </a:r>
            <a:br>
              <a:rPr lang="en-US" sz="1800" b="1" kern="0" dirty="0" smtClean="0">
                <a:latin typeface="+mn-lt"/>
              </a:rPr>
            </a:br>
            <a:r>
              <a:rPr lang="en-US" sz="1800" b="1" kern="0" dirty="0" smtClean="0">
                <a:latin typeface="+mn-lt"/>
              </a:rPr>
              <a:t>sampling shifts the spectrum of the</a:t>
            </a:r>
            <a:br>
              <a:rPr lang="en-US" sz="1800" b="1" kern="0" dirty="0" smtClean="0">
                <a:latin typeface="+mn-lt"/>
              </a:rPr>
            </a:br>
            <a:r>
              <a:rPr lang="en-US" sz="1800" b="1" kern="0" dirty="0" smtClean="0">
                <a:latin typeface="+mn-lt"/>
              </a:rPr>
              <a:t>signal, we can derive a generalization</a:t>
            </a:r>
            <a:br>
              <a:rPr lang="en-US" sz="1800" b="1" kern="0" dirty="0" smtClean="0">
                <a:latin typeface="+mn-lt"/>
              </a:rPr>
            </a:br>
            <a:r>
              <a:rPr lang="en-US" sz="1800" b="1" kern="0" dirty="0" smtClean="0">
                <a:latin typeface="+mn-lt"/>
              </a:rPr>
              <a:t>of the Sampling Theorem in terms of</a:t>
            </a:r>
            <a:br>
              <a:rPr lang="en-US" sz="1800" b="1" kern="0" dirty="0" smtClean="0">
                <a:latin typeface="+mn-lt"/>
              </a:rPr>
            </a:br>
            <a:r>
              <a:rPr lang="en-US" sz="1800" b="1" kern="0" dirty="0" smtClean="0">
                <a:latin typeface="+mn-lt"/>
              </a:rPr>
              <a:t>the physical bandwidth occupied by</a:t>
            </a:r>
            <a:br>
              <a:rPr lang="en-US" sz="1800" b="1" kern="0" dirty="0" smtClean="0">
                <a:latin typeface="+mn-lt"/>
              </a:rPr>
            </a:br>
            <a:r>
              <a:rPr lang="en-US" sz="1800" b="1" kern="0" dirty="0" smtClean="0">
                <a:latin typeface="+mn-lt"/>
              </a:rPr>
              <a:t>the signal.</a:t>
            </a:r>
          </a:p>
          <a:p>
            <a:pPr marL="168275" marR="0" indent="-168275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Char char="•"/>
              <a:tabLst>
                <a:tab pos="4572000" algn="l"/>
              </a:tabLst>
            </a:pPr>
            <a:r>
              <a:rPr lang="en-US" sz="1800" b="1" kern="0" dirty="0" smtClean="0">
                <a:latin typeface="+mn-lt"/>
              </a:rPr>
              <a:t>A general guideline is                      , where </a:t>
            </a:r>
            <a:r>
              <a:rPr lang="en-US" sz="1800" i="1" kern="0" dirty="0" smtClean="0">
                <a:latin typeface="+mn-lt"/>
              </a:rPr>
              <a:t>B</a:t>
            </a:r>
            <a:r>
              <a:rPr lang="en-US" sz="1800" b="1" kern="0" dirty="0" smtClean="0">
                <a:latin typeface="+mn-lt"/>
              </a:rPr>
              <a:t> </a:t>
            </a:r>
            <a:r>
              <a:rPr lang="en-US" sz="1800" kern="0" dirty="0" smtClean="0">
                <a:latin typeface="+mn-lt"/>
              </a:rPr>
              <a:t>=</a:t>
            </a:r>
            <a:r>
              <a:rPr lang="en-US" sz="1800" b="1" kern="0" dirty="0" smtClean="0">
                <a:latin typeface="+mn-lt"/>
              </a:rPr>
              <a:t> </a:t>
            </a:r>
            <a:r>
              <a:rPr lang="en-US" sz="1800" i="1" kern="0" dirty="0" smtClean="0">
                <a:latin typeface="+mn-lt"/>
              </a:rPr>
              <a:t>B</a:t>
            </a:r>
            <a:r>
              <a:rPr lang="en-US" sz="1800" kern="0" baseline="-25000" dirty="0" smtClean="0">
                <a:latin typeface="+mn-lt"/>
              </a:rPr>
              <a:t>2</a:t>
            </a:r>
            <a:r>
              <a:rPr lang="en-US" sz="1800" kern="0" dirty="0" smtClean="0">
                <a:latin typeface="+mn-lt"/>
              </a:rPr>
              <a:t> – </a:t>
            </a:r>
            <a:r>
              <a:rPr lang="en-US" sz="1800" i="1" kern="0" dirty="0" smtClean="0">
                <a:latin typeface="+mn-lt"/>
              </a:rPr>
              <a:t>B</a:t>
            </a:r>
            <a:r>
              <a:rPr lang="en-US" sz="1800" kern="0" baseline="-25000" dirty="0" smtClean="0">
                <a:latin typeface="+mn-lt"/>
              </a:rPr>
              <a:t>1</a:t>
            </a:r>
            <a:r>
              <a:rPr lang="en-US" sz="1800" b="1" kern="0" dirty="0" smtClean="0">
                <a:latin typeface="+mn-lt"/>
              </a:rPr>
              <a:t>.</a:t>
            </a:r>
          </a:p>
          <a:p>
            <a:pPr marL="168275" marR="0" indent="-168275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5000"/>
              </a:spcAft>
              <a:buClrTx/>
              <a:buSzTx/>
              <a:buFontTx/>
              <a:buChar char="•"/>
              <a:tabLst>
                <a:tab pos="4572000" algn="l"/>
              </a:tabLst>
            </a:pPr>
            <a:r>
              <a:rPr lang="en-US" sz="1800" b="1" kern="0" dirty="0" smtClean="0">
                <a:latin typeface="+mn-lt"/>
                <a:sym typeface="Symbol"/>
              </a:rPr>
              <a:t>A more rigorous equation depends on </a:t>
            </a:r>
            <a:r>
              <a:rPr lang="en-US" sz="1800" i="1" kern="0" dirty="0" smtClean="0">
                <a:latin typeface="+mn-lt"/>
                <a:sym typeface="Symbol"/>
              </a:rPr>
              <a:t>B</a:t>
            </a:r>
            <a:r>
              <a:rPr lang="en-US" sz="1800" kern="0" baseline="-25000" dirty="0" smtClean="0">
                <a:latin typeface="+mn-lt"/>
                <a:sym typeface="Symbol"/>
              </a:rPr>
              <a:t>1</a:t>
            </a:r>
            <a:r>
              <a:rPr lang="en-US" sz="1800" b="1" kern="0" dirty="0" smtClean="0">
                <a:latin typeface="+mn-lt"/>
                <a:sym typeface="Symbol"/>
              </a:rPr>
              <a:t> and </a:t>
            </a:r>
            <a:r>
              <a:rPr lang="en-US" sz="1800" i="1" kern="0" dirty="0" smtClean="0">
                <a:latin typeface="+mn-lt"/>
                <a:sym typeface="Symbol"/>
              </a:rPr>
              <a:t>B</a:t>
            </a:r>
            <a:r>
              <a:rPr lang="en-US" sz="1800" kern="0" baseline="-25000" dirty="0" smtClean="0">
                <a:latin typeface="+mn-lt"/>
                <a:sym typeface="Symbol"/>
              </a:rPr>
              <a:t>2</a:t>
            </a:r>
            <a:r>
              <a:rPr lang="en-US" sz="1800" b="1" kern="0" dirty="0" smtClean="0">
                <a:latin typeface="+mn-lt"/>
                <a:sym typeface="Symbol"/>
              </a:rPr>
              <a:t>:</a:t>
            </a:r>
          </a:p>
          <a:p>
            <a:pPr marL="168275" marR="0" indent="-168275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3800"/>
              </a:spcAft>
              <a:buClrTx/>
              <a:buSzTx/>
              <a:buFontTx/>
              <a:buChar char="•"/>
              <a:tabLst>
                <a:tab pos="4572000" algn="l"/>
              </a:tabLst>
            </a:pPr>
            <a:r>
              <a:rPr lang="en-US" sz="1800" b="1" kern="0" dirty="0" smtClean="0">
                <a:latin typeface="+mn-lt"/>
                <a:sym typeface="Symbol"/>
              </a:rPr>
              <a:t>Sampling can also be thought of as a modulation operation, since it shifts a signal’s spectrum in frequency.</a:t>
            </a:r>
          </a:p>
        </p:txBody>
      </p:sp>
      <p:graphicFrame>
        <p:nvGraphicFramePr>
          <p:cNvPr id="33801" name="Object 9"/>
          <p:cNvGraphicFramePr>
            <a:graphicFrameLocks noChangeAspect="1"/>
          </p:cNvGraphicFramePr>
          <p:nvPr/>
        </p:nvGraphicFramePr>
        <p:xfrm>
          <a:off x="2802622" y="3316119"/>
          <a:ext cx="1316037" cy="342900"/>
        </p:xfrm>
        <a:graphic>
          <a:graphicData uri="http://schemas.openxmlformats.org/presentationml/2006/ole">
            <p:oleObj spid="_x0000_s33801" name="Equation" r:id="rId4" imgW="876240" imgH="228600" progId="Equation.3">
              <p:embed/>
            </p:oleObj>
          </a:graphicData>
        </a:graphic>
      </p:graphicFrame>
      <p:graphicFrame>
        <p:nvGraphicFramePr>
          <p:cNvPr id="33802" name="Object 10"/>
          <p:cNvGraphicFramePr>
            <a:graphicFrameLocks noChangeAspect="1"/>
          </p:cNvGraphicFramePr>
          <p:nvPr/>
        </p:nvGraphicFramePr>
        <p:xfrm>
          <a:off x="449263" y="4099487"/>
          <a:ext cx="4883150" cy="1638300"/>
        </p:xfrm>
        <a:graphic>
          <a:graphicData uri="http://schemas.openxmlformats.org/presentationml/2006/ole">
            <p:oleObj spid="_x0000_s33802" name="Equation" r:id="rId5" imgW="3251160" imgH="10918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85793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err="1" smtClean="0">
                <a:solidFill>
                  <a:schemeClr val="accent2"/>
                </a:solidFill>
              </a:rPr>
              <a:t>Undersampling</a:t>
            </a:r>
            <a:r>
              <a:rPr lang="en-US" b="1" dirty="0" smtClean="0">
                <a:solidFill>
                  <a:schemeClr val="accent2"/>
                </a:solidFill>
              </a:rPr>
              <a:t> and Oversampling of a Signal</a:t>
            </a:r>
            <a:endParaRPr lang="en-US" b="1" dirty="0">
              <a:solidFill>
                <a:schemeClr val="accent2"/>
              </a:solidFill>
            </a:endParaRPr>
          </a:p>
        </p:txBody>
      </p:sp>
      <p:pic>
        <p:nvPicPr>
          <p:cNvPr id="37889" name="Picture 1"/>
          <p:cNvPicPr>
            <a:picLocks noChangeAspect="1" noChangeArrowheads="1"/>
          </p:cNvPicPr>
          <p:nvPr/>
        </p:nvPicPr>
        <p:blipFill>
          <a:blip r:embed="rId2"/>
          <a:srcRect t="11385"/>
          <a:stretch>
            <a:fillRect/>
          </a:stretch>
        </p:blipFill>
        <p:spPr bwMode="auto">
          <a:xfrm>
            <a:off x="1828346" y="647632"/>
            <a:ext cx="5318491" cy="57976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ecture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lIns="0" tIns="0" rIns="0" bIns="0"/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sz="1800" b="1" i="0" u="none" strike="noStrike" kern="0" cap="none" spc="0" normalizeH="0" baseline="0" noProof="0" dirty="0" smtClean="0">
            <a:ln>
              <a:noFill/>
            </a:ln>
            <a:solidFill>
              <a:schemeClr val="tx1"/>
            </a:solidFill>
            <a:effectLst/>
            <a:uLnTx/>
            <a:uFillTx/>
            <a:latin typeface="+mn-lt"/>
            <a:ea typeface="+mn-ea"/>
            <a:cs typeface="+mn-cs"/>
          </a:defRPr>
        </a:defPPr>
      </a:lstStyle>
    </a:tx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21503</TotalTime>
  <Words>756</Words>
  <Application>Microsoft PowerPoint</Application>
  <PresentationFormat>Letter Paper (8.5x11 in)</PresentationFormat>
  <Paragraphs>73</Paragraphs>
  <Slides>13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lecture_title</vt:lpstr>
      <vt:lpstr>lecture_default</vt:lpstr>
      <vt:lpstr>Equation</vt:lpstr>
      <vt:lpstr>Slide 0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Company>Gateway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Valued Gateway Client</dc:creator>
  <cp:lastModifiedBy>picone</cp:lastModifiedBy>
  <cp:revision>2023</cp:revision>
  <dcterms:created xsi:type="dcterms:W3CDTF">2002-09-12T17:13:32Z</dcterms:created>
  <dcterms:modified xsi:type="dcterms:W3CDTF">2009-02-20T14:43:29Z</dcterms:modified>
</cp:coreProperties>
</file>