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4" r:id="rId1"/>
    <p:sldMasterId id="2147483701" r:id="rId2"/>
  </p:sldMasterIdLst>
  <p:notesMasterIdLst>
    <p:notesMasterId r:id="rId11"/>
  </p:notesMasterIdLst>
  <p:handoutMasterIdLst>
    <p:handoutMasterId r:id="rId12"/>
  </p:handoutMasterIdLst>
  <p:sldIdLst>
    <p:sldId id="325" r:id="rId3"/>
    <p:sldId id="541" r:id="rId4"/>
    <p:sldId id="513" r:id="rId5"/>
    <p:sldId id="526" r:id="rId6"/>
    <p:sldId id="551" r:id="rId7"/>
    <p:sldId id="542" r:id="rId8"/>
    <p:sldId id="552" r:id="rId9"/>
    <p:sldId id="495" r:id="rId10"/>
  </p:sldIdLst>
  <p:sldSz cx="9144000" cy="6858000" type="letter"/>
  <p:notesSz cx="7077075" cy="90043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4713" autoAdjust="0"/>
    <p:restoredTop sz="96226" autoAdjust="0"/>
  </p:normalViewPr>
  <p:slideViewPr>
    <p:cSldViewPr snapToGrid="0">
      <p:cViewPr varScale="1">
        <p:scale>
          <a:sx n="68" d="100"/>
          <a:sy n="68" d="100"/>
        </p:scale>
        <p:origin x="-1806" y="-90"/>
      </p:cViewPr>
      <p:guideLst>
        <p:guide orient="horz" pos="870"/>
        <p:guide pos="28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-1734" y="-108"/>
      </p:cViewPr>
      <p:guideLst>
        <p:guide orient="horz" pos="2835"/>
        <p:guide pos="2229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image" Target="../media/image8.wmf"/><Relationship Id="rId7" Type="http://schemas.openxmlformats.org/officeDocument/2006/relationships/image" Target="../media/image12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4" Type="http://schemas.openxmlformats.org/officeDocument/2006/relationships/image" Target="../media/image23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09317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09317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09317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87463" y="674688"/>
            <a:ext cx="4502150" cy="33766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4636" y="4277043"/>
            <a:ext cx="5187804" cy="4051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09317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MS</a:t>
            </a:r>
            <a:r>
              <a:rPr lang="en-US" baseline="0" dirty="0" smtClean="0"/>
              <a:t> Equation 3.0 was used with settings of: 18, 12, 8, 18, 12.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C53042-5A96-4DBC-B738-B843823BA6D7}" type="slidenum">
              <a:rPr lang="en-US" smtClean="0"/>
              <a:pPr>
                <a:defRPr/>
              </a:pPr>
              <a:t>0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]</a:t>
            </a:r>
            <a:r>
              <a:rPr lang="en-US" dirty="0" err="1" smtClean="0"/>
              <a:t>i</a:t>
            </a:r>
            <a:r>
              <a:rPr lang="en-US" dirty="0" smtClean="0"/>
              <a:t>=k,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C53042-5A96-4DBC-B738-B843823BA6D7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2/22/2009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685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0" y="6629400"/>
            <a:ext cx="56388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R. S. Sutton and A. G. </a:t>
            </a:r>
            <a:r>
              <a:rPr lang="en-US" altLang="en-US" dirty="0" err="1"/>
              <a:t>Barto</a:t>
            </a:r>
            <a:r>
              <a:rPr lang="en-US" altLang="en-US" dirty="0"/>
              <a:t>: Reinforcement Learning: An Introduction</a:t>
            </a:r>
            <a:endParaRPr lang="en-US" altLang="en-US" sz="1400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9A9A9B-D817-4253-85CF-175FAC8E63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685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447800"/>
            <a:ext cx="3810000" cy="4876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447800"/>
            <a:ext cx="3810000" cy="4876800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0" y="6629400"/>
            <a:ext cx="56388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R. S. Sutton and A. G. Barto: Reinforcement Learning: An Introduction</a:t>
            </a:r>
            <a:endParaRPr lang="en-US" altLang="en-US" sz="140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E89630-ECFE-46C4-8DDC-33331FDD31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 dirty="0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 dirty="0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</a:t>
            </a:r>
            <a:r>
              <a:rPr lang="en-US" sz="1800" b="1" dirty="0" smtClean="0">
                <a:solidFill>
                  <a:srgbClr val="333399"/>
                </a:solidFill>
              </a:rPr>
              <a:t>3163 – Signals and Systems</a:t>
            </a:r>
            <a:endParaRPr lang="en-US" sz="1800" b="1" dirty="0">
              <a:solidFill>
                <a:srgbClr val="333399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7" r:id="rId2"/>
    <p:sldLayoutId id="2147483713" r:id="rId3"/>
    <p:sldLayoutId id="2147483714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</a:t>
            </a:r>
            <a:r>
              <a:rPr lang="en-US" sz="1200" b="1" dirty="0" smtClean="0">
                <a:solidFill>
                  <a:srgbClr val="892034"/>
                </a:solidFill>
              </a:rPr>
              <a:t>3163: </a:t>
            </a:r>
            <a:r>
              <a:rPr lang="en-US" sz="1200" b="1" dirty="0">
                <a:solidFill>
                  <a:srgbClr val="892034"/>
                </a:solidFill>
              </a:rPr>
              <a:t>Lecture </a:t>
            </a:r>
            <a:r>
              <a:rPr lang="en-US" sz="1200" b="1" dirty="0" smtClean="0">
                <a:solidFill>
                  <a:srgbClr val="892034"/>
                </a:solidFill>
              </a:rPr>
              <a:t>20, </a:t>
            </a:r>
            <a:r>
              <a:rPr lang="en-US" sz="1200" b="1" dirty="0">
                <a:solidFill>
                  <a:srgbClr val="892034"/>
                </a:solidFill>
              </a:rPr>
              <a:t>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downloadthat.com/windows/Business/Financial-Tools/Optimal-Trader.html" TargetMode="External"/><Relationship Id="rId13" Type="http://schemas.openxmlformats.org/officeDocument/2006/relationships/image" Target="../media/image4.jpeg"/><Relationship Id="rId3" Type="http://schemas.openxmlformats.org/officeDocument/2006/relationships/hyperlink" Target="http://en.wikipedia.org/wiki/Fourier_analysis" TargetMode="External"/><Relationship Id="rId7" Type="http://schemas.openxmlformats.org/officeDocument/2006/relationships/hyperlink" Target="http://logix4u.net/DSP/Digital_Filters/Moving_Average_Filter.html" TargetMode="External"/><Relationship Id="rId12" Type="http://schemas.openxmlformats.org/officeDocument/2006/relationships/hyperlink" Target="http://www.isip.piconepress.com/publications/courses/ece_3163/lectures/2009_spring/lecture_20.mp3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dspguide.com/ch15.htm" TargetMode="External"/><Relationship Id="rId11" Type="http://schemas.openxmlformats.org/officeDocument/2006/relationships/image" Target="../media/image3.png"/><Relationship Id="rId5" Type="http://schemas.openxmlformats.org/officeDocument/2006/relationships/hyperlink" Target="http://www.myoops.org/twocw/usu/Electrical_and_Computer_Engineering/Signals_and_Systems/usufiles/lecture8.pdf" TargetMode="External"/><Relationship Id="rId15" Type="http://schemas.openxmlformats.org/officeDocument/2006/relationships/image" Target="../media/image5.emf"/><Relationship Id="rId10" Type="http://schemas.openxmlformats.org/officeDocument/2006/relationships/hyperlink" Target="http://www.dataq.com/applicat/articles/an14.htm" TargetMode="External"/><Relationship Id="rId4" Type="http://schemas.openxmlformats.org/officeDocument/2006/relationships/hyperlink" Target="http://en.wikipedia.org/wiki/Moving_average" TargetMode="External"/><Relationship Id="rId9" Type="http://schemas.openxmlformats.org/officeDocument/2006/relationships/image" Target="../media/image2.png"/><Relationship Id="rId14" Type="http://schemas.openxmlformats.org/officeDocument/2006/relationships/hyperlink" Target="http://www.isip.piconepress.com/publications/courses/ece_3163/lectures/2009_spring/lecture_20.pptx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2.bin"/><Relationship Id="rId10" Type="http://schemas.openxmlformats.org/officeDocument/2006/relationships/oleObject" Target="../embeddings/oleObject7.bin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6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hyperlink" Target="http://users.ece.gatech.edu/~bonnie/book3/" TargetMode="Externa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9.png"/><Relationship Id="rId4" Type="http://schemas.openxmlformats.org/officeDocument/2006/relationships/hyperlink" Target="http://users.ece.gatech.edu/~bonnie/book3/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4.bin"/><Relationship Id="rId5" Type="http://schemas.openxmlformats.org/officeDocument/2006/relationships/image" Target="../media/image24.png"/><Relationship Id="rId4" Type="http://schemas.openxmlformats.org/officeDocument/2006/relationships/hyperlink" Target="http://users.ece.gatech.edu/~bonnie/book3/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oleObject" Target="../embeddings/oleObject17.bin"/><Relationship Id="rId7" Type="http://schemas.openxmlformats.org/officeDocument/2006/relationships/image" Target="../media/image28.png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7.png"/><Relationship Id="rId5" Type="http://schemas.openxmlformats.org/officeDocument/2006/relationships/hyperlink" Target="http://users.ece.gatech.edu/~bonnie/book3/" TargetMode="External"/><Relationship Id="rId4" Type="http://schemas.openxmlformats.org/officeDocument/2006/relationships/oleObject" Target="../embeddings/oleObject18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6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541338" y="1358900"/>
            <a:ext cx="4721225" cy="42259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lvl="0" indent="-176213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Objectives:</a:t>
            </a:r>
            <a:b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Frequency Response</a:t>
            </a:r>
            <a:br>
              <a:rPr lang="en-US" sz="1800" b="1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Response of a Sinusoid</a:t>
            </a:r>
            <a:br>
              <a:rPr lang="en-US" sz="1800" b="1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DT MA Filter</a:t>
            </a:r>
            <a:br>
              <a:rPr lang="en-US" sz="1800" b="1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Filter Design</a:t>
            </a:r>
            <a:br>
              <a:rPr lang="en-US" sz="1800" b="1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DT WMA Filter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30188" indent="-230188">
              <a:spcBef>
                <a:spcPts val="1400"/>
              </a:spcBef>
              <a:buFont typeface="Arial" pitchFamily="34" charset="0"/>
              <a:buChar char="•"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Resources:</a:t>
            </a:r>
            <a:b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dirty="0" smtClean="0">
                <a:solidFill>
                  <a:schemeClr val="bg1"/>
                </a:solidFill>
                <a:hlinkClick r:id="rId3"/>
              </a:rPr>
              <a:t>Wiki: Fourier Analysis</a:t>
            </a:r>
            <a:r>
              <a:rPr lang="en-US" sz="1800" b="1" dirty="0" smtClean="0">
                <a:solidFill>
                  <a:schemeClr val="bg1"/>
                </a:solidFill>
              </a:rPr>
              <a:t/>
            </a:r>
            <a:br>
              <a:rPr lang="en-US" sz="1800" b="1" dirty="0" smtClean="0">
                <a:solidFill>
                  <a:schemeClr val="bg1"/>
                </a:solidFill>
              </a:rPr>
            </a:br>
            <a:r>
              <a:rPr lang="en-US" sz="1800" b="1" dirty="0" smtClean="0">
                <a:solidFill>
                  <a:schemeClr val="bg1"/>
                </a:solidFill>
                <a:hlinkClick r:id="rId4"/>
              </a:rPr>
              <a:t>Wiki: Moving Average</a:t>
            </a:r>
            <a:r>
              <a:rPr lang="en-US" sz="1800" b="1" dirty="0" smtClean="0">
                <a:solidFill>
                  <a:schemeClr val="bg1"/>
                </a:solidFill>
              </a:rPr>
              <a:t/>
            </a:r>
            <a:br>
              <a:rPr lang="en-US" sz="1800" b="1" dirty="0" smtClean="0">
                <a:solidFill>
                  <a:schemeClr val="bg1"/>
                </a:solidFill>
              </a:rPr>
            </a:br>
            <a:r>
              <a:rPr lang="en-US" sz="1800" b="1" dirty="0" smtClean="0">
                <a:solidFill>
                  <a:schemeClr val="bg1"/>
                </a:solidFill>
                <a:hlinkClick r:id="rId5"/>
              </a:rPr>
              <a:t>USU: The Discrete-Time FT</a:t>
            </a:r>
            <a:r>
              <a:rPr lang="en-US" sz="1800" b="1" dirty="0" smtClean="0">
                <a:solidFill>
                  <a:schemeClr val="bg1"/>
                </a:solidFill>
              </a:rPr>
              <a:t/>
            </a:r>
            <a:br>
              <a:rPr lang="en-US" sz="1800" b="1" dirty="0" smtClean="0">
                <a:solidFill>
                  <a:schemeClr val="bg1"/>
                </a:solidFill>
              </a:rPr>
            </a:br>
            <a:r>
              <a:rPr lang="en-US" sz="1800" b="1" dirty="0" err="1" smtClean="0">
                <a:solidFill>
                  <a:schemeClr val="bg1"/>
                </a:solidFill>
                <a:hlinkClick r:id="rId6"/>
              </a:rPr>
              <a:t>DSPGuide</a:t>
            </a:r>
            <a:r>
              <a:rPr lang="en-US" sz="1800" b="1" dirty="0" smtClean="0">
                <a:solidFill>
                  <a:schemeClr val="bg1"/>
                </a:solidFill>
                <a:hlinkClick r:id="rId6"/>
              </a:rPr>
              <a:t>: Moving Average Filters</a:t>
            </a:r>
            <a:r>
              <a:rPr lang="en-US" sz="1800" b="1" dirty="0" smtClean="0">
                <a:solidFill>
                  <a:schemeClr val="bg1"/>
                </a:solidFill>
              </a:rPr>
              <a:t/>
            </a:r>
            <a:br>
              <a:rPr lang="en-US" sz="1800" b="1" dirty="0" smtClean="0">
                <a:solidFill>
                  <a:schemeClr val="bg1"/>
                </a:solidFill>
              </a:rPr>
            </a:br>
            <a:r>
              <a:rPr lang="en-US" sz="1800" b="1" dirty="0" smtClean="0">
                <a:solidFill>
                  <a:schemeClr val="bg1"/>
                </a:solidFill>
                <a:hlinkClick r:id="rId7"/>
              </a:rPr>
              <a:t>Logix4u: MA Demo</a:t>
            </a:r>
            <a:endParaRPr lang="en-US" sz="1800" b="1" dirty="0" smtClean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11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tabLst>
                <a:tab pos="2908300" algn="l"/>
              </a:tabLst>
            </a:pPr>
            <a:r>
              <a:rPr lang="en-US" b="1" dirty="0">
                <a:solidFill>
                  <a:schemeClr val="accent1"/>
                </a:solidFill>
              </a:rPr>
              <a:t>LECTURE </a:t>
            </a:r>
            <a:r>
              <a:rPr lang="en-US" b="1" dirty="0" smtClean="0">
                <a:solidFill>
                  <a:schemeClr val="accent1"/>
                </a:solidFill>
              </a:rPr>
              <a:t>20: </a:t>
            </a:r>
            <a:r>
              <a:rPr lang="en-US" b="1" dirty="0" smtClean="0">
                <a:solidFill>
                  <a:schemeClr val="accent2"/>
                </a:solidFill>
              </a:rPr>
              <a:t>FOURIER ANALYSIS OF DT SYSTEMS</a:t>
            </a:r>
            <a:endParaRPr lang="en-US" b="1" dirty="0">
              <a:solidFill>
                <a:schemeClr val="accent2"/>
              </a:solidFill>
            </a:endParaRPr>
          </a:p>
        </p:txBody>
      </p:sp>
      <p:pic>
        <p:nvPicPr>
          <p:cNvPr id="8193" name="Picture 1">
            <a:hlinkClick r:id="rId8"/>
          </p:cNvPr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837239" y="1383965"/>
            <a:ext cx="2855912" cy="2287705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</p:spPr>
      </p:pic>
      <p:pic>
        <p:nvPicPr>
          <p:cNvPr id="8194" name="Picture 2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837237" y="3671670"/>
            <a:ext cx="2855913" cy="1519345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</p:spPr>
      </p:pic>
      <p:grpSp>
        <p:nvGrpSpPr>
          <p:cNvPr id="7" name="Group 6"/>
          <p:cNvGrpSpPr/>
          <p:nvPr/>
        </p:nvGrpSpPr>
        <p:grpSpPr>
          <a:xfrm>
            <a:off x="434857" y="6130319"/>
            <a:ext cx="1914470" cy="357188"/>
            <a:chOff x="434857" y="6130319"/>
            <a:chExt cx="1914470" cy="357188"/>
          </a:xfrm>
        </p:grpSpPr>
        <p:grpSp>
          <p:nvGrpSpPr>
            <p:cNvPr id="8" name="Group 7"/>
            <p:cNvGrpSpPr/>
            <p:nvPr/>
          </p:nvGrpSpPr>
          <p:grpSpPr>
            <a:xfrm>
              <a:off x="1351643" y="6130319"/>
              <a:ext cx="997684" cy="357188"/>
              <a:chOff x="563833" y="6157254"/>
              <a:chExt cx="997684" cy="357188"/>
            </a:xfrm>
          </p:grpSpPr>
          <p:sp>
            <p:nvSpPr>
              <p:cNvPr id="15" name="Text Box 7"/>
              <p:cNvSpPr txBox="1">
                <a:spLocks noChangeArrowheads="1"/>
              </p:cNvSpPr>
              <p:nvPr/>
            </p:nvSpPr>
            <p:spPr bwMode="auto">
              <a:xfrm>
                <a:off x="563833" y="6203854"/>
                <a:ext cx="913275" cy="2585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91429" tIns="45714" rIns="91429" bIns="45714">
                <a:spAutoFit/>
              </a:bodyPr>
              <a:lstStyle/>
              <a:p>
                <a:pPr marL="176213" indent="-176213">
                  <a:lnSpc>
                    <a:spcPct val="90000"/>
                  </a:lnSpc>
                  <a:spcBef>
                    <a:spcPct val="20000"/>
                  </a:spcBef>
                  <a:tabLst>
                    <a:tab pos="6864350" algn="r"/>
                  </a:tabLst>
                </a:pPr>
                <a:r>
                  <a:rPr lang="en-US" sz="1200" b="1" dirty="0" smtClean="0">
                    <a:solidFill>
                      <a:schemeClr val="accent2"/>
                    </a:solidFill>
                  </a:rPr>
                  <a:t>Audio:</a:t>
                </a:r>
              </a:p>
            </p:txBody>
          </p:sp>
          <p:pic>
            <p:nvPicPr>
              <p:cNvPr id="16" name="Picture 15" descr="x.JPG">
                <a:hlinkClick r:id="rId12"/>
              </p:cNvPr>
              <p:cNvPicPr>
                <a:picLocks noChangeAspect="1"/>
              </p:cNvPicPr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1185279" y="6157254"/>
                <a:ext cx="376238" cy="357188"/>
              </a:xfrm>
              <a:prstGeom prst="rect">
                <a:avLst/>
              </a:prstGeom>
            </p:spPr>
          </p:pic>
        </p:grpSp>
        <p:grpSp>
          <p:nvGrpSpPr>
            <p:cNvPr id="12" name="Group 13"/>
            <p:cNvGrpSpPr/>
            <p:nvPr/>
          </p:nvGrpSpPr>
          <p:grpSpPr>
            <a:xfrm>
              <a:off x="434857" y="6165787"/>
              <a:ext cx="885361" cy="279514"/>
              <a:chOff x="5231962" y="6231988"/>
              <a:chExt cx="885361" cy="279514"/>
            </a:xfrm>
          </p:grpSpPr>
          <p:pic>
            <p:nvPicPr>
              <p:cNvPr id="13" name="Picture 4">
                <a:hlinkClick r:id="rId14"/>
              </p:cNvPr>
              <p:cNvPicPr>
                <a:picLocks noChangeAspect="1" noChangeArrowheads="1"/>
              </p:cNvPicPr>
              <p:nvPr/>
            </p:nvPicPr>
            <p:blipFill>
              <a:blip r:embed="rId15"/>
              <a:srcRect/>
              <a:stretch>
                <a:fillRect/>
              </a:stretch>
            </p:blipFill>
            <p:spPr bwMode="auto">
              <a:xfrm>
                <a:off x="5745659" y="6237182"/>
                <a:ext cx="371664" cy="2743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14" name="Text Box 7"/>
              <p:cNvSpPr txBox="1">
                <a:spLocks noChangeArrowheads="1"/>
              </p:cNvSpPr>
              <p:nvPr/>
            </p:nvSpPr>
            <p:spPr bwMode="auto">
              <a:xfrm>
                <a:off x="5231962" y="6231988"/>
                <a:ext cx="648333" cy="2585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91429" tIns="45714" rIns="91429" bIns="45714">
                <a:spAutoFit/>
              </a:bodyPr>
              <a:lstStyle/>
              <a:p>
                <a:pPr marL="176213" indent="-176213">
                  <a:lnSpc>
                    <a:spcPct val="90000"/>
                  </a:lnSpc>
                  <a:spcBef>
                    <a:spcPct val="20000"/>
                  </a:spcBef>
                  <a:tabLst>
                    <a:tab pos="6864350" algn="r"/>
                  </a:tabLst>
                </a:pPr>
                <a:r>
                  <a:rPr lang="en-US" sz="1200" b="1" dirty="0" smtClean="0">
                    <a:solidFill>
                      <a:schemeClr val="accent2"/>
                    </a:solidFill>
                  </a:rPr>
                  <a:t>URL: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5793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Fourier Analysis of Discrete-Time Systems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2879" y="576772"/>
            <a:ext cx="8721969" cy="3970318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168275" marR="0" indent="-168275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4800"/>
              </a:spcAft>
              <a:buClrTx/>
              <a:buSzTx/>
              <a:buFontTx/>
              <a:buChar char="•"/>
              <a:tabLst>
                <a:tab pos="4572000" algn="l"/>
              </a:tabLst>
            </a:pPr>
            <a:r>
              <a:rPr lang="en-US" sz="1800" b="1" kern="0" dirty="0" smtClean="0">
                <a:latin typeface="+mn-lt"/>
              </a:rPr>
              <a:t>Recall our convolution sum for DT systems:</a:t>
            </a:r>
          </a:p>
          <a:p>
            <a:pPr marL="168275" marR="0" indent="-168275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Tx/>
              <a:buChar char="•"/>
              <a:tabLst>
                <a:tab pos="4572000" algn="l"/>
              </a:tabLst>
            </a:pPr>
            <a:r>
              <a:rPr lang="en-US" sz="1800" b="1" kern="0" dirty="0" smtClean="0">
                <a:latin typeface="+mn-lt"/>
              </a:rPr>
              <a:t>Assume the ordinary DTFT of </a:t>
            </a:r>
            <a:r>
              <a:rPr lang="en-US" sz="1800" i="1" kern="0" dirty="0" smtClean="0">
                <a:latin typeface="+mn-lt"/>
              </a:rPr>
              <a:t>h</a:t>
            </a:r>
            <a:r>
              <a:rPr lang="en-US" sz="1800" kern="0" dirty="0" smtClean="0">
                <a:latin typeface="+mn-lt"/>
              </a:rPr>
              <a:t>[</a:t>
            </a:r>
            <a:r>
              <a:rPr lang="en-US" sz="1800" i="1" kern="0" dirty="0" smtClean="0">
                <a:latin typeface="+mn-lt"/>
              </a:rPr>
              <a:t>n</a:t>
            </a:r>
            <a:r>
              <a:rPr lang="en-US" sz="1800" kern="0" dirty="0" smtClean="0">
                <a:latin typeface="+mn-lt"/>
              </a:rPr>
              <a:t>]</a:t>
            </a:r>
            <a:r>
              <a:rPr lang="en-US" sz="1800" b="1" kern="0" dirty="0" smtClean="0">
                <a:latin typeface="+mn-lt"/>
              </a:rPr>
              <a:t/>
            </a:r>
            <a:br>
              <a:rPr lang="en-US" sz="1800" b="1" kern="0" dirty="0" smtClean="0">
                <a:latin typeface="+mn-lt"/>
              </a:rPr>
            </a:br>
            <a:r>
              <a:rPr lang="en-US" sz="1800" b="1" kern="0" dirty="0" smtClean="0">
                <a:latin typeface="+mn-lt"/>
              </a:rPr>
              <a:t>exists (absolute </a:t>
            </a:r>
            <a:r>
              <a:rPr lang="en-US" sz="1800" b="1" kern="0" dirty="0" err="1" smtClean="0">
                <a:latin typeface="+mn-lt"/>
              </a:rPr>
              <a:t>summability</a:t>
            </a:r>
            <a:r>
              <a:rPr lang="en-US" sz="1800" b="1" kern="0" dirty="0" smtClean="0">
                <a:latin typeface="+mn-lt"/>
              </a:rPr>
              <a:t>):</a:t>
            </a:r>
          </a:p>
          <a:p>
            <a:pPr marL="168275" indent="-168275">
              <a:spcBef>
                <a:spcPts val="0"/>
              </a:spcBef>
              <a:spcAft>
                <a:spcPts val="1800"/>
              </a:spcAft>
              <a:buFontTx/>
              <a:buChar char="•"/>
              <a:tabLst>
                <a:tab pos="4572000" algn="l"/>
              </a:tabLst>
            </a:pPr>
            <a:r>
              <a:rPr lang="en-US" sz="1800" b="1" kern="0" dirty="0" smtClean="0">
                <a:latin typeface="+mn-lt"/>
              </a:rPr>
              <a:t>The DTFT of </a:t>
            </a:r>
            <a:r>
              <a:rPr lang="en-US" sz="1800" i="1" kern="0" dirty="0" smtClean="0"/>
              <a:t>h</a:t>
            </a:r>
            <a:r>
              <a:rPr lang="en-US" sz="1800" kern="0" dirty="0" smtClean="0"/>
              <a:t>[</a:t>
            </a:r>
            <a:r>
              <a:rPr lang="en-US" sz="1800" i="1" kern="0" dirty="0" smtClean="0"/>
              <a:t>n</a:t>
            </a:r>
            <a:r>
              <a:rPr lang="en-US" sz="1800" kern="0" dirty="0" smtClean="0"/>
              <a:t>]</a:t>
            </a:r>
            <a:r>
              <a:rPr lang="en-US" sz="1800" b="1" kern="0" dirty="0" smtClean="0">
                <a:latin typeface="+mn-lt"/>
              </a:rPr>
              <a:t> is:</a:t>
            </a:r>
          </a:p>
          <a:p>
            <a:pPr marL="168275" marR="0" indent="-168275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9600"/>
              </a:spcAft>
              <a:buClrTx/>
              <a:buSzTx/>
              <a:buFontTx/>
              <a:buChar char="•"/>
              <a:tabLst>
                <a:tab pos="4572000" algn="l"/>
              </a:tabLst>
            </a:pPr>
            <a:r>
              <a:rPr lang="en-US" sz="1800" b="1" kern="0" dirty="0" smtClean="0">
                <a:latin typeface="+mn-lt"/>
              </a:rPr>
              <a:t>We can also write our input/output relations:</a:t>
            </a:r>
          </a:p>
          <a:p>
            <a:pPr marL="168275" marR="0" indent="-168275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7200"/>
              </a:spcAft>
              <a:buClrTx/>
              <a:buSzTx/>
              <a:buFontTx/>
              <a:buChar char="•"/>
              <a:tabLst>
                <a:tab pos="4572000" algn="l"/>
              </a:tabLst>
            </a:pPr>
            <a:r>
              <a:rPr lang="en-US" sz="1800" b="1" kern="0" dirty="0" smtClean="0">
                <a:latin typeface="+mn-lt"/>
              </a:rPr>
              <a:t>Note also (applying the time shift property):</a:t>
            </a:r>
          </a:p>
        </p:txBody>
      </p:sp>
      <p:graphicFrame>
        <p:nvGraphicFramePr>
          <p:cNvPr id="6149" name="Object 5"/>
          <p:cNvGraphicFramePr>
            <a:graphicFrameLocks noChangeAspect="1"/>
          </p:cNvGraphicFramePr>
          <p:nvPr/>
        </p:nvGraphicFramePr>
        <p:xfrm>
          <a:off x="450850" y="824081"/>
          <a:ext cx="3143250" cy="647700"/>
        </p:xfrm>
        <a:graphic>
          <a:graphicData uri="http://schemas.openxmlformats.org/presentationml/2006/ole">
            <p:oleObj spid="_x0000_s6149" name="Equation" r:id="rId4" imgW="2095200" imgH="431640" progId="Equation.3">
              <p:embed/>
            </p:oleObj>
          </a:graphicData>
        </a:graphic>
      </p:graphicFrame>
      <p:grpSp>
        <p:nvGrpSpPr>
          <p:cNvPr id="34" name="Group 33"/>
          <p:cNvGrpSpPr/>
          <p:nvPr/>
        </p:nvGrpSpPr>
        <p:grpSpPr>
          <a:xfrm>
            <a:off x="6079988" y="752170"/>
            <a:ext cx="2840175" cy="655612"/>
            <a:chOff x="3183964" y="709955"/>
            <a:chExt cx="2840175" cy="655612"/>
          </a:xfrm>
        </p:grpSpPr>
        <p:grpSp>
          <p:nvGrpSpPr>
            <p:cNvPr id="36" name="Group 14"/>
            <p:cNvGrpSpPr/>
            <p:nvPr/>
          </p:nvGrpSpPr>
          <p:grpSpPr>
            <a:xfrm>
              <a:off x="3944465" y="714658"/>
              <a:ext cx="1322363" cy="645238"/>
              <a:chOff x="4167618" y="1310171"/>
              <a:chExt cx="1322363" cy="645238"/>
            </a:xfrm>
          </p:grpSpPr>
          <p:sp>
            <p:nvSpPr>
              <p:cNvPr id="44" name="Rectangle 43"/>
              <p:cNvSpPr/>
              <p:nvPr/>
            </p:nvSpPr>
            <p:spPr>
              <a:xfrm>
                <a:off x="4167618" y="1310171"/>
                <a:ext cx="1322363" cy="645238"/>
              </a:xfrm>
              <a:prstGeom prst="rect">
                <a:avLst/>
              </a:prstGeom>
              <a:noFill/>
              <a:ln w="12700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4195752" y="1338306"/>
                <a:ext cx="1252025" cy="276999"/>
              </a:xfrm>
              <a:prstGeom prst="rect">
                <a:avLst/>
              </a:prstGeom>
            </p:spPr>
            <p:txBody>
              <a:bodyPr wrap="square" lIns="0" tIns="0" rIns="0" bIns="0" rtlCol="0">
                <a:spAutoFit/>
              </a:bodyPr>
              <a:lstStyle/>
              <a:p>
                <a:pPr marL="342900" marR="0" indent="-342900" algn="ctr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tabLst/>
                </a:pPr>
                <a:r>
                  <a:rPr lang="en-US" sz="1800" b="1" kern="0" dirty="0" smtClean="0">
                    <a:solidFill>
                      <a:schemeClr val="bg1"/>
                    </a:solidFill>
                    <a:latin typeface="+mn-lt"/>
                  </a:rPr>
                  <a:t>D</a:t>
                </a:r>
                <a:r>
                  <a:rPr kumimoji="0" lang="en-US" sz="18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T LTI</a:t>
                </a:r>
              </a:p>
            </p:txBody>
          </p:sp>
        </p:grpSp>
        <p:cxnSp>
          <p:nvCxnSpPr>
            <p:cNvPr id="37" name="Straight Arrow Connector 36"/>
            <p:cNvCxnSpPr/>
            <p:nvPr/>
          </p:nvCxnSpPr>
          <p:spPr>
            <a:xfrm flipV="1">
              <a:off x="3184810" y="1037277"/>
              <a:ext cx="731520" cy="1"/>
            </a:xfrm>
            <a:prstGeom prst="straightConnector1">
              <a:avLst/>
            </a:prstGeom>
            <a:ln w="12700"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/>
            <p:nvPr/>
          </p:nvCxnSpPr>
          <p:spPr>
            <a:xfrm flipV="1">
              <a:off x="5292619" y="1037277"/>
              <a:ext cx="731520" cy="1"/>
            </a:xfrm>
            <a:prstGeom prst="straightConnector1">
              <a:avLst/>
            </a:prstGeom>
            <a:ln w="12700"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39" name="Object 1"/>
            <p:cNvGraphicFramePr>
              <a:graphicFrameLocks noChangeAspect="1"/>
            </p:cNvGraphicFramePr>
            <p:nvPr/>
          </p:nvGraphicFramePr>
          <p:xfrm>
            <a:off x="3183964" y="724023"/>
            <a:ext cx="438150" cy="306387"/>
          </p:xfrm>
          <a:graphic>
            <a:graphicData uri="http://schemas.openxmlformats.org/presentationml/2006/ole">
              <p:oleObj spid="_x0000_s6151" name="Equation" r:id="rId5" imgW="291960" imgH="203040" progId="Equation.3">
                <p:embed/>
              </p:oleObj>
            </a:graphicData>
          </a:graphic>
        </p:graphicFrame>
        <p:graphicFrame>
          <p:nvGraphicFramePr>
            <p:cNvPr id="40" name="Object 2"/>
            <p:cNvGraphicFramePr>
              <a:graphicFrameLocks noChangeAspect="1"/>
            </p:cNvGraphicFramePr>
            <p:nvPr/>
          </p:nvGraphicFramePr>
          <p:xfrm>
            <a:off x="5380990" y="709955"/>
            <a:ext cx="458788" cy="306387"/>
          </p:xfrm>
          <a:graphic>
            <a:graphicData uri="http://schemas.openxmlformats.org/presentationml/2006/ole">
              <p:oleObj spid="_x0000_s6152" name="Equation" r:id="rId6" imgW="304560" imgH="203040" progId="Equation.3">
                <p:embed/>
              </p:oleObj>
            </a:graphicData>
          </a:graphic>
        </p:graphicFrame>
        <p:graphicFrame>
          <p:nvGraphicFramePr>
            <p:cNvPr id="41" name="Object 5"/>
            <p:cNvGraphicFramePr>
              <a:graphicFrameLocks noChangeAspect="1"/>
            </p:cNvGraphicFramePr>
            <p:nvPr/>
          </p:nvGraphicFramePr>
          <p:xfrm>
            <a:off x="4420138" y="1059179"/>
            <a:ext cx="438150" cy="306388"/>
          </p:xfrm>
          <a:graphic>
            <a:graphicData uri="http://schemas.openxmlformats.org/presentationml/2006/ole">
              <p:oleObj spid="_x0000_s6153" name="Equation" r:id="rId7" imgW="291960" imgH="203040" progId="Equation.3">
                <p:embed/>
              </p:oleObj>
            </a:graphicData>
          </a:graphic>
        </p:graphicFrame>
      </p:grpSp>
      <p:graphicFrame>
        <p:nvGraphicFramePr>
          <p:cNvPr id="6154" name="Object 10"/>
          <p:cNvGraphicFramePr>
            <a:graphicFrameLocks noChangeAspect="1"/>
          </p:cNvGraphicFramePr>
          <p:nvPr/>
        </p:nvGraphicFramePr>
        <p:xfrm>
          <a:off x="4170144" y="1412675"/>
          <a:ext cx="1219200" cy="647700"/>
        </p:xfrm>
        <a:graphic>
          <a:graphicData uri="http://schemas.openxmlformats.org/presentationml/2006/ole">
            <p:oleObj spid="_x0000_s6154" name="Equation" r:id="rId8" imgW="812520" imgH="431640" progId="Equation.3">
              <p:embed/>
            </p:oleObj>
          </a:graphicData>
        </a:graphic>
      </p:graphicFrame>
      <p:graphicFrame>
        <p:nvGraphicFramePr>
          <p:cNvPr id="6155" name="Object 11"/>
          <p:cNvGraphicFramePr>
            <a:graphicFrameLocks noChangeAspect="1"/>
          </p:cNvGraphicFramePr>
          <p:nvPr/>
        </p:nvGraphicFramePr>
        <p:xfrm>
          <a:off x="2589138" y="2101654"/>
          <a:ext cx="2133600" cy="647700"/>
        </p:xfrm>
        <a:graphic>
          <a:graphicData uri="http://schemas.openxmlformats.org/presentationml/2006/ole">
            <p:oleObj spid="_x0000_s6155" name="Equation" r:id="rId9" imgW="1422360" imgH="431640" progId="Equation.3">
              <p:embed/>
            </p:oleObj>
          </a:graphicData>
        </a:graphic>
      </p:graphicFrame>
      <p:graphicFrame>
        <p:nvGraphicFramePr>
          <p:cNvPr id="6156" name="Object 12"/>
          <p:cNvGraphicFramePr>
            <a:graphicFrameLocks noChangeAspect="1"/>
          </p:cNvGraphicFramePr>
          <p:nvPr/>
        </p:nvGraphicFramePr>
        <p:xfrm>
          <a:off x="450850" y="3040333"/>
          <a:ext cx="2990850" cy="1181100"/>
        </p:xfrm>
        <a:graphic>
          <a:graphicData uri="http://schemas.openxmlformats.org/presentationml/2006/ole">
            <p:oleObj spid="_x0000_s6156" name="Equation" r:id="rId10" imgW="1993680" imgH="787320" progId="Equation.3">
              <p:embed/>
            </p:oleObj>
          </a:graphicData>
        </a:graphic>
      </p:graphicFrame>
      <p:graphicFrame>
        <p:nvGraphicFramePr>
          <p:cNvPr id="6157" name="Object 13"/>
          <p:cNvGraphicFramePr>
            <a:graphicFrameLocks noChangeAspect="1"/>
          </p:cNvGraphicFramePr>
          <p:nvPr/>
        </p:nvGraphicFramePr>
        <p:xfrm>
          <a:off x="449263" y="4624607"/>
          <a:ext cx="6743700" cy="1752600"/>
        </p:xfrm>
        <a:graphic>
          <a:graphicData uri="http://schemas.openxmlformats.org/presentationml/2006/ole">
            <p:oleObj spid="_x0000_s6157" name="Equation" r:id="rId11" imgW="4495680" imgH="1168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178459" y="604910"/>
            <a:ext cx="8651630" cy="5991384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168275" indent="-168275">
              <a:spcBef>
                <a:spcPts val="0"/>
              </a:spcBef>
              <a:spcAft>
                <a:spcPts val="19600"/>
              </a:spcAft>
              <a:buFontTx/>
              <a:buChar char="•"/>
              <a:tabLst>
                <a:tab pos="4572000" algn="l"/>
              </a:tabLst>
            </a:pPr>
            <a:r>
              <a:rPr lang="en-US" sz="1800" b="1" kern="0" dirty="0" smtClean="0"/>
              <a:t>Paralleling our derivation for CT systems:</a:t>
            </a:r>
          </a:p>
          <a:p>
            <a:pPr marL="168275" indent="-168275">
              <a:spcBef>
                <a:spcPts val="0"/>
              </a:spcBef>
              <a:spcAft>
                <a:spcPts val="6000"/>
              </a:spcAft>
              <a:buFontTx/>
              <a:buChar char="•"/>
              <a:tabLst>
                <a:tab pos="4572000" algn="l"/>
              </a:tabLst>
            </a:pPr>
            <a:r>
              <a:rPr lang="en-US" sz="1800" b="1" kern="0" dirty="0" smtClean="0">
                <a:latin typeface="+mn-lt"/>
              </a:rPr>
              <a:t>Note that the </a:t>
            </a:r>
            <a:r>
              <a:rPr lang="en-US" sz="1800" i="1" kern="0" dirty="0" smtClean="0">
                <a:latin typeface="+mn-lt"/>
              </a:rPr>
              <a:t>H</a:t>
            </a:r>
            <a:r>
              <a:rPr lang="en-US" sz="1800" kern="0" dirty="0" smtClean="0">
                <a:latin typeface="+mn-lt"/>
              </a:rPr>
              <a:t>(</a:t>
            </a:r>
            <a:r>
              <a:rPr lang="en-US" sz="1800" i="1" kern="0" dirty="0" err="1" smtClean="0">
                <a:latin typeface="+mn-lt"/>
              </a:rPr>
              <a:t>e</a:t>
            </a:r>
            <a:r>
              <a:rPr lang="en-US" sz="1800" i="1" kern="0" baseline="30000" dirty="0" err="1" smtClean="0">
                <a:latin typeface="+mn-lt"/>
              </a:rPr>
              <a:t>j</a:t>
            </a:r>
            <a:r>
              <a:rPr lang="en-US" sz="1800" i="1" kern="0" baseline="30000" dirty="0" smtClean="0">
                <a:latin typeface="+mn-lt"/>
                <a:sym typeface="Symbol"/>
              </a:rPr>
              <a:t></a:t>
            </a:r>
            <a:r>
              <a:rPr lang="en-US" sz="1800" kern="0" dirty="0" smtClean="0">
                <a:latin typeface="+mn-lt"/>
                <a:sym typeface="Symbol"/>
              </a:rPr>
              <a:t>) </a:t>
            </a:r>
            <a:r>
              <a:rPr lang="en-US" sz="1800" b="1" kern="0" dirty="0" smtClean="0">
                <a:latin typeface="+mn-lt"/>
                <a:sym typeface="Symbol"/>
              </a:rPr>
              <a:t>is periodic with period 2. Also, since </a:t>
            </a:r>
            <a:r>
              <a:rPr lang="en-US" sz="1800" i="1" kern="0" dirty="0" smtClean="0"/>
              <a:t>h</a:t>
            </a:r>
            <a:r>
              <a:rPr lang="en-US" sz="1800" kern="0" dirty="0" smtClean="0"/>
              <a:t>[</a:t>
            </a:r>
            <a:r>
              <a:rPr lang="en-US" sz="1800" i="1" kern="0" dirty="0" smtClean="0"/>
              <a:t>n</a:t>
            </a:r>
            <a:r>
              <a:rPr lang="en-US" sz="1800" kern="0" dirty="0" smtClean="0"/>
              <a:t>]</a:t>
            </a:r>
            <a:r>
              <a:rPr lang="en-US" sz="1800" b="1" kern="0" dirty="0" smtClean="0">
                <a:latin typeface="+mn-lt"/>
                <a:sym typeface="Symbol"/>
              </a:rPr>
              <a:t> is real-valued, |H(</a:t>
            </a:r>
            <a:r>
              <a:rPr lang="en-US" sz="1800" b="1" kern="0" dirty="0" err="1" smtClean="0">
                <a:latin typeface="+mn-lt"/>
                <a:sym typeface="Symbol"/>
              </a:rPr>
              <a:t>ejj</a:t>
            </a:r>
            <a:r>
              <a:rPr lang="en-US" sz="1800" b="1" kern="0" dirty="0" smtClean="0">
                <a:latin typeface="+mn-lt"/>
                <a:sym typeface="Symbol"/>
              </a:rPr>
              <a:t>)| is an even function:</a:t>
            </a:r>
          </a:p>
          <a:p>
            <a:pPr marL="168275" indent="-168275">
              <a:spcBef>
                <a:spcPts val="0"/>
              </a:spcBef>
              <a:spcAft>
                <a:spcPts val="4800"/>
              </a:spcAft>
              <a:buFontTx/>
              <a:buChar char="•"/>
              <a:tabLst>
                <a:tab pos="4572000" algn="l"/>
              </a:tabLst>
            </a:pPr>
            <a:r>
              <a:rPr lang="en-US" sz="1800" b="1" kern="0" dirty="0" smtClean="0">
                <a:latin typeface="+mn-lt"/>
                <a:sym typeface="Symbol"/>
              </a:rPr>
              <a:t>Taking the inverse DTFT:</a:t>
            </a:r>
          </a:p>
          <a:p>
            <a:pPr marL="168275" indent="-168275">
              <a:spcBef>
                <a:spcPts val="0"/>
              </a:spcBef>
              <a:spcAft>
                <a:spcPts val="1200"/>
              </a:spcAft>
              <a:buFontTx/>
              <a:buChar char="•"/>
              <a:tabLst>
                <a:tab pos="4572000" algn="l"/>
              </a:tabLst>
            </a:pPr>
            <a:r>
              <a:rPr lang="en-US" sz="1800" b="1" kern="0" dirty="0" smtClean="0">
                <a:latin typeface="+mn-lt"/>
                <a:sym typeface="Symbol"/>
              </a:rPr>
              <a:t>As we saw with CT LTI systems, when the input is a sinusoid, the output is a sinusoid at the same frequency with a modified amplitude and phase.</a:t>
            </a:r>
          </a:p>
          <a:p>
            <a:pPr marL="168275" indent="-168275">
              <a:spcBef>
                <a:spcPts val="0"/>
              </a:spcBef>
              <a:spcAft>
                <a:spcPts val="1200"/>
              </a:spcAft>
              <a:buFontTx/>
              <a:buChar char="•"/>
              <a:tabLst>
                <a:tab pos="4572000" algn="l"/>
              </a:tabLst>
            </a:pPr>
            <a:r>
              <a:rPr lang="en-US" sz="1800" b="1" kern="0" dirty="0" smtClean="0">
                <a:latin typeface="+mn-lt"/>
                <a:sym typeface="Symbol"/>
              </a:rPr>
              <a:t>If the system were nonlinear, what differences might we see in the output?</a:t>
            </a:r>
            <a:endParaRPr lang="en-US" sz="1800" b="1" kern="0" dirty="0" smtClean="0">
              <a:latin typeface="+mn-lt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5793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Response to a Sinusoid</a:t>
            </a:r>
            <a:endParaRPr lang="en-US" b="1" dirty="0">
              <a:solidFill>
                <a:schemeClr val="accent2"/>
              </a:solidFill>
            </a:endParaRPr>
          </a:p>
        </p:txBody>
      </p:sp>
      <p:graphicFrame>
        <p:nvGraphicFramePr>
          <p:cNvPr id="2062" name="Object 14"/>
          <p:cNvGraphicFramePr>
            <a:graphicFrameLocks noChangeAspect="1"/>
          </p:cNvGraphicFramePr>
          <p:nvPr/>
        </p:nvGraphicFramePr>
        <p:xfrm>
          <a:off x="450850" y="926421"/>
          <a:ext cx="7753350" cy="2324100"/>
        </p:xfrm>
        <a:graphic>
          <a:graphicData uri="http://schemas.openxmlformats.org/presentationml/2006/ole">
            <p:oleObj spid="_x0000_s2062" name="Equation" r:id="rId3" imgW="5168880" imgH="1549080" progId="Equation.3">
              <p:embed/>
            </p:oleObj>
          </a:graphicData>
        </a:graphic>
      </p:graphicFrame>
      <p:graphicFrame>
        <p:nvGraphicFramePr>
          <p:cNvPr id="3" name="Object 17"/>
          <p:cNvGraphicFramePr>
            <a:graphicFrameLocks noChangeAspect="1"/>
          </p:cNvGraphicFramePr>
          <p:nvPr/>
        </p:nvGraphicFramePr>
        <p:xfrm>
          <a:off x="450850" y="3971485"/>
          <a:ext cx="7677150" cy="647700"/>
        </p:xfrm>
        <a:graphic>
          <a:graphicData uri="http://schemas.openxmlformats.org/presentationml/2006/ole">
            <p:oleObj spid="_x0000_s2065" name="Equation" r:id="rId4" imgW="5117760" imgH="431640" progId="Equation.3">
              <p:embed/>
            </p:oleObj>
          </a:graphicData>
        </a:graphic>
      </p:graphicFrame>
      <p:graphicFrame>
        <p:nvGraphicFramePr>
          <p:cNvPr id="2066" name="Object 18"/>
          <p:cNvGraphicFramePr>
            <a:graphicFrameLocks noChangeAspect="1"/>
          </p:cNvGraphicFramePr>
          <p:nvPr/>
        </p:nvGraphicFramePr>
        <p:xfrm>
          <a:off x="449263" y="5041901"/>
          <a:ext cx="3829050" cy="419100"/>
        </p:xfrm>
        <a:graphic>
          <a:graphicData uri="http://schemas.openxmlformats.org/presentationml/2006/ole">
            <p:oleObj spid="_x0000_s2066" name="Equation" r:id="rId5" imgW="2552400" imgH="2793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5793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Example: Response to a Sinusoid</a:t>
            </a:r>
            <a:endParaRPr lang="en-US" b="1" dirty="0">
              <a:solidFill>
                <a:schemeClr val="accent2"/>
              </a:solidFill>
            </a:endParaRPr>
          </a:p>
        </p:txBody>
      </p:sp>
      <p:pic>
        <p:nvPicPr>
          <p:cNvPr id="16" name="Picture 15" descr="x.JPG">
            <a:hlinkClick r:id="rId2"/>
          </p:cNvPr>
          <p:cNvPicPr>
            <a:picLocks noChangeAspect="1"/>
          </p:cNvPicPr>
          <p:nvPr/>
        </p:nvPicPr>
        <p:blipFill>
          <a:blip r:embed="rId3" cstate="print"/>
          <a:srcRect t="3437" b="3800"/>
          <a:stretch>
            <a:fillRect/>
          </a:stretch>
        </p:blipFill>
        <p:spPr>
          <a:xfrm rot="10800000">
            <a:off x="788541" y="606323"/>
            <a:ext cx="7566919" cy="600549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5793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Example: Moving Average (MA) Filter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8459" y="604910"/>
            <a:ext cx="8651630" cy="5709255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168275" indent="-168275">
              <a:spcBef>
                <a:spcPts val="0"/>
              </a:spcBef>
              <a:spcAft>
                <a:spcPts val="26400"/>
              </a:spcAft>
              <a:buFontTx/>
              <a:buChar char="•"/>
              <a:tabLst>
                <a:tab pos="4572000" algn="l"/>
              </a:tabLst>
            </a:pPr>
            <a:r>
              <a:rPr lang="en-US" sz="1800" b="1" kern="0" dirty="0" smtClean="0"/>
              <a:t>In this example, we will demonstrate that the process of averaging is essentially a lowpass filter. Therefore, many different types of filters, or difference equations, can be used to average. In this example, we analyze what is known as a “moving average” filter:</a:t>
            </a:r>
          </a:p>
          <a:p>
            <a:pPr marL="168275" indent="-168275">
              <a:spcBef>
                <a:spcPts val="0"/>
              </a:spcBef>
              <a:spcAft>
                <a:spcPts val="600"/>
              </a:spcAft>
              <a:buFontTx/>
              <a:buChar char="•"/>
              <a:tabLst>
                <a:tab pos="4572000" algn="l"/>
              </a:tabLst>
            </a:pPr>
            <a:r>
              <a:rPr lang="en-US" sz="1800" b="1" kern="0" dirty="0" smtClean="0">
                <a:latin typeface="+mn-lt"/>
              </a:rPr>
              <a:t>MATLAB CODE:</a:t>
            </a:r>
          </a:p>
          <a:p>
            <a:pPr marL="338138" indent="-169863">
              <a:spcBef>
                <a:spcPts val="0"/>
              </a:spcBef>
              <a:spcAft>
                <a:spcPts val="0"/>
              </a:spcAft>
              <a:tabLst>
                <a:tab pos="4572000" algn="l"/>
              </a:tabLst>
            </a:pPr>
            <a:r>
              <a:rPr lang="en-US" sz="1400" kern="0" dirty="0" smtClean="0">
                <a:latin typeface="+mn-lt"/>
              </a:rPr>
              <a:t>W=0:.01:1;</a:t>
            </a:r>
          </a:p>
          <a:p>
            <a:pPr marL="338138" indent="-169863">
              <a:spcBef>
                <a:spcPts val="0"/>
              </a:spcBef>
              <a:spcAft>
                <a:spcPts val="0"/>
              </a:spcAft>
              <a:tabLst>
                <a:tab pos="4572000" algn="l"/>
              </a:tabLst>
            </a:pPr>
            <a:r>
              <a:rPr lang="en-US" sz="1400" kern="0" dirty="0" smtClean="0">
                <a:latin typeface="+mn-lt"/>
              </a:rPr>
              <a:t>H=(1/2).*(1-exp(-j*2*pi*W))/.(1-exp(-j*pi*W));</a:t>
            </a:r>
          </a:p>
          <a:p>
            <a:pPr marL="338138" indent="-169863">
              <a:spcBef>
                <a:spcPts val="0"/>
              </a:spcBef>
              <a:spcAft>
                <a:spcPts val="0"/>
              </a:spcAft>
              <a:tabLst>
                <a:tab pos="4572000" algn="l"/>
              </a:tabLst>
            </a:pPr>
            <a:r>
              <a:rPr lang="en-US" sz="1400" kern="0" dirty="0" err="1" smtClean="0">
                <a:latin typeface="+mn-lt"/>
              </a:rPr>
              <a:t>magH</a:t>
            </a:r>
            <a:r>
              <a:rPr lang="en-US" sz="1400" kern="0" dirty="0" smtClean="0">
                <a:latin typeface="+mn-lt"/>
              </a:rPr>
              <a:t>=abs(H);</a:t>
            </a:r>
          </a:p>
          <a:p>
            <a:pPr marL="338138" indent="-169863">
              <a:spcBef>
                <a:spcPts val="0"/>
              </a:spcBef>
              <a:spcAft>
                <a:spcPts val="0"/>
              </a:spcAft>
              <a:tabLst>
                <a:tab pos="4572000" algn="l"/>
              </a:tabLst>
            </a:pPr>
            <a:r>
              <a:rPr lang="en-US" sz="1400" kern="0" dirty="0" err="1" smtClean="0">
                <a:latin typeface="+mn-lt"/>
              </a:rPr>
              <a:t>angH</a:t>
            </a:r>
            <a:r>
              <a:rPr lang="en-US" sz="1400" kern="0" dirty="0" smtClean="0">
                <a:latin typeface="+mn-lt"/>
              </a:rPr>
              <a:t>=180*angle(H)/pi;</a:t>
            </a:r>
          </a:p>
        </p:txBody>
      </p:sp>
      <p:graphicFrame>
        <p:nvGraphicFramePr>
          <p:cNvPr id="35842" name="Object 2"/>
          <p:cNvGraphicFramePr>
            <a:graphicFrameLocks noChangeAspect="1"/>
          </p:cNvGraphicFramePr>
          <p:nvPr/>
        </p:nvGraphicFramePr>
        <p:xfrm>
          <a:off x="465138" y="1758731"/>
          <a:ext cx="5314950" cy="3162300"/>
        </p:xfrm>
        <a:graphic>
          <a:graphicData uri="http://schemas.openxmlformats.org/presentationml/2006/ole">
            <p:oleObj spid="_x0000_s35842" name="Equation" r:id="rId3" imgW="3543120" imgH="2108160" progId="Equation.3">
              <p:embed/>
            </p:oleObj>
          </a:graphicData>
        </a:graphic>
      </p:graphicFrame>
      <p:pic>
        <p:nvPicPr>
          <p:cNvPr id="35843" name="Picture 3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 l="27667" t="16584" r="24839" b="5061"/>
          <a:stretch>
            <a:fillRect/>
          </a:stretch>
        </p:blipFill>
        <p:spPr bwMode="auto">
          <a:xfrm>
            <a:off x="5767753" y="2470788"/>
            <a:ext cx="3263707" cy="4000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5793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Example: Filter Design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2880" y="534568"/>
            <a:ext cx="8651630" cy="5186035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168275" marR="0" indent="-168275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4200"/>
              </a:spcAft>
              <a:buClrTx/>
              <a:buSzTx/>
              <a:buFontTx/>
              <a:buChar char="•"/>
              <a:tabLst>
                <a:tab pos="4572000" algn="l"/>
              </a:tabLst>
            </a:pPr>
            <a:r>
              <a:rPr lang="en-US" sz="1800" b="1" kern="0" dirty="0" smtClean="0">
                <a:latin typeface="+mn-lt"/>
              </a:rPr>
              <a:t>The magnitude of the frequency response</a:t>
            </a:r>
            <a:br>
              <a:rPr lang="en-US" sz="1800" b="1" kern="0" dirty="0" smtClean="0">
                <a:latin typeface="+mn-lt"/>
              </a:rPr>
            </a:br>
            <a:r>
              <a:rPr lang="en-US" sz="1800" b="1" kern="0" dirty="0" smtClean="0">
                <a:latin typeface="+mn-lt"/>
              </a:rPr>
              <a:t>of a 3</a:t>
            </a:r>
            <a:r>
              <a:rPr lang="en-US" sz="1800" b="1" kern="0" baseline="30000" dirty="0" smtClean="0">
                <a:latin typeface="+mn-lt"/>
              </a:rPr>
              <a:t>rd</a:t>
            </a:r>
            <a:r>
              <a:rPr lang="en-US" sz="1800" b="1" kern="0" dirty="0" smtClean="0">
                <a:latin typeface="+mn-lt"/>
              </a:rPr>
              <a:t>-order MA filter:</a:t>
            </a:r>
          </a:p>
          <a:p>
            <a:pPr marL="168275" marR="0" indent="-168275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tabLst>
                <a:tab pos="4572000" algn="l"/>
              </a:tabLst>
            </a:pPr>
            <a:r>
              <a:rPr lang="en-US" sz="1800" b="1" kern="0" dirty="0" smtClean="0">
                <a:latin typeface="+mn-lt"/>
              </a:rPr>
              <a:t>	is shown to the right. What is wrong?</a:t>
            </a:r>
          </a:p>
          <a:p>
            <a:pPr marL="168275" marR="0" indent="-168275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600"/>
              </a:spcAft>
              <a:buClrTx/>
              <a:buSzTx/>
              <a:buFont typeface="Arial" pitchFamily="34" charset="0"/>
              <a:buChar char="•"/>
              <a:tabLst>
                <a:tab pos="4572000" algn="l"/>
              </a:tabLst>
            </a:pPr>
            <a:r>
              <a:rPr lang="en-US" sz="1800" b="1" kern="0" dirty="0" smtClean="0">
                <a:latin typeface="+mn-lt"/>
              </a:rPr>
              <a:t>Can we do better?</a:t>
            </a:r>
          </a:p>
          <a:p>
            <a:pPr marL="168275" marR="0" indent="-168275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>
                <a:tab pos="4572000" algn="l"/>
              </a:tabLst>
            </a:pPr>
            <a:r>
              <a:rPr lang="en-US" sz="1800" b="1" kern="0" dirty="0" smtClean="0">
                <a:latin typeface="+mn-lt"/>
              </a:rPr>
              <a:t>Optimization of the coefficients, </a:t>
            </a:r>
            <a:r>
              <a:rPr lang="en-US" sz="1800" i="1" kern="0" dirty="0" smtClean="0">
                <a:latin typeface="+mn-lt"/>
              </a:rPr>
              <a:t>c</a:t>
            </a:r>
            <a:r>
              <a:rPr lang="en-US" sz="1800" b="1" kern="0" dirty="0" smtClean="0">
                <a:latin typeface="+mn-lt"/>
              </a:rPr>
              <a:t>, </a:t>
            </a:r>
            <a:r>
              <a:rPr lang="en-US" sz="1800" i="1" kern="0" dirty="0" smtClean="0">
                <a:latin typeface="+mn-lt"/>
              </a:rPr>
              <a:t>d</a:t>
            </a:r>
            <a:r>
              <a:rPr lang="en-US" sz="1800" b="1" kern="0" dirty="0" smtClean="0">
                <a:latin typeface="+mn-lt"/>
              </a:rPr>
              <a:t>, and </a:t>
            </a:r>
            <a:r>
              <a:rPr lang="en-US" sz="1800" i="1" kern="0" dirty="0" smtClean="0">
                <a:latin typeface="+mn-lt"/>
              </a:rPr>
              <a:t>e</a:t>
            </a:r>
            <a:r>
              <a:rPr lang="en-US" sz="1800" b="1" kern="0" dirty="0" smtClean="0">
                <a:latin typeface="+mn-lt"/>
              </a:rPr>
              <a:t>,</a:t>
            </a:r>
            <a:br>
              <a:rPr lang="en-US" sz="1800" b="1" kern="0" dirty="0" smtClean="0">
                <a:latin typeface="+mn-lt"/>
              </a:rPr>
            </a:br>
            <a:r>
              <a:rPr lang="en-US" sz="1800" b="1" kern="0" dirty="0" smtClean="0">
                <a:latin typeface="+mn-lt"/>
              </a:rPr>
              <a:t>is a topic known as </a:t>
            </a:r>
            <a:r>
              <a:rPr lang="en-US" sz="1800" b="1" kern="0" dirty="0" smtClean="0">
                <a:solidFill>
                  <a:schemeClr val="accent1"/>
                </a:solidFill>
                <a:latin typeface="+mn-lt"/>
              </a:rPr>
              <a:t>filter design</a:t>
            </a:r>
            <a:r>
              <a:rPr lang="en-US" sz="1800" b="1" kern="0" dirty="0" smtClean="0">
                <a:latin typeface="+mn-lt"/>
              </a:rPr>
              <a:t>.</a:t>
            </a:r>
          </a:p>
          <a:p>
            <a:pPr marL="168275" marR="0" indent="-168275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800"/>
              </a:spcAft>
              <a:buClrTx/>
              <a:buSzTx/>
              <a:buFont typeface="Arial" pitchFamily="34" charset="0"/>
              <a:buChar char="•"/>
              <a:tabLst>
                <a:tab pos="4572000" algn="l"/>
              </a:tabLst>
            </a:pPr>
            <a:r>
              <a:rPr lang="en-US" sz="1800" b="1" kern="0" dirty="0" smtClean="0">
                <a:latin typeface="+mn-lt"/>
              </a:rPr>
              <a:t>We will use three constraints:</a:t>
            </a:r>
          </a:p>
          <a:p>
            <a:pPr marL="168275" marR="0" indent="-168275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7200"/>
              </a:spcAft>
              <a:buClrTx/>
              <a:buSzTx/>
              <a:buFont typeface="Arial" pitchFamily="34" charset="0"/>
              <a:buChar char="•"/>
              <a:tabLst>
                <a:tab pos="4572000" algn="l"/>
              </a:tabLst>
            </a:pPr>
            <a:r>
              <a:rPr lang="en-US" sz="1800" b="1" kern="0" dirty="0" smtClean="0">
                <a:latin typeface="+mn-lt"/>
              </a:rPr>
              <a:t>This generates three equations:</a:t>
            </a:r>
            <a:br>
              <a:rPr lang="en-US" sz="1800" b="1" kern="0" dirty="0" smtClean="0">
                <a:latin typeface="+mn-lt"/>
              </a:rPr>
            </a:br>
            <a:endParaRPr lang="en-US" sz="1800" b="1" kern="0" dirty="0" smtClean="0">
              <a:latin typeface="+mn-lt"/>
            </a:endParaRPr>
          </a:p>
        </p:txBody>
      </p:sp>
      <p:graphicFrame>
        <p:nvGraphicFramePr>
          <p:cNvPr id="31753" name="Object 9"/>
          <p:cNvGraphicFramePr>
            <a:graphicFrameLocks noChangeAspect="1"/>
          </p:cNvGraphicFramePr>
          <p:nvPr/>
        </p:nvGraphicFramePr>
        <p:xfrm>
          <a:off x="465138" y="3804065"/>
          <a:ext cx="3276600" cy="1219200"/>
        </p:xfrm>
        <a:graphic>
          <a:graphicData uri="http://schemas.openxmlformats.org/presentationml/2006/ole">
            <p:oleObj spid="_x0000_s31753" name="Equation" r:id="rId3" imgW="2184120" imgH="812520" progId="Equation.3">
              <p:embed/>
            </p:oleObj>
          </a:graphicData>
        </a:graphic>
      </p:graphicFrame>
      <p:pic>
        <p:nvPicPr>
          <p:cNvPr id="2" name="Picture 10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 l="29032" t="17635" r="26154" b="3688"/>
          <a:stretch>
            <a:fillRect/>
          </a:stretch>
        </p:blipFill>
        <p:spPr bwMode="auto">
          <a:xfrm>
            <a:off x="5387927" y="548639"/>
            <a:ext cx="3559126" cy="4642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31755" name="Object 11"/>
          <p:cNvGraphicFramePr>
            <a:graphicFrameLocks noChangeAspect="1"/>
          </p:cNvGraphicFramePr>
          <p:nvPr/>
        </p:nvGraphicFramePr>
        <p:xfrm>
          <a:off x="465138" y="1103826"/>
          <a:ext cx="3143250" cy="590550"/>
        </p:xfrm>
        <a:graphic>
          <a:graphicData uri="http://schemas.openxmlformats.org/presentationml/2006/ole">
            <p:oleObj spid="_x0000_s31755" name="Equation" r:id="rId6" imgW="2095200" imgH="393480" progId="Equation.3">
              <p:embed/>
            </p:oleObj>
          </a:graphicData>
        </a:graphic>
      </p:graphicFrame>
      <p:graphicFrame>
        <p:nvGraphicFramePr>
          <p:cNvPr id="31756" name="Object 12"/>
          <p:cNvGraphicFramePr>
            <a:graphicFrameLocks noChangeAspect="1"/>
          </p:cNvGraphicFramePr>
          <p:nvPr/>
        </p:nvGraphicFramePr>
        <p:xfrm>
          <a:off x="465138" y="2369601"/>
          <a:ext cx="3143250" cy="304800"/>
        </p:xfrm>
        <a:graphic>
          <a:graphicData uri="http://schemas.openxmlformats.org/presentationml/2006/ole">
            <p:oleObj spid="_x0000_s31756" name="Equation" r:id="rId7" imgW="2095200" imgH="203040" progId="Equation.3">
              <p:embed/>
            </p:oleObj>
          </a:graphicData>
        </a:graphic>
      </p:graphicFrame>
      <p:graphicFrame>
        <p:nvGraphicFramePr>
          <p:cNvPr id="31757" name="Object 13"/>
          <p:cNvGraphicFramePr>
            <a:graphicFrameLocks noChangeAspect="1"/>
          </p:cNvGraphicFramePr>
          <p:nvPr/>
        </p:nvGraphicFramePr>
        <p:xfrm>
          <a:off x="465138" y="5394764"/>
          <a:ext cx="4914901" cy="1238250"/>
        </p:xfrm>
        <a:graphic>
          <a:graphicData uri="http://schemas.openxmlformats.org/presentationml/2006/ole">
            <p:oleObj spid="_x0000_s31757" name="Equation" r:id="rId8" imgW="3276360" imgH="825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5793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Example: Filter Design (Cont.)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2880" y="534568"/>
            <a:ext cx="4853354" cy="5955476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168275" marR="0" indent="-168275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600"/>
              </a:spcAft>
              <a:buClrTx/>
              <a:buSzTx/>
              <a:buFontTx/>
              <a:buChar char="•"/>
              <a:tabLst>
                <a:tab pos="4572000" algn="l"/>
              </a:tabLst>
            </a:pPr>
            <a:r>
              <a:rPr lang="en-US" sz="1800" b="1" kern="0" dirty="0" smtClean="0">
                <a:latin typeface="+mn-lt"/>
              </a:rPr>
              <a:t>Solution of these equations results in:</a:t>
            </a:r>
          </a:p>
          <a:p>
            <a:pPr marL="168275" marR="0" indent="-168275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tabLst>
                <a:tab pos="4572000" algn="l"/>
              </a:tabLst>
            </a:pPr>
            <a:r>
              <a:rPr lang="en-US" sz="1800" b="1" kern="0" dirty="0" smtClean="0">
                <a:latin typeface="+mn-lt"/>
              </a:rPr>
              <a:t>	The magnitude response is shown to the right.</a:t>
            </a:r>
          </a:p>
          <a:p>
            <a:pPr marL="168275" marR="0" indent="-168275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22200"/>
              </a:spcAft>
              <a:buClrTx/>
              <a:buSzTx/>
              <a:buFont typeface="Arial" pitchFamily="34" charset="0"/>
              <a:buChar char="•"/>
              <a:tabLst>
                <a:tab pos="4572000" algn="l"/>
              </a:tabLst>
            </a:pPr>
            <a:r>
              <a:rPr lang="en-US" sz="1800" b="1" kern="0" dirty="0" smtClean="0">
                <a:latin typeface="+mn-lt"/>
              </a:rPr>
              <a:t>Suppose we cascade two of these filters. What is the impact?</a:t>
            </a:r>
          </a:p>
          <a:p>
            <a:pPr marL="168275" marR="0" indent="-168275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2800"/>
              </a:spcAft>
              <a:buClrTx/>
              <a:buSzTx/>
              <a:buFont typeface="Arial" pitchFamily="34" charset="0"/>
              <a:buChar char="•"/>
              <a:tabLst>
                <a:tab pos="4572000" algn="l"/>
              </a:tabLst>
            </a:pPr>
            <a:r>
              <a:rPr lang="en-US" sz="1800" b="1" kern="0" dirty="0" smtClean="0">
                <a:latin typeface="+mn-lt"/>
              </a:rPr>
              <a:t>Both of these filters can be shown to have linear phase responses. Both compute “weighted” averages. Which is better? Which is more costly? Can we do better?</a:t>
            </a:r>
          </a:p>
        </p:txBody>
      </p:sp>
      <p:graphicFrame>
        <p:nvGraphicFramePr>
          <p:cNvPr id="31755" name="Object 11"/>
          <p:cNvGraphicFramePr>
            <a:graphicFrameLocks noChangeAspect="1"/>
          </p:cNvGraphicFramePr>
          <p:nvPr/>
        </p:nvGraphicFramePr>
        <p:xfrm>
          <a:off x="450850" y="909589"/>
          <a:ext cx="3943350" cy="304800"/>
        </p:xfrm>
        <a:graphic>
          <a:graphicData uri="http://schemas.openxmlformats.org/presentationml/2006/ole">
            <p:oleObj spid="_x0000_s36867" name="Equation" r:id="rId3" imgW="2628720" imgH="203040" progId="Equation.3">
              <p:embed/>
            </p:oleObj>
          </a:graphicData>
        </a:graphic>
      </p:graphicFrame>
      <p:graphicFrame>
        <p:nvGraphicFramePr>
          <p:cNvPr id="31756" name="Object 12"/>
          <p:cNvGraphicFramePr>
            <a:graphicFrameLocks noChangeAspect="1"/>
          </p:cNvGraphicFramePr>
          <p:nvPr/>
        </p:nvGraphicFramePr>
        <p:xfrm>
          <a:off x="450850" y="3546475"/>
          <a:ext cx="4381500" cy="1695450"/>
        </p:xfrm>
        <a:graphic>
          <a:graphicData uri="http://schemas.openxmlformats.org/presentationml/2006/ole">
            <p:oleObj spid="_x0000_s36868" name="Equation" r:id="rId4" imgW="2920680" imgH="1130040" progId="Equation.3">
              <p:embed/>
            </p:oleObj>
          </a:graphicData>
        </a:graphic>
      </p:graphicFrame>
      <p:pic>
        <p:nvPicPr>
          <p:cNvPr id="36870" name="Picture 6">
            <a:hlinkClick r:id="rId5"/>
          </p:cNvPr>
          <p:cNvPicPr>
            <a:picLocks noChangeAspect="1" noChangeArrowheads="1"/>
          </p:cNvPicPr>
          <p:nvPr/>
        </p:nvPicPr>
        <p:blipFill>
          <a:blip r:embed="rId6"/>
          <a:srcRect l="27543" t="28857" r="24963" b="19441"/>
          <a:stretch>
            <a:fillRect/>
          </a:stretch>
        </p:blipFill>
        <p:spPr bwMode="auto">
          <a:xfrm>
            <a:off x="5213539" y="548641"/>
            <a:ext cx="3706624" cy="29978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6871" name="Picture 7">
            <a:hlinkClick r:id="rId5"/>
          </p:cNvPr>
          <p:cNvPicPr>
            <a:picLocks noChangeAspect="1" noChangeArrowheads="1"/>
          </p:cNvPicPr>
          <p:nvPr/>
        </p:nvPicPr>
        <p:blipFill>
          <a:blip r:embed="rId7"/>
          <a:srcRect l="27370" t="64479" r="25285" b="22295"/>
          <a:stretch>
            <a:fillRect/>
          </a:stretch>
        </p:blipFill>
        <p:spPr bwMode="auto">
          <a:xfrm>
            <a:off x="436782" y="2646145"/>
            <a:ext cx="3670984" cy="7619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6872" name="Picture 8">
            <a:hlinkClick r:id="rId5"/>
          </p:cNvPr>
          <p:cNvPicPr>
            <a:picLocks noChangeAspect="1" noChangeArrowheads="1"/>
          </p:cNvPicPr>
          <p:nvPr/>
        </p:nvPicPr>
        <p:blipFill>
          <a:blip r:embed="rId8"/>
          <a:srcRect l="27816" t="30411" r="24988" b="18488"/>
          <a:stretch>
            <a:fillRect/>
          </a:stretch>
        </p:blipFill>
        <p:spPr bwMode="auto">
          <a:xfrm>
            <a:off x="5232064" y="3657599"/>
            <a:ext cx="3672494" cy="2954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5793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Summary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82879" y="562704"/>
            <a:ext cx="8721969" cy="5139869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Introduced the use of the DTFT to compute the output of a DT LTI system.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Demonstrated that the output of a DT LTI system to a sinusoidal input is also sinusoidal.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Introduced the concept of filter design and demonstrated the design of moving average filters.</a:t>
            </a:r>
          </a:p>
          <a:p>
            <a:pPr marL="168275" indent="-168275">
              <a:spcAft>
                <a:spcPts val="18000"/>
              </a:spcAft>
              <a:buFont typeface="Arial" pitchFamily="34" charset="0"/>
              <a:buChar char="•"/>
            </a:pPr>
            <a:r>
              <a:rPr lang="en-US" sz="1800" b="1" dirty="0" smtClean="0"/>
              <a:t>Next: Laplace Transforms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What properties will hold for this transform?</a:t>
            </a:r>
          </a:p>
          <a:p>
            <a:pPr marL="168275" indent="-168275">
              <a:spcAft>
                <a:spcPts val="12800"/>
              </a:spcAft>
              <a:buFont typeface="Arial" pitchFamily="34" charset="0"/>
              <a:buChar char="•"/>
            </a:pPr>
            <a:r>
              <a:rPr lang="en-US" sz="1800" b="1" dirty="0" smtClean="0"/>
              <a:t>Why do we need another transform? Where you have applied this?</a:t>
            </a:r>
          </a:p>
        </p:txBody>
      </p:sp>
      <p:graphicFrame>
        <p:nvGraphicFramePr>
          <p:cNvPr id="37890" name="Object 2"/>
          <p:cNvGraphicFramePr>
            <a:graphicFrameLocks noChangeAspect="1"/>
          </p:cNvGraphicFramePr>
          <p:nvPr/>
        </p:nvGraphicFramePr>
        <p:xfrm>
          <a:off x="463550" y="2747524"/>
          <a:ext cx="5810250" cy="2171700"/>
        </p:xfrm>
        <a:graphic>
          <a:graphicData uri="http://schemas.openxmlformats.org/presentationml/2006/ole">
            <p:oleObj spid="_x0000_s37890" name="Equation" r:id="rId3" imgW="3873240" imgH="14475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ecture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lIns="0" tIns="0" rIns="0" bIns="0"/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sz="1800" b="1" i="0" u="none" strike="noStrike" kern="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n-lt"/>
            <a:ea typeface="+mn-ea"/>
            <a:cs typeface="+mn-cs"/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21718</TotalTime>
  <Words>341</Words>
  <Application>Microsoft PowerPoint</Application>
  <PresentationFormat>Letter Paper (8.5x11 in)</PresentationFormat>
  <Paragraphs>49</Paragraphs>
  <Slides>8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lecture_title</vt:lpstr>
      <vt:lpstr>lecture_default</vt:lpstr>
      <vt:lpstr>Equation</vt:lpstr>
      <vt:lpstr>Slide 0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Gateway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picone</cp:lastModifiedBy>
  <cp:revision>2056</cp:revision>
  <dcterms:created xsi:type="dcterms:W3CDTF">2002-09-12T17:13:32Z</dcterms:created>
  <dcterms:modified xsi:type="dcterms:W3CDTF">2009-02-23T04:54:23Z</dcterms:modified>
</cp:coreProperties>
</file>