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4"/>
  </p:notesMasterIdLst>
  <p:handoutMasterIdLst>
    <p:handoutMasterId r:id="rId15"/>
  </p:handoutMasterIdLst>
  <p:sldIdLst>
    <p:sldId id="325" r:id="rId3"/>
    <p:sldId id="541" r:id="rId4"/>
    <p:sldId id="573" r:id="rId5"/>
    <p:sldId id="563" r:id="rId6"/>
    <p:sldId id="574" r:id="rId7"/>
    <p:sldId id="575" r:id="rId8"/>
    <p:sldId id="576" r:id="rId9"/>
    <p:sldId id="577" r:id="rId10"/>
    <p:sldId id="578" r:id="rId11"/>
    <p:sldId id="579" r:id="rId12"/>
    <p:sldId id="495" r:id="rId13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2133"/>
        <p:guide pos="2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7.wmf"/><Relationship Id="rId1" Type="http://schemas.openxmlformats.org/officeDocument/2006/relationships/image" Target="../media/image43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ccb.icu.ac.kr/class/ICE2310/2006/Digital%20Filtering(Chapter03)-LectureNote.ppt" TargetMode="External"/><Relationship Id="rId13" Type="http://schemas.openxmlformats.org/officeDocument/2006/relationships/hyperlink" Target="http://www.isip.piconepress.com/publications/courses/ece_3163/lectures/2009_spring/lecture_26.mp3" TargetMode="External"/><Relationship Id="rId3" Type="http://schemas.openxmlformats.org/officeDocument/2006/relationships/hyperlink" Target="http://stellar.mit.edu/S/course/6/sp08/6.003/courseMaterial/topics/topic1/lectureNotes/Lecture__22/Lecture__22.pdf" TargetMode="External"/><Relationship Id="rId7" Type="http://schemas.openxmlformats.org/officeDocument/2006/relationships/hyperlink" Target="http://fourier.eng.hmc.edu/e102/lectures/Z_Transform/node6.html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nx.org/content/m13887/latest/" TargetMode="External"/><Relationship Id="rId11" Type="http://schemas.openxmlformats.org/officeDocument/2006/relationships/hyperlink" Target="http://www.edn-europe.com/transmissionlinessimulatedigitalfiltersinpspice+article+2198+Europe.html" TargetMode="External"/><Relationship Id="rId5" Type="http://schemas.openxmlformats.org/officeDocument/2006/relationships/hyperlink" Target="http://cnx.org/content/m10549/latest/" TargetMode="External"/><Relationship Id="rId15" Type="http://schemas.openxmlformats.org/officeDocument/2006/relationships/hyperlink" Target="http://www.isip.piconepress.com/publications/courses/ece_3163/lectures/2009_spring/lecture_26.pptx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en.wikipedia.org/wiki/Z-transform" TargetMode="External"/><Relationship Id="rId9" Type="http://schemas.openxmlformats.org/officeDocument/2006/relationships/hyperlink" Target="http://vocw.edu.vn/content/m10787/latest/" TargetMode="External"/><Relationship Id="rId1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hyperlink" Target="http://stellar.mit.edu/S/course/6/sp08/6.003/courseMaterial/topics/topic1/lectureNotes/Lecture__22/Lecture__22.pdf" TargetMode="Externa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png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png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png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Relationship to the Laplace Transform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Relationship to the DTFT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Stability and the ROC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ROC Properties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Transform 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22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Z-Transform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CNX: Definition of the Z-Transform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CNX: Properties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RW: Properties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>MKim: Applications of the Z-Transform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26: </a:t>
            </a:r>
            <a:r>
              <a:rPr lang="en-US" b="1" dirty="0" smtClean="0">
                <a:solidFill>
                  <a:schemeClr val="accent2"/>
                </a:solidFill>
              </a:rPr>
              <a:t>THE Z-TRANSFORM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AND </a:t>
            </a:r>
            <a:r>
              <a:rPr lang="en-US" b="1" smtClean="0">
                <a:solidFill>
                  <a:schemeClr val="accent2"/>
                </a:solidFill>
              </a:rPr>
              <a:t>ITS ROC PROPERTIES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27763" y="1739112"/>
            <a:ext cx="2459037" cy="17381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5" name="Picture 3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 l="3110" r="3380" b="18509"/>
          <a:stretch>
            <a:fillRect/>
          </a:stretch>
        </p:blipFill>
        <p:spPr bwMode="auto">
          <a:xfrm>
            <a:off x="6227762" y="3507695"/>
            <a:ext cx="2459037" cy="180172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6" name="Picture 15" descr="x.JPG">
                <a:hlinkClick r:id="rId13"/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2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3" name="Picture 4">
                <a:hlinkClick r:id="rId15"/>
              </p:cNvPr>
              <p:cNvPicPr>
                <a:picLocks noChangeAspect="1" noChangeArrowheads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Z-Transform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440120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Linearity:</a:t>
            </a:r>
            <a:endParaRPr lang="en-US" sz="1800" b="1" kern="0" dirty="0" smtClean="0">
              <a:latin typeface="+mn-lt"/>
            </a:endParaRPr>
          </a:p>
          <a:p>
            <a:pPr marL="165100" indent="-165100">
              <a:spcAft>
                <a:spcPts val="4800"/>
              </a:spcAft>
            </a:pPr>
            <a:r>
              <a:rPr lang="en-US" sz="1800" b="1" kern="0" dirty="0" smtClean="0">
                <a:latin typeface="+mn-lt"/>
              </a:rPr>
              <a:t>	Proof: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Time-shift:</a:t>
            </a:r>
          </a:p>
          <a:p>
            <a:pPr marL="165100" indent="-165100">
              <a:spcAft>
                <a:spcPts val="9600"/>
              </a:spcAft>
            </a:pPr>
            <a:r>
              <a:rPr lang="en-US" sz="1800" b="1" kern="0" dirty="0" smtClean="0">
                <a:latin typeface="+mn-lt"/>
              </a:rPr>
              <a:t>	Proof:</a:t>
            </a:r>
            <a:endParaRPr lang="en-US" sz="1800" b="1" dirty="0" smtClean="0"/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latin typeface="+mn-lt"/>
              </a:rPr>
              <a:t>	What was the analog for CT signals and the Laplace transform?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Multiplication by 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b="1" kern="0" dirty="0" smtClean="0">
                <a:latin typeface="+mn-lt"/>
              </a:rPr>
              <a:t>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latin typeface="+mn-lt"/>
              </a:rPr>
              <a:t>	Proof:</a:t>
            </a: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1441476" y="566218"/>
          <a:ext cx="3505200" cy="323850"/>
        </p:xfrm>
        <a:graphic>
          <a:graphicData uri="http://schemas.openxmlformats.org/presentationml/2006/ole">
            <p:oleObj spid="_x0000_s88066" name="Equation" r:id="rId4" imgW="2336760" imgH="215640" progId="Equation.3">
              <p:embed/>
            </p:oleObj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455613" y="1201839"/>
          <a:ext cx="8401050" cy="647700"/>
        </p:xfrm>
        <a:graphic>
          <a:graphicData uri="http://schemas.openxmlformats.org/presentationml/2006/ole">
            <p:oleObj spid="_x0000_s88068" name="Equation" r:id="rId5" imgW="5600520" imgH="431640" progId="Equation.3">
              <p:embed/>
            </p:oleObj>
          </a:graphicData>
        </a:graphic>
      </p:graphicFrame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1629061" y="1854904"/>
          <a:ext cx="2324100" cy="361950"/>
        </p:xfrm>
        <a:graphic>
          <a:graphicData uri="http://schemas.openxmlformats.org/presentationml/2006/ole">
            <p:oleObj spid="_x0000_s88069" name="Equation" r:id="rId6" imgW="1549080" imgH="241200" progId="Equation.3">
              <p:embed/>
            </p:oleObj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5613" y="2464558"/>
          <a:ext cx="5619750" cy="1333500"/>
        </p:xfrm>
        <a:graphic>
          <a:graphicData uri="http://schemas.openxmlformats.org/presentationml/2006/ole">
            <p:oleObj spid="_x0000_s88070" name="Equation" r:id="rId7" imgW="3746160" imgH="888840" progId="Equation.3">
              <p:embed/>
            </p:oleObj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2519390" y="4111443"/>
          <a:ext cx="2076450" cy="590550"/>
        </p:xfrm>
        <a:graphic>
          <a:graphicData uri="http://schemas.openxmlformats.org/presentationml/2006/ole">
            <p:oleObj spid="_x0000_s88071" name="Equation" r:id="rId8" imgW="1384200" imgH="393480" progId="Equation.3">
              <p:embed/>
            </p:oleObj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455613" y="5082134"/>
          <a:ext cx="6210300" cy="1333500"/>
        </p:xfrm>
        <a:graphic>
          <a:graphicData uri="http://schemas.openxmlformats.org/presentationml/2006/ole">
            <p:oleObj spid="_x0000_s88073" name="Equation" r:id="rId9" imgW="414000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329320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Definition of the </a:t>
            </a:r>
            <a:r>
              <a:rPr lang="en-US" sz="1800" i="1" dirty="0" smtClean="0"/>
              <a:t>z</a:t>
            </a:r>
            <a:r>
              <a:rPr lang="en-US" sz="1800" b="1" dirty="0" smtClean="0"/>
              <a:t>-Transform: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Explanation of the Region of Convergence and its relationship to the existence of the DTFT and stability.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Properties of the z-Transform: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Linearity: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Time-shift:</a:t>
            </a:r>
          </a:p>
          <a:p>
            <a:pPr marL="344488" indent="-179388"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1800" b="1" dirty="0" smtClean="0"/>
              <a:t>Multiplication by </a:t>
            </a:r>
            <a:r>
              <a:rPr lang="en-US" sz="1800" i="1" dirty="0" smtClean="0"/>
              <a:t>n</a:t>
            </a:r>
            <a:r>
              <a:rPr lang="en-US" sz="1800" b="1" dirty="0" smtClean="0"/>
              <a:t>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Basic transforms (see Table 7.1) in the textbook.</a:t>
            </a: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581999" y="492985"/>
          <a:ext cx="1714500" cy="647700"/>
        </p:xfrm>
        <a:graphic>
          <a:graphicData uri="http://schemas.openxmlformats.org/presentationml/2006/ole">
            <p:oleObj spid="_x0000_s77826" name="Equation" r:id="rId3" imgW="1143000" imgH="43164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2760582" y="2215655"/>
          <a:ext cx="3505200" cy="323850"/>
        </p:xfrm>
        <a:graphic>
          <a:graphicData uri="http://schemas.openxmlformats.org/presentationml/2006/ole">
            <p:oleObj spid="_x0000_s77827" name="Equation" r:id="rId4" imgW="2336760" imgH="215640" progId="Equation.3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3307673" y="2573727"/>
          <a:ext cx="2324100" cy="361950"/>
        </p:xfrm>
        <a:graphic>
          <a:graphicData uri="http://schemas.openxmlformats.org/presentationml/2006/ole">
            <p:oleObj spid="_x0000_s77828" name="Equation" r:id="rId5" imgW="1549080" imgH="241200" progId="Equation.3">
              <p:embed/>
            </p:oleObj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3613639" y="2881003"/>
          <a:ext cx="2076450" cy="590550"/>
        </p:xfrm>
        <a:graphic>
          <a:graphicData uri="http://schemas.openxmlformats.org/presentationml/2006/ole">
            <p:oleObj spid="_x0000_s77829" name="Equation" r:id="rId6" imgW="1384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Definition Based on the Laplace 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61247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7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-Transform is a special case of the Laplace transform and results from applying the Laplace transform to a discrete-time signal: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Let us consider how this transformation maps the 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b="1" kern="0" dirty="0" smtClean="0">
                <a:latin typeface="+mn-lt"/>
              </a:rPr>
              <a:t>-plane into the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-plane:</a:t>
            </a:r>
          </a:p>
          <a:p>
            <a:pPr marL="344488" marR="0" indent="-17938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i="1" kern="0" dirty="0" smtClean="0">
                <a:latin typeface="+mn-lt"/>
              </a:rPr>
              <a:t>s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i="1" kern="0" dirty="0" smtClean="0">
                <a:latin typeface="+mn-lt"/>
              </a:rPr>
              <a:t> j</a:t>
            </a:r>
            <a:r>
              <a:rPr lang="en-US" sz="1800" i="1" kern="0" dirty="0" smtClean="0">
                <a:latin typeface="+mn-lt"/>
                <a:sym typeface="Symbol"/>
              </a:rPr>
              <a:t></a:t>
            </a:r>
            <a:r>
              <a:rPr lang="en-US" sz="1800" b="1" kern="0" dirty="0" smtClean="0">
                <a:latin typeface="+mn-lt"/>
              </a:rPr>
              <a:t>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i="1" kern="0" dirty="0" smtClean="0"/>
              <a:t>s </a:t>
            </a:r>
            <a:r>
              <a:rPr lang="en-US" sz="1800" kern="0" dirty="0" smtClean="0"/>
              <a:t>=</a:t>
            </a:r>
            <a:r>
              <a:rPr lang="en-US" sz="1800" i="1" kern="0" dirty="0" smtClean="0"/>
              <a:t> </a:t>
            </a:r>
            <a:r>
              <a:rPr lang="en-US" sz="1800" i="1" kern="0" dirty="0" smtClean="0">
                <a:sym typeface="Symbol"/>
              </a:rPr>
              <a:t></a:t>
            </a:r>
            <a:r>
              <a:rPr lang="en-US" sz="1800" b="1" kern="0" dirty="0" smtClean="0">
                <a:sym typeface="Symbol"/>
              </a:rPr>
              <a:t> </a:t>
            </a:r>
            <a:r>
              <a:rPr lang="en-US" sz="1800" kern="0" dirty="0" smtClean="0">
                <a:sym typeface="Symbol"/>
              </a:rPr>
              <a:t>+</a:t>
            </a:r>
            <a:r>
              <a:rPr lang="en-US" sz="1800" b="1" kern="0" dirty="0" smtClean="0">
                <a:sym typeface="Symbol"/>
              </a:rPr>
              <a:t> </a:t>
            </a:r>
            <a:r>
              <a:rPr lang="en-US" sz="1800" i="1" kern="0" dirty="0" smtClean="0"/>
              <a:t>j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b="1" kern="0" dirty="0" smtClean="0">
                <a:latin typeface="+mn-lt"/>
              </a:rPr>
              <a:t>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Recall, if a CT system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is stable, its poles lie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in the left-half plane.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Hence, a DT system is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stable if its poles are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inside the unit circle.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</a:t>
            </a:r>
            <a:r>
              <a:rPr lang="en-US" sz="1800" i="1" kern="0" dirty="0" smtClean="0"/>
              <a:t>z</a:t>
            </a:r>
            <a:r>
              <a:rPr lang="en-US" sz="1800" b="1" kern="0" dirty="0" smtClean="0"/>
              <a:t>-Transform behaves</a:t>
            </a:r>
            <a:br>
              <a:rPr lang="en-US" sz="1800" b="1" kern="0" dirty="0" smtClean="0"/>
            </a:br>
            <a:r>
              <a:rPr lang="en-US" sz="1800" b="1" kern="0" dirty="0" smtClean="0"/>
              <a:t>much like the Laplace</a:t>
            </a:r>
            <a:br>
              <a:rPr lang="en-US" sz="1800" b="1" kern="0" dirty="0" smtClean="0"/>
            </a:br>
            <a:r>
              <a:rPr lang="en-US" sz="1800" b="1" kern="0" dirty="0" smtClean="0"/>
              <a:t>transform and can be</a:t>
            </a:r>
            <a:br>
              <a:rPr lang="en-US" sz="1800" b="1" kern="0" dirty="0" smtClean="0"/>
            </a:br>
            <a:r>
              <a:rPr lang="en-US" sz="1800" b="1" kern="0" dirty="0" smtClean="0"/>
              <a:t>applied to difference equations</a:t>
            </a:r>
            <a:br>
              <a:rPr lang="en-US" sz="1800" b="1" kern="0" dirty="0" smtClean="0"/>
            </a:br>
            <a:r>
              <a:rPr lang="en-US" sz="1800" b="1" kern="0" dirty="0" smtClean="0"/>
              <a:t>to produce frequency and time domain responses.</a:t>
            </a:r>
            <a:r>
              <a:rPr lang="en-US" sz="1800" b="1" kern="0" dirty="0" smtClean="0">
                <a:latin typeface="+mn-lt"/>
              </a:rPr>
              <a:t>   </a:t>
            </a: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465138" y="1220788"/>
          <a:ext cx="6838950" cy="781050"/>
        </p:xfrm>
        <a:graphic>
          <a:graphicData uri="http://schemas.openxmlformats.org/presentationml/2006/ole">
            <p:oleObj spid="_x0000_s6164" name="Equation" r:id="rId4" imgW="4559040" imgH="520560" progId="Equation.3">
              <p:embed/>
            </p:oleObj>
          </a:graphicData>
        </a:graphic>
      </p:graphicFrame>
      <p:pic>
        <p:nvPicPr>
          <p:cNvPr id="6167" name="Picture 23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08325" y="3412529"/>
            <a:ext cx="58007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1699793" y="2409227"/>
          <a:ext cx="6591300" cy="419100"/>
        </p:xfrm>
        <a:graphic>
          <a:graphicData uri="http://schemas.openxmlformats.org/presentationml/2006/ole">
            <p:oleObj spid="_x0000_s6168" name="Equation" r:id="rId7" imgW="4394160" imgH="279360" progId="Equation.3">
              <p:embed/>
            </p:oleObj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1610200" y="2832100"/>
          <a:ext cx="6934200" cy="419100"/>
        </p:xfrm>
        <a:graphic>
          <a:graphicData uri="http://schemas.openxmlformats.org/presentationml/2006/ole">
            <p:oleObj spid="_x0000_s6169" name="Equation" r:id="rId8" imgW="46227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ROC and the Relationship to the DTFT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604780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derive the DTFT by setting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kern="0" dirty="0" smtClean="0">
                <a:latin typeface="+mn-lt"/>
              </a:rPr>
              <a:t> = </a:t>
            </a:r>
            <a:r>
              <a:rPr lang="en-US" sz="1800" i="1" kern="0" dirty="0" err="1" smtClean="0">
                <a:latin typeface="+mn-lt"/>
              </a:rPr>
              <a:t>re</a:t>
            </a:r>
            <a:r>
              <a:rPr lang="en-US" sz="1800" i="1" kern="0" baseline="30000" dirty="0" err="1" smtClean="0">
                <a:latin typeface="+mn-lt"/>
              </a:rPr>
              <a:t>j</a:t>
            </a:r>
            <a:r>
              <a:rPr lang="en-US" sz="1800" i="1" kern="0" baseline="30000" dirty="0" smtClean="0">
                <a:latin typeface="+mn-lt"/>
                <a:sym typeface="Symbol"/>
              </a:rPr>
              <a:t></a:t>
            </a:r>
            <a:r>
              <a:rPr lang="en-US" sz="1800" b="1" kern="0" dirty="0" smtClean="0">
                <a:latin typeface="+mn-lt"/>
              </a:rPr>
              <a:t>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ROC is the region for which:</a:t>
            </a:r>
          </a:p>
          <a:p>
            <a:pPr marL="344488" marR="0" indent="-17938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Depends only on </a:t>
            </a:r>
            <a:r>
              <a:rPr lang="en-US" sz="1800" i="1" kern="0" dirty="0" smtClean="0">
                <a:latin typeface="+mn-lt"/>
              </a:rPr>
              <a:t>r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kern="0" dirty="0" smtClean="0">
                <a:latin typeface="+mn-lt"/>
              </a:rPr>
              <a:t>|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| just like the ROC in the 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b="1" kern="0" dirty="0" smtClean="0">
                <a:latin typeface="+mn-lt"/>
              </a:rPr>
              <a:t>-plane for the Laplace transform depended only on</a:t>
            </a:r>
            <a:r>
              <a:rPr lang="en-US" sz="1800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</a:rPr>
              <a:t>Re</a:t>
            </a:r>
            <a:r>
              <a:rPr lang="en-US" sz="1800" kern="0" dirty="0" smtClean="0">
                <a:latin typeface="+mn-lt"/>
              </a:rPr>
              <a:t>{</a:t>
            </a:r>
            <a:r>
              <a:rPr lang="en-US" sz="1800" i="1" kern="0" dirty="0" smtClean="0">
                <a:latin typeface="+mn-lt"/>
                <a:sym typeface="Symbol"/>
              </a:rPr>
              <a:t></a:t>
            </a:r>
            <a:r>
              <a:rPr lang="en-US" sz="1800" kern="0" dirty="0" smtClean="0">
                <a:latin typeface="+mn-lt"/>
                <a:sym typeface="Symbol"/>
              </a:rPr>
              <a:t>}</a:t>
            </a:r>
            <a:r>
              <a:rPr lang="en-US" sz="1800" b="1" kern="0" dirty="0" smtClean="0">
                <a:latin typeface="+mn-lt"/>
                <a:sym typeface="Symbol"/>
              </a:rPr>
              <a:t>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If the unit circle is in the ROC, then the DTFT, </a:t>
            </a:r>
            <a:r>
              <a:rPr lang="en-US" sz="1800" i="1" kern="0" dirty="0" smtClean="0">
                <a:latin typeface="+mn-lt"/>
                <a:sym typeface="Symbol"/>
              </a:rPr>
              <a:t>X</a:t>
            </a:r>
            <a:r>
              <a:rPr lang="en-US" sz="1800" kern="0" dirty="0" smtClean="0">
                <a:latin typeface="+mn-lt"/>
                <a:sym typeface="Symbol"/>
              </a:rPr>
              <a:t>(</a:t>
            </a:r>
            <a:r>
              <a:rPr lang="en-US" sz="1800" i="1" kern="0" dirty="0" err="1" smtClean="0"/>
              <a:t>e</a:t>
            </a:r>
            <a:r>
              <a:rPr lang="en-US" sz="1800" i="1" kern="0" baseline="30000" dirty="0" err="1" smtClean="0"/>
              <a:t>j</a:t>
            </a:r>
            <a:r>
              <a:rPr lang="en-US" sz="1800" i="1" kern="0" baseline="30000" dirty="0" smtClean="0">
                <a:sym typeface="Symbol"/>
              </a:rPr>
              <a:t></a:t>
            </a:r>
            <a:r>
              <a:rPr lang="en-US" sz="1800" kern="0" dirty="0" smtClean="0">
                <a:latin typeface="+mn-lt"/>
                <a:sym typeface="Symbol"/>
              </a:rPr>
              <a:t>)</a:t>
            </a:r>
            <a:r>
              <a:rPr lang="en-US" sz="1800" b="1" kern="0" dirty="0" smtClean="0">
                <a:latin typeface="+mn-lt"/>
                <a:sym typeface="Symbol"/>
              </a:rPr>
              <a:t>, exists.</a:t>
            </a:r>
          </a:p>
          <a:p>
            <a:pPr marL="165100" indent="-165100">
              <a:spcBef>
                <a:spcPts val="0"/>
              </a:spcBef>
              <a:spcAft>
                <a:spcPts val="120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Example:                         (a right-sided signal)</a:t>
            </a: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If                               :</a:t>
            </a:r>
          </a:p>
          <a:p>
            <a:pPr marL="165100" indent="-165100">
              <a:spcBef>
                <a:spcPts val="0"/>
              </a:spcBef>
              <a:spcAft>
                <a:spcPts val="128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The ROC is outside a circle of radius </a:t>
            </a:r>
            <a:r>
              <a:rPr lang="en-US" sz="1800" i="1" kern="0" dirty="0" smtClean="0">
                <a:latin typeface="+mn-lt"/>
                <a:sym typeface="Symbol"/>
              </a:rPr>
              <a:t>a</a:t>
            </a:r>
            <a:r>
              <a:rPr lang="en-US" sz="1800" b="1" kern="0" dirty="0" smtClean="0">
                <a:latin typeface="+mn-lt"/>
                <a:sym typeface="Symbol"/>
              </a:rPr>
              <a:t>,</a:t>
            </a:r>
            <a:br>
              <a:rPr lang="en-US" sz="1800" b="1" kern="0" dirty="0" smtClean="0">
                <a:latin typeface="+mn-lt"/>
                <a:sym typeface="Symbol"/>
              </a:rPr>
            </a:br>
            <a:r>
              <a:rPr lang="en-US" sz="1800" b="1" kern="0" dirty="0" smtClean="0">
                <a:latin typeface="+mn-lt"/>
                <a:sym typeface="Symbol"/>
              </a:rPr>
              <a:t>and includes the unit circle, which means</a:t>
            </a:r>
            <a:br>
              <a:rPr lang="en-US" sz="1800" b="1" kern="0" dirty="0" smtClean="0">
                <a:latin typeface="+mn-lt"/>
                <a:sym typeface="Symbol"/>
              </a:rPr>
            </a:br>
            <a:r>
              <a:rPr lang="en-US" sz="1800" b="1" kern="0" dirty="0" smtClean="0">
                <a:latin typeface="+mn-lt"/>
                <a:sym typeface="Symbol"/>
              </a:rPr>
              <a:t>its DTFT exists. Note also there is a zero</a:t>
            </a:r>
            <a:br>
              <a:rPr lang="en-US" sz="1800" b="1" kern="0" dirty="0" smtClean="0">
                <a:latin typeface="+mn-lt"/>
                <a:sym typeface="Symbol"/>
              </a:rPr>
            </a:br>
            <a:r>
              <a:rPr lang="en-US" sz="1800" b="1" kern="0" dirty="0" smtClean="0">
                <a:latin typeface="+mn-lt"/>
                <a:sym typeface="Symbol"/>
              </a:rPr>
              <a:t>at </a:t>
            </a:r>
            <a:r>
              <a:rPr lang="en-US" sz="1800" i="1" kern="0" dirty="0" smtClean="0">
                <a:latin typeface="+mn-lt"/>
                <a:sym typeface="Symbol"/>
              </a:rPr>
              <a:t>z</a:t>
            </a:r>
            <a:r>
              <a:rPr lang="en-US" sz="1800" kern="0" dirty="0" smtClean="0">
                <a:latin typeface="+mn-lt"/>
                <a:sym typeface="Symbol"/>
              </a:rPr>
              <a:t> = </a:t>
            </a:r>
            <a:r>
              <a:rPr lang="en-US" sz="1800" i="1" kern="0" dirty="0" smtClean="0">
                <a:latin typeface="+mn-lt"/>
                <a:sym typeface="Symbol"/>
              </a:rPr>
              <a:t>0</a:t>
            </a:r>
            <a:r>
              <a:rPr lang="en-US" sz="1800" b="1" kern="0" dirty="0" smtClean="0">
                <a:latin typeface="+mn-lt"/>
                <a:sym typeface="Symbol"/>
              </a:rPr>
              <a:t>.</a:t>
            </a: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65138" y="912813"/>
          <a:ext cx="5314950" cy="647700"/>
        </p:xfrm>
        <a:graphic>
          <a:graphicData uri="http://schemas.openxmlformats.org/presentationml/2006/ole">
            <p:oleObj spid="_x0000_s73731" name="Equation" r:id="rId4" imgW="3543120" imgH="43164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3927827" y="1380450"/>
          <a:ext cx="1543050" cy="647700"/>
        </p:xfrm>
        <a:graphic>
          <a:graphicData uri="http://schemas.openxmlformats.org/presentationml/2006/ole">
            <p:oleObj spid="_x0000_s73732" name="Equation" r:id="rId5" imgW="1028520" imgH="43164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1484313" y="3155430"/>
          <a:ext cx="1276350" cy="342900"/>
        </p:xfrm>
        <a:graphic>
          <a:graphicData uri="http://schemas.openxmlformats.org/presentationml/2006/ole">
            <p:oleObj spid="_x0000_s73733" name="Equation" r:id="rId6" imgW="850680" imgH="228600" progId="Equation.3">
              <p:embed/>
            </p:oleObj>
          </a:graphicData>
        </a:graphic>
      </p:graphicFrame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83979" y="3792512"/>
            <a:ext cx="3973892" cy="265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455613" y="3574634"/>
          <a:ext cx="4152900" cy="1295400"/>
        </p:xfrm>
        <a:graphic>
          <a:graphicData uri="http://schemas.openxmlformats.org/presentationml/2006/ole">
            <p:oleObj spid="_x0000_s73735" name="Equation" r:id="rId8" imgW="2768400" imgH="863280" progId="Equation.3">
              <p:embed/>
            </p:oleObj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571814" y="4934315"/>
          <a:ext cx="1847850" cy="419100"/>
        </p:xfrm>
        <a:graphic>
          <a:graphicData uri="http://schemas.openxmlformats.org/presentationml/2006/ole">
            <p:oleObj spid="_x0000_s73736" name="Equation" r:id="rId9" imgW="1231560" imgH="279360" progId="Equation.3">
              <p:embed/>
            </p:oleObj>
          </a:graphicData>
        </a:graphic>
      </p:graphicFrame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2644177" y="4850723"/>
          <a:ext cx="1409700" cy="590550"/>
        </p:xfrm>
        <a:graphic>
          <a:graphicData uri="http://schemas.openxmlformats.org/presentationml/2006/ole">
            <p:oleObj spid="_x0000_s73737" name="Equation" r:id="rId10" imgW="939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and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666712"/>
            <a:ext cx="8721969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 </a:t>
            </a:r>
            <a:r>
              <a:rPr lang="en-US" sz="1800" i="1" kern="0" dirty="0" smtClean="0">
                <a:latin typeface="+mn-lt"/>
              </a:rPr>
              <a:t>a </a:t>
            </a:r>
            <a:r>
              <a:rPr lang="en-US" sz="1800" kern="0" dirty="0" smtClean="0">
                <a:latin typeface="+mn-lt"/>
              </a:rPr>
              <a:t>&gt;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</a:rPr>
              <a:t>0</a:t>
            </a:r>
            <a:r>
              <a:rPr lang="en-US" sz="1800" b="1" kern="0" dirty="0" smtClean="0">
                <a:latin typeface="+mn-lt"/>
              </a:rPr>
              <a:t>:</a:t>
            </a:r>
          </a:p>
        </p:txBody>
      </p:sp>
      <p:pic>
        <p:nvPicPr>
          <p:cNvPr id="5735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1006" y="1313188"/>
            <a:ext cx="71151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1435173" y="538163"/>
          <a:ext cx="4552950" cy="590550"/>
        </p:xfrm>
        <a:graphic>
          <a:graphicData uri="http://schemas.openxmlformats.org/presentationml/2006/ole">
            <p:oleObj spid="_x0000_s57360" name="Equation" r:id="rId5" imgW="303516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4142" y="506128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is outside the unit circle, the signal is unstable.</a:t>
            </a: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3533775" y="5094288"/>
          <a:ext cx="2476500" cy="914400"/>
        </p:xfrm>
        <a:graphic>
          <a:graphicData uri="http://schemas.openxmlformats.org/presentationml/2006/ole">
            <p:oleObj spid="_x0000_s57361" name="Equation" r:id="rId6" imgW="1650960" imgH="609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8483" y="506612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unit circle, the signal is stable.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and the ROC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666712"/>
            <a:ext cx="8721969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 </a:t>
            </a:r>
            <a:r>
              <a:rPr lang="en-US" sz="1800" i="1" kern="0" dirty="0" smtClean="0">
                <a:latin typeface="+mn-lt"/>
              </a:rPr>
              <a:t>a</a:t>
            </a:r>
            <a:r>
              <a:rPr lang="en-US" sz="1800" kern="0" dirty="0" smtClean="0">
                <a:latin typeface="+mn-lt"/>
              </a:rPr>
              <a:t> &lt; </a:t>
            </a:r>
            <a:r>
              <a:rPr lang="en-US" sz="1800" i="1" kern="0" dirty="0" smtClean="0">
                <a:latin typeface="+mn-lt"/>
              </a:rPr>
              <a:t>0</a:t>
            </a:r>
            <a:r>
              <a:rPr lang="en-US" sz="1800" b="1" kern="0" dirty="0" smtClean="0">
                <a:latin typeface="+mn-lt"/>
              </a:rPr>
              <a:t>:</a:t>
            </a:r>
          </a:p>
        </p:txBody>
      </p:sp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1645033" y="538163"/>
          <a:ext cx="4552950" cy="590550"/>
        </p:xfrm>
        <a:graphic>
          <a:graphicData uri="http://schemas.openxmlformats.org/presentationml/2006/ole">
            <p:oleObj spid="_x0000_s76802" name="Equation" r:id="rId4" imgW="303516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4142" y="506128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is outside the unit circle, the signal is unstable.</a:t>
            </a: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3533671" y="5094315"/>
          <a:ext cx="2476500" cy="914400"/>
        </p:xfrm>
        <a:graphic>
          <a:graphicData uri="http://schemas.openxmlformats.org/presentationml/2006/ole">
            <p:oleObj spid="_x0000_s76803" name="Equation" r:id="rId5" imgW="1650960" imgH="609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8483" y="506612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unit circle, the signal is stable.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1289470"/>
            <a:ext cx="72009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More on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666712"/>
            <a:ext cx="8721969" cy="544764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Example: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34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If: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 	The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-Transform is the same, but the region of convergence is different.</a:t>
            </a:r>
          </a:p>
        </p:txBody>
      </p:sp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1407149" y="639814"/>
          <a:ext cx="4038600" cy="1676401"/>
        </p:xfrm>
        <a:graphic>
          <a:graphicData uri="http://schemas.openxmlformats.org/presentationml/2006/ole">
            <p:oleObj spid="_x0000_s78850" name="Equation" r:id="rId4" imgW="2692080" imgH="1117440" progId="Equation.3">
              <p:embed/>
            </p:oleObj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631798" y="2505536"/>
          <a:ext cx="1847850" cy="419100"/>
        </p:xfrm>
        <a:graphic>
          <a:graphicData uri="http://schemas.openxmlformats.org/presentationml/2006/ole">
            <p:oleObj spid="_x0000_s78854" name="Equation" r:id="rId5" imgW="1231560" imgH="279360" progId="Equation.3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651058" y="3019581"/>
          <a:ext cx="3600450" cy="2514600"/>
        </p:xfrm>
        <a:graphic>
          <a:graphicData uri="http://schemas.openxmlformats.org/presentationml/2006/ole">
            <p:oleObj spid="_x0000_s78855" name="Equation" r:id="rId6" imgW="2400120" imgH="1676160" progId="Equation.3">
              <p:embed/>
            </p:oleObj>
          </a:graphicData>
        </a:graphic>
      </p:graphicFrame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76734" y="1438751"/>
            <a:ext cx="3948191" cy="298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Stability and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666712"/>
            <a:ext cx="8721969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For:</a:t>
            </a:r>
          </a:p>
        </p:txBody>
      </p:sp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928250" y="538163"/>
          <a:ext cx="5086350" cy="590550"/>
        </p:xfrm>
        <a:graphic>
          <a:graphicData uri="http://schemas.openxmlformats.org/presentationml/2006/ole">
            <p:oleObj spid="_x0000_s79874" name="Equation" r:id="rId4" imgW="339084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04142" y="506128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unit circle, the signal is stable.</a:t>
            </a:r>
          </a:p>
        </p:txBody>
      </p:sp>
      <p:graphicFrame>
        <p:nvGraphicFramePr>
          <p:cNvPr id="57361" name="Object 17"/>
          <p:cNvGraphicFramePr>
            <a:graphicFrameLocks noChangeAspect="1"/>
          </p:cNvGraphicFramePr>
          <p:nvPr/>
        </p:nvGraphicFramePr>
        <p:xfrm>
          <a:off x="3543300" y="5094288"/>
          <a:ext cx="2457450" cy="914400"/>
        </p:xfrm>
        <a:graphic>
          <a:graphicData uri="http://schemas.openxmlformats.org/presentationml/2006/ole">
            <p:oleObj spid="_x0000_s79875" name="Equation" r:id="rId5" imgW="1638000" imgH="609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8483" y="5066125"/>
            <a:ext cx="2143594" cy="11079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unit circle, the signal is unstable.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1550" y="1321403"/>
            <a:ext cx="72009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52486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ROC is an annular ring in the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-plane centered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about the origin (which is equivalent to a vertical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strip in the s-plane).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ROC does not contain any poles (similar to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Laplace transform).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</a:t>
            </a: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[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]</a:t>
            </a:r>
            <a:r>
              <a:rPr lang="en-US" sz="1800" b="1" kern="0" dirty="0" smtClean="0">
                <a:latin typeface="+mn-lt"/>
              </a:rPr>
              <a:t> is of finite duration, then the ROC is the entire</a:t>
            </a:r>
            <a:br>
              <a:rPr lang="en-US" sz="1800" b="1" kern="0" dirty="0" smtClean="0">
                <a:latin typeface="+mn-lt"/>
              </a:rPr>
            </a:b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-plane except possibly 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b="1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</a:rPr>
              <a:t>0</a:t>
            </a:r>
            <a:r>
              <a:rPr lang="en-US" sz="1800" b="1" kern="0" dirty="0" smtClean="0">
                <a:latin typeface="+mn-lt"/>
              </a:rPr>
              <a:t> and/or </a:t>
            </a:r>
            <a:r>
              <a:rPr lang="en-US" sz="1800" i="1" kern="0" dirty="0" smtClean="0">
                <a:latin typeface="+mn-lt"/>
              </a:rPr>
              <a:t>z </a:t>
            </a:r>
            <a:r>
              <a:rPr lang="en-US" sz="1800" kern="0" dirty="0" smtClean="0">
                <a:latin typeface="+mn-lt"/>
              </a:rPr>
              <a:t>=</a:t>
            </a:r>
            <a:r>
              <a:rPr lang="en-US" sz="1800" i="1" kern="0" dirty="0" smtClean="0">
                <a:latin typeface="+mn-lt"/>
              </a:rPr>
              <a:t> </a:t>
            </a:r>
            <a:r>
              <a:rPr lang="en-US" sz="1800" i="1" kern="0" dirty="0" smtClean="0">
                <a:latin typeface="+mn-lt"/>
                <a:sym typeface="Symbol"/>
              </a:rPr>
              <a:t></a:t>
            </a:r>
            <a:r>
              <a:rPr lang="en-US" sz="1800" b="1" kern="0" dirty="0" smtClean="0">
                <a:latin typeface="+mn-lt"/>
                <a:sym typeface="Symbol"/>
              </a:rPr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is a right-sided sequence, and if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=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</a:t>
            </a:r>
            <a:r>
              <a:rPr lang="en-US" sz="1800" b="1" dirty="0" smtClean="0"/>
              <a:t>is in the ROC, then all finite values of </a:t>
            </a:r>
            <a:r>
              <a:rPr lang="en-US" sz="1800" i="1" dirty="0" smtClean="0"/>
              <a:t>z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for which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&gt;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are also in the ROC</a:t>
            </a:r>
            <a:r>
              <a:rPr lang="en-US" sz="1800" b="1" i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is a left-sided sequence, and if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=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</a:t>
            </a:r>
            <a:r>
              <a:rPr lang="en-US" sz="1800" b="1" dirty="0" smtClean="0"/>
              <a:t>is in the ROC, then all finite values of </a:t>
            </a:r>
            <a:r>
              <a:rPr lang="en-US" sz="1800" i="1" dirty="0" smtClean="0"/>
              <a:t>z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for which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&lt;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are also in the ROC</a:t>
            </a:r>
            <a:r>
              <a:rPr lang="en-US" sz="1800" b="1" i="1" dirty="0" smtClean="0"/>
              <a:t>.</a:t>
            </a:r>
          </a:p>
          <a:p>
            <a:pPr marL="165100" indent="-165100">
              <a:buFont typeface="Arial" pitchFamily="34" charset="0"/>
              <a:buChar char="•"/>
            </a:pP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endParaRPr lang="en-US" sz="1800" b="1" kern="0" dirty="0" smtClean="0">
              <a:latin typeface="+mn-lt"/>
            </a:endParaRPr>
          </a:p>
        </p:txBody>
      </p:sp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0998" y="537887"/>
            <a:ext cx="1873927" cy="166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455613" y="2879257"/>
          <a:ext cx="8248650" cy="2076450"/>
        </p:xfrm>
        <a:graphic>
          <a:graphicData uri="http://schemas.openxmlformats.org/presentationml/2006/ole">
            <p:oleObj spid="_x0000_s83969" name="Equation" r:id="rId5" imgW="5499000" imgH="1384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ROC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59640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222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[</a:t>
            </a:r>
            <a:r>
              <a:rPr lang="en-US" sz="1800" i="1" kern="0" dirty="0" smtClean="0"/>
              <a:t>n</a:t>
            </a:r>
            <a:r>
              <a:rPr lang="en-US" sz="1800" kern="0" dirty="0" smtClean="0"/>
              <a:t>]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is a two-sided sequence, and if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=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</a:t>
            </a:r>
            <a:r>
              <a:rPr lang="en-US" sz="1800" b="1" dirty="0" smtClean="0"/>
              <a:t>is in the ROC, then the ROC consists of a ring in the z-plane including </a:t>
            </a:r>
            <a:r>
              <a:rPr lang="en-US" sz="1800" dirty="0" smtClean="0"/>
              <a:t>|</a:t>
            </a:r>
            <a:r>
              <a:rPr lang="en-US" sz="1800" i="1" dirty="0" smtClean="0"/>
              <a:t>z</a:t>
            </a:r>
            <a:r>
              <a:rPr lang="en-US" sz="1800" dirty="0" smtClean="0"/>
              <a:t>| =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0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endParaRPr lang="en-US" sz="1800" b="1" kern="0" dirty="0" smtClean="0">
              <a:latin typeface="+mn-lt"/>
            </a:endParaRPr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800" y="1201791"/>
            <a:ext cx="77343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04342" y="3386138"/>
            <a:ext cx="1918741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right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-sided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5126" y="3386138"/>
            <a:ext cx="1918741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left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-sided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6" y="3377785"/>
            <a:ext cx="1918741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two</a:t>
            </a:r>
            <a:r>
              <a:rPr lang="en-US" sz="1800" b="1" kern="0" noProof="0" dirty="0" smtClean="0">
                <a:latin typeface="+mn-lt"/>
              </a:rPr>
              <a:t>-sided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1460500" y="3894658"/>
          <a:ext cx="1638300" cy="381000"/>
        </p:xfrm>
        <a:graphic>
          <a:graphicData uri="http://schemas.openxmlformats.org/presentationml/2006/ole">
            <p:oleObj spid="_x0000_s87044" name="Equation" r:id="rId5" imgW="1091880" imgH="253800" progId="Equation.3">
              <p:embed/>
            </p:oleObj>
          </a:graphicData>
        </a:graphic>
      </p:graphicFrame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76537" y="3945872"/>
            <a:ext cx="2689017" cy="74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455613" y="4378039"/>
          <a:ext cx="3695701" cy="2209800"/>
        </p:xfrm>
        <a:graphic>
          <a:graphicData uri="http://schemas.openxmlformats.org/presentationml/2006/ole">
            <p:oleObj spid="_x0000_s87046" name="Equation" r:id="rId7" imgW="2463480" imgH="1473120" progId="Equation.3">
              <p:embed/>
            </p:oleObj>
          </a:graphicData>
        </a:graphic>
      </p:graphicFrame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96261" y="4955902"/>
            <a:ext cx="2151553" cy="190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24023</TotalTime>
  <Words>445</Words>
  <Application>Microsoft PowerPoint</Application>
  <PresentationFormat>Letter Paper (8.5x11 in)</PresentationFormat>
  <Paragraphs>85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2293</cp:revision>
  <dcterms:created xsi:type="dcterms:W3CDTF">2002-09-12T17:13:32Z</dcterms:created>
  <dcterms:modified xsi:type="dcterms:W3CDTF">2009-03-09T15:14:09Z</dcterms:modified>
</cp:coreProperties>
</file>