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3"/>
  </p:notesMasterIdLst>
  <p:handoutMasterIdLst>
    <p:handoutMasterId r:id="rId14"/>
  </p:handoutMasterIdLst>
  <p:sldIdLst>
    <p:sldId id="325" r:id="rId3"/>
    <p:sldId id="579" r:id="rId4"/>
    <p:sldId id="588" r:id="rId5"/>
    <p:sldId id="589" r:id="rId6"/>
    <p:sldId id="590" r:id="rId7"/>
    <p:sldId id="591" r:id="rId8"/>
    <p:sldId id="580" r:id="rId9"/>
    <p:sldId id="592" r:id="rId10"/>
    <p:sldId id="593" r:id="rId11"/>
    <p:sldId id="495" r:id="rId12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806" y="-90"/>
      </p:cViewPr>
      <p:guideLst>
        <p:guide orient="horz" pos="2823"/>
        <p:guide pos="2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3/20/2009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hyperlink" Target="http://www.isip.piconepress.com/publications/courses/ece_3163/lectures/2009_spring/lecture_29.pptx" TargetMode="External"/><Relationship Id="rId3" Type="http://schemas.openxmlformats.org/officeDocument/2006/relationships/hyperlink" Target="http://ccrma.stanford.edu/~jos/filters/Transfer_Function_Analysis.html" TargetMode="External"/><Relationship Id="rId7" Type="http://schemas.openxmlformats.org/officeDocument/2006/relationships/hyperlink" Target="http://www.music.mcgill.ca/~gary/307/week2/filters.html" TargetMode="External"/><Relationship Id="rId12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/url?sa=U&amp;start=8&amp;q=http://www.cats.rpi.edu/~wenj/ECSE241S02/lec31.pdf&amp;usg=AFQjCNGxUG3WPHDA-V9qoQWlk0m-AEvObw" TargetMode="External"/><Relationship Id="rId11" Type="http://schemas.openxmlformats.org/officeDocument/2006/relationships/hyperlink" Target="http://www.isip.piconepress.com/publications/courses/ece_3163/lectures/2009_spring/lecture_29.mp3" TargetMode="External"/><Relationship Id="rId5" Type="http://schemas.openxmlformats.org/officeDocument/2006/relationships/hyperlink" Target="http://www.google.com/url?sa=U&amp;start=3&amp;q=http://cnx.org/content/m10595/latest/&amp;usg=AFQjCNEIvpuVquYzFK9zGib-wViRfJHJ6w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www.google.com/url?sa=U&amp;start=2&amp;q=http://cnx.org/content/m13894/latest/&amp;usg=AFQjCNE9VEED3KuMTDiqALJVXnHWww76YQ" TargetMode="External"/><Relationship Id="rId9" Type="http://schemas.openxmlformats.org/officeDocument/2006/relationships/hyperlink" Target="http://www.mathworks.com/company/newsletters/news_notes/dec04/visualize.html" TargetMode="External"/><Relationship Id="rId1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hyperlink" Target="http://www.ece.msstate.edu/research/isip/projects/speech/software/demonstrations/applets/util/system/current/index.html" TargetMode="External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hyperlink" Target="http://www.ece.msstate.edu/research/isip/projects/speech/software/demonstrations/applets/util/system/current/index.html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424066"/>
            <a:ext cx="4721225" cy="41608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First-Order Difference Equations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Second-Order Difference Equations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N</a:t>
            </a:r>
            <a:r>
              <a:rPr lang="en-US" sz="1800" b="1" baseline="30000" dirty="0" smtClean="0">
                <a:solidFill>
                  <a:schemeClr val="tx2"/>
                </a:solidFill>
                <a:latin typeface="+mn-lt"/>
              </a:rPr>
              <a:t>th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-Order Difference Equations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Poles, Zeroes and Transfer Functions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Signal Flow Graphs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Basic Interconnections of Systems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JOS: Transfer Function Analysis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CNX: z-Transform Transfer Function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CNX: Difference Equation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JWen: Difference Equation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29: </a:t>
            </a:r>
            <a:r>
              <a:rPr lang="en-US" b="1" dirty="0" smtClean="0">
                <a:solidFill>
                  <a:schemeClr val="accent2"/>
                </a:solidFill>
              </a:rPr>
              <a:t>TRANSFER FUNCTION REPRESENTATION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90118" name="Picture 6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 t="11772" r="49189" b="39526"/>
          <a:stretch>
            <a:fillRect/>
          </a:stretch>
        </p:blipFill>
        <p:spPr bwMode="auto">
          <a:xfrm>
            <a:off x="6033683" y="1808694"/>
            <a:ext cx="2651530" cy="1938841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90114" name="Picture 2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91731" y="2682418"/>
            <a:ext cx="2104531" cy="22113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grpSp>
        <p:nvGrpSpPr>
          <p:cNvPr id="7" name="Group 6"/>
          <p:cNvGrpSpPr/>
          <p:nvPr/>
        </p:nvGrpSpPr>
        <p:grpSpPr>
          <a:xfrm>
            <a:off x="434857" y="6130319"/>
            <a:ext cx="1914470" cy="357188"/>
            <a:chOff x="434857" y="6130319"/>
            <a:chExt cx="1914470" cy="357188"/>
          </a:xfrm>
        </p:grpSpPr>
        <p:grpSp>
          <p:nvGrpSpPr>
            <p:cNvPr id="8" name="Group 7"/>
            <p:cNvGrpSpPr/>
            <p:nvPr/>
          </p:nvGrpSpPr>
          <p:grpSpPr>
            <a:xfrm>
              <a:off x="1351643" y="6130319"/>
              <a:ext cx="997684" cy="357188"/>
              <a:chOff x="563833" y="6157254"/>
              <a:chExt cx="997684" cy="357188"/>
            </a:xfrm>
          </p:grpSpPr>
          <p:sp>
            <p:nvSpPr>
              <p:cNvPr id="15" name="Text Box 7"/>
              <p:cNvSpPr txBox="1">
                <a:spLocks noChangeArrowheads="1"/>
              </p:cNvSpPr>
              <p:nvPr/>
            </p:nvSpPr>
            <p:spPr bwMode="auto">
              <a:xfrm>
                <a:off x="563833" y="6203854"/>
                <a:ext cx="913275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Audio:</a:t>
                </a:r>
              </a:p>
            </p:txBody>
          </p:sp>
          <p:pic>
            <p:nvPicPr>
              <p:cNvPr id="16" name="Picture 15" descr="x.JPG">
                <a:hlinkClick r:id="rId11"/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185279" y="6157254"/>
                <a:ext cx="376238" cy="357188"/>
              </a:xfrm>
              <a:prstGeom prst="rect">
                <a:avLst/>
              </a:prstGeom>
            </p:spPr>
          </p:pic>
        </p:grpSp>
        <p:grpSp>
          <p:nvGrpSpPr>
            <p:cNvPr id="12" name="Group 13"/>
            <p:cNvGrpSpPr/>
            <p:nvPr/>
          </p:nvGrpSpPr>
          <p:grpSpPr>
            <a:xfrm>
              <a:off x="434857" y="6165787"/>
              <a:ext cx="885361" cy="279514"/>
              <a:chOff x="5231962" y="6231988"/>
              <a:chExt cx="885361" cy="279514"/>
            </a:xfrm>
          </p:grpSpPr>
          <p:pic>
            <p:nvPicPr>
              <p:cNvPr id="13" name="Picture 4">
                <a:hlinkClick r:id="rId13"/>
              </p:cNvPr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5745659" y="6237182"/>
                <a:ext cx="371664" cy="27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4" name="Text Box 7"/>
              <p:cNvSpPr txBox="1">
                <a:spLocks noChangeArrowheads="1"/>
              </p:cNvSpPr>
              <p:nvPr/>
            </p:nvSpPr>
            <p:spPr bwMode="auto">
              <a:xfrm>
                <a:off x="5231962" y="6231988"/>
                <a:ext cx="648333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URL: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79" y="637654"/>
            <a:ext cx="8721969" cy="323165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Demonstrated the solution of 1</a:t>
            </a:r>
            <a:r>
              <a:rPr lang="en-US" sz="1800" b="1" baseline="30000" dirty="0" smtClean="0"/>
              <a:t>st</a:t>
            </a:r>
            <a:r>
              <a:rPr lang="en-US" sz="1800" b="1" dirty="0" smtClean="0"/>
              <a:t>-order difference equations using the</a:t>
            </a:r>
            <a:br>
              <a:rPr lang="en-US" sz="1800" b="1" dirty="0" smtClean="0"/>
            </a:br>
            <a:r>
              <a:rPr lang="en-US" sz="1800" i="1" dirty="0" smtClean="0"/>
              <a:t>z</a:t>
            </a:r>
            <a:r>
              <a:rPr lang="en-US" sz="1800" b="1" dirty="0" smtClean="0"/>
              <a:t>-transform: general response is an exponential.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Demonstrated the solution of 2</a:t>
            </a:r>
            <a:r>
              <a:rPr lang="en-US" sz="1800" b="1" baseline="30000" dirty="0" smtClean="0"/>
              <a:t>nd</a:t>
            </a:r>
            <a:r>
              <a:rPr lang="en-US" sz="1800" b="1" dirty="0" smtClean="0"/>
              <a:t>-order difference equations using the</a:t>
            </a:r>
            <a:br>
              <a:rPr lang="en-US" sz="1800" b="1" dirty="0" smtClean="0"/>
            </a:br>
            <a:r>
              <a:rPr lang="en-US" sz="1800" i="1" dirty="0" smtClean="0"/>
              <a:t>z</a:t>
            </a:r>
            <a:r>
              <a:rPr lang="en-US" sz="1800" b="1" dirty="0" smtClean="0"/>
              <a:t>-transform: general response is a damped sinusoid (complex pole or two real poles).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the general solution to an </a:t>
            </a:r>
            <a:r>
              <a:rPr lang="en-US" sz="1800" b="1" dirty="0" smtClean="0">
                <a:solidFill>
                  <a:schemeClr val="tx2"/>
                </a:solidFill>
              </a:rPr>
              <a:t>N</a:t>
            </a:r>
            <a:r>
              <a:rPr lang="en-US" sz="1800" b="1" baseline="30000" dirty="0" smtClean="0">
                <a:solidFill>
                  <a:schemeClr val="tx2"/>
                </a:solidFill>
              </a:rPr>
              <a:t>th</a:t>
            </a:r>
            <a:r>
              <a:rPr lang="en-US" sz="1800" b="1" dirty="0" smtClean="0">
                <a:solidFill>
                  <a:schemeClr val="tx2"/>
                </a:solidFill>
              </a:rPr>
              <a:t>-order difference equation: transfer function is a ratio of two polynomials.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2"/>
                </a:solidFill>
              </a:rPr>
              <a:t>Demonstrated how to develop and decompose signal flow graphs using the </a:t>
            </a:r>
            <a:br>
              <a:rPr lang="en-US" sz="1800" b="1" dirty="0" smtClean="0">
                <a:solidFill>
                  <a:schemeClr val="tx2"/>
                </a:solidFill>
              </a:rPr>
            </a:br>
            <a:r>
              <a:rPr lang="en-US" sz="1800" i="1" dirty="0" smtClean="0"/>
              <a:t>z</a:t>
            </a:r>
            <a:r>
              <a:rPr lang="en-US" sz="1800" b="1" dirty="0" smtClean="0"/>
              <a:t>-</a:t>
            </a:r>
            <a:r>
              <a:rPr lang="en-US" sz="1800" b="1" dirty="0" smtClean="0">
                <a:solidFill>
                  <a:schemeClr val="tx2"/>
                </a:solidFill>
              </a:rPr>
              <a:t>transform: introduced a component, the delay, which is equivalent to differentiation in the </a:t>
            </a:r>
            <a:r>
              <a:rPr lang="en-US" sz="1800" i="1" dirty="0" smtClean="0">
                <a:solidFill>
                  <a:schemeClr val="tx2"/>
                </a:solidFill>
              </a:rPr>
              <a:t>s</a:t>
            </a:r>
            <a:r>
              <a:rPr lang="en-US" sz="1800" b="1" dirty="0" smtClean="0">
                <a:solidFill>
                  <a:schemeClr val="tx2"/>
                </a:solidFill>
              </a:rPr>
              <a:t>-plane.</a:t>
            </a: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First-Order Difference Equations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658641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30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a first-order difference equation: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We can apply the time-shift property: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We can solve for </a:t>
            </a:r>
            <a:r>
              <a:rPr lang="en-US" sz="1800" i="1" kern="0" dirty="0" smtClean="0">
                <a:sym typeface="Symbol"/>
              </a:rPr>
              <a:t>Y</a:t>
            </a:r>
            <a:r>
              <a:rPr lang="en-US" sz="1800" kern="0" dirty="0" smtClean="0">
                <a:sym typeface="Symbol"/>
              </a:rPr>
              <a:t>(</a:t>
            </a:r>
            <a:r>
              <a:rPr lang="en-US" sz="1800" i="1" kern="0" dirty="0" smtClean="0">
                <a:sym typeface="Symbol"/>
              </a:rPr>
              <a:t>z</a:t>
            </a:r>
            <a:r>
              <a:rPr lang="en-US" sz="1800" kern="0" dirty="0" smtClean="0">
                <a:sym typeface="Symbol"/>
              </a:rPr>
              <a:t>)</a:t>
            </a:r>
            <a:r>
              <a:rPr lang="en-US" sz="1800" b="1" kern="0" dirty="0" smtClean="0">
                <a:sym typeface="Symbol"/>
              </a:rPr>
              <a:t>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The response is again a function of two things: the response due to the initial condition and the response due to the input.</a:t>
            </a:r>
          </a:p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If the initial condition is zero:</a:t>
            </a:r>
          </a:p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Applying the inverse z-Transform: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Is this system causal? Why?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Is this system stable? Why?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Suppose the input was a sinusoid. How would you compute the output?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endParaRPr lang="en-US" sz="1800" b="1" kern="0" dirty="0" smtClean="0">
              <a:sym typeface="Symbol"/>
            </a:endParaRPr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455613" y="936808"/>
          <a:ext cx="2152650" cy="304800"/>
        </p:xfrm>
        <a:graphic>
          <a:graphicData uri="http://schemas.openxmlformats.org/presentationml/2006/ole">
            <p:oleObj spid="_x0000_s88066" name="Equation" r:id="rId4" imgW="1434960" imgH="203040" progId="Equation.3">
              <p:embed/>
            </p:oleObj>
          </a:graphicData>
        </a:graphic>
      </p:graphicFrame>
      <p:graphicFrame>
        <p:nvGraphicFramePr>
          <p:cNvPr id="88080" name="Object 16"/>
          <p:cNvGraphicFramePr>
            <a:graphicFrameLocks noChangeAspect="1"/>
          </p:cNvGraphicFramePr>
          <p:nvPr/>
        </p:nvGraphicFramePr>
        <p:xfrm>
          <a:off x="455613" y="1595100"/>
          <a:ext cx="3124200" cy="342900"/>
        </p:xfrm>
        <a:graphic>
          <a:graphicData uri="http://schemas.openxmlformats.org/presentationml/2006/ole">
            <p:oleObj spid="_x0000_s88080" name="Equation" r:id="rId5" imgW="2082600" imgH="228600" progId="Equation.3">
              <p:embed/>
            </p:oleObj>
          </a:graphicData>
        </a:graphic>
      </p:graphicFrame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455613" y="2327796"/>
          <a:ext cx="3028950" cy="590550"/>
        </p:xfrm>
        <a:graphic>
          <a:graphicData uri="http://schemas.openxmlformats.org/presentationml/2006/ole">
            <p:oleObj spid="_x0000_s88081" name="Equation" r:id="rId6" imgW="2019240" imgH="393480" progId="Equation.3">
              <p:embed/>
            </p:oleObj>
          </a:graphicData>
        </a:graphic>
      </p:graphicFrame>
      <p:graphicFrame>
        <p:nvGraphicFramePr>
          <p:cNvPr id="88082" name="Object 18"/>
          <p:cNvGraphicFramePr>
            <a:graphicFrameLocks noChangeAspect="1"/>
          </p:cNvGraphicFramePr>
          <p:nvPr/>
        </p:nvGraphicFramePr>
        <p:xfrm>
          <a:off x="455613" y="3990300"/>
          <a:ext cx="4743451" cy="628650"/>
        </p:xfrm>
        <a:graphic>
          <a:graphicData uri="http://schemas.openxmlformats.org/presentationml/2006/ole">
            <p:oleObj spid="_x0000_s88082" name="Equation" r:id="rId7" imgW="3162240" imgH="419040" progId="Equation.3">
              <p:embed/>
            </p:oleObj>
          </a:graphicData>
        </a:graphic>
      </p:graphicFrame>
      <p:graphicFrame>
        <p:nvGraphicFramePr>
          <p:cNvPr id="88083" name="Object 19"/>
          <p:cNvGraphicFramePr>
            <a:graphicFrameLocks noChangeAspect="1"/>
          </p:cNvGraphicFramePr>
          <p:nvPr/>
        </p:nvGraphicFramePr>
        <p:xfrm>
          <a:off x="455613" y="4884063"/>
          <a:ext cx="3181350" cy="647700"/>
        </p:xfrm>
        <a:graphic>
          <a:graphicData uri="http://schemas.openxmlformats.org/presentationml/2006/ole">
            <p:oleObj spid="_x0000_s88083" name="Equation" r:id="rId8" imgW="21207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of a First-Order System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60324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68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the unit-step response of this system:</a:t>
            </a:r>
          </a:p>
          <a:p>
            <a:pPr marL="165100" indent="-165100">
              <a:spcAft>
                <a:spcPts val="216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Use the (1/z) approach for the inverse transform:</a:t>
            </a:r>
          </a:p>
          <a:p>
            <a:pPr marL="165100" indent="-165100">
              <a:spcAft>
                <a:spcPts val="256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The output consists of a DC term, an exponential term due to the I.C., and an exponential term due to the input. Under what conditions is the output stable?</a:t>
            </a:r>
          </a:p>
        </p:txBody>
      </p:sp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455613" y="942690"/>
          <a:ext cx="5924551" cy="1981200"/>
        </p:xfrm>
        <a:graphic>
          <a:graphicData uri="http://schemas.openxmlformats.org/presentationml/2006/ole">
            <p:oleObj spid="_x0000_s126980" name="Equation" r:id="rId4" imgW="3949560" imgH="1320480" progId="Equation.3">
              <p:embed/>
            </p:oleObj>
          </a:graphicData>
        </a:graphic>
      </p:graphicFrame>
      <p:graphicFrame>
        <p:nvGraphicFramePr>
          <p:cNvPr id="126983" name="Object 7"/>
          <p:cNvGraphicFramePr>
            <a:graphicFrameLocks noChangeAspect="1"/>
          </p:cNvGraphicFramePr>
          <p:nvPr/>
        </p:nvGraphicFramePr>
        <p:xfrm>
          <a:off x="455613" y="3382943"/>
          <a:ext cx="7277101" cy="2590800"/>
        </p:xfrm>
        <a:graphic>
          <a:graphicData uri="http://schemas.openxmlformats.org/presentationml/2006/ole">
            <p:oleObj spid="_x0000_s126983" name="Equation" r:id="rId5" imgW="4851360" imgH="1726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Second-Order Difference Equations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629403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30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a second-order difference equation: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We can apply the time-shift property: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Assume </a:t>
            </a:r>
            <a:r>
              <a:rPr lang="en-US" sz="1800" i="1" kern="0" dirty="0" smtClean="0">
                <a:sym typeface="Symbol"/>
              </a:rPr>
              <a:t>x</a:t>
            </a:r>
            <a:r>
              <a:rPr lang="en-US" sz="1800" kern="0" dirty="0" smtClean="0">
                <a:sym typeface="Symbol"/>
              </a:rPr>
              <a:t>[-</a:t>
            </a:r>
            <a:r>
              <a:rPr lang="en-US" sz="1800" i="1" kern="0" dirty="0" smtClean="0">
                <a:sym typeface="Symbol"/>
              </a:rPr>
              <a:t>1</a:t>
            </a:r>
            <a:r>
              <a:rPr lang="en-US" sz="1800" kern="0" dirty="0" smtClean="0">
                <a:sym typeface="Symbol"/>
              </a:rPr>
              <a:t>] = </a:t>
            </a:r>
            <a:r>
              <a:rPr lang="en-US" sz="1800" i="1" kern="0" dirty="0" smtClean="0">
                <a:sym typeface="Symbol"/>
              </a:rPr>
              <a:t>0</a:t>
            </a:r>
            <a:r>
              <a:rPr lang="en-US" sz="1800" b="1" kern="0" dirty="0" smtClean="0">
                <a:sym typeface="Symbol"/>
              </a:rPr>
              <a:t> and solve for </a:t>
            </a:r>
            <a:r>
              <a:rPr lang="en-US" sz="1800" i="1" kern="0" dirty="0" smtClean="0">
                <a:sym typeface="Symbol"/>
              </a:rPr>
              <a:t>Y</a:t>
            </a:r>
            <a:r>
              <a:rPr lang="en-US" sz="1800" kern="0" dirty="0" smtClean="0">
                <a:sym typeface="Symbol"/>
              </a:rPr>
              <a:t>(</a:t>
            </a:r>
            <a:r>
              <a:rPr lang="en-US" sz="1800" i="1" kern="0" dirty="0" smtClean="0">
                <a:sym typeface="Symbol"/>
              </a:rPr>
              <a:t>z</a:t>
            </a:r>
            <a:r>
              <a:rPr lang="en-US" sz="1800" kern="0" dirty="0" smtClean="0">
                <a:sym typeface="Symbol"/>
              </a:rPr>
              <a:t>)</a:t>
            </a:r>
            <a:r>
              <a:rPr lang="en-US" sz="1800" b="1" kern="0" dirty="0" smtClean="0">
                <a:sym typeface="Symbol"/>
              </a:rPr>
              <a:t>: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Multiplying </a:t>
            </a:r>
            <a:r>
              <a:rPr lang="en-US" sz="1800" i="1" kern="0" dirty="0" smtClean="0">
                <a:sym typeface="Symbol"/>
              </a:rPr>
              <a:t>z</a:t>
            </a:r>
            <a:r>
              <a:rPr lang="en-US" sz="1800" kern="0" baseline="30000" dirty="0" smtClean="0">
                <a:sym typeface="Symbol"/>
              </a:rPr>
              <a:t>2</a:t>
            </a:r>
            <a:r>
              <a:rPr lang="en-US" sz="1800" kern="0" dirty="0" smtClean="0">
                <a:sym typeface="Symbol"/>
              </a:rPr>
              <a:t>/</a:t>
            </a:r>
            <a:r>
              <a:rPr lang="en-US" sz="1800" i="1" kern="0" dirty="0" smtClean="0">
                <a:sym typeface="Symbol"/>
              </a:rPr>
              <a:t>z</a:t>
            </a:r>
            <a:r>
              <a:rPr lang="en-US" sz="1800" kern="0" baseline="30000" dirty="0" smtClean="0">
                <a:sym typeface="Symbol"/>
              </a:rPr>
              <a:t>2</a:t>
            </a:r>
            <a:r>
              <a:rPr lang="en-US" sz="1800" b="1" kern="0" dirty="0" smtClean="0">
                <a:sym typeface="Symbol"/>
              </a:rPr>
              <a:t>: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Assuming the initial conditions are zero:</a:t>
            </a:r>
          </a:p>
          <a:p>
            <a:pPr marL="165100" indent="-165100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Note that the impulse response is of the form:</a:t>
            </a:r>
          </a:p>
          <a:p>
            <a:pPr marL="165100" indent="-165100">
              <a:spcAft>
                <a:spcPts val="7200"/>
              </a:spcAft>
            </a:pPr>
            <a:r>
              <a:rPr lang="en-US" sz="1800" b="1" kern="0" dirty="0" smtClean="0">
                <a:sym typeface="Symbol"/>
              </a:rPr>
              <a:t>	This can be visualized as a complex pole pair with a center frequency and bandwidth (see </a:t>
            </a:r>
            <a:r>
              <a:rPr lang="en-US" sz="1800" b="1" kern="0" dirty="0" smtClean="0">
                <a:sym typeface="Symbol"/>
                <a:hlinkClick r:id="rId4"/>
              </a:rPr>
              <a:t>Java applet</a:t>
            </a:r>
            <a:r>
              <a:rPr lang="en-US" sz="1800" b="1" kern="0" dirty="0" smtClean="0">
                <a:sym typeface="Symbol"/>
              </a:rPr>
              <a:t>).</a:t>
            </a:r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455613" y="887595"/>
          <a:ext cx="4514851" cy="342900"/>
        </p:xfrm>
        <a:graphic>
          <a:graphicData uri="http://schemas.openxmlformats.org/presentationml/2006/ole">
            <p:oleObj spid="_x0000_s128002" name="Equation" r:id="rId5" imgW="3009600" imgH="228600" progId="Equation.3">
              <p:embed/>
            </p:oleObj>
          </a:graphicData>
        </a:graphic>
      </p:graphicFrame>
      <p:graphicFrame>
        <p:nvGraphicFramePr>
          <p:cNvPr id="88080" name="Object 16"/>
          <p:cNvGraphicFramePr>
            <a:graphicFrameLocks noChangeAspect="1"/>
          </p:cNvGraphicFramePr>
          <p:nvPr/>
        </p:nvGraphicFramePr>
        <p:xfrm>
          <a:off x="455613" y="1585912"/>
          <a:ext cx="7372351" cy="361950"/>
        </p:xfrm>
        <a:graphic>
          <a:graphicData uri="http://schemas.openxmlformats.org/presentationml/2006/ole">
            <p:oleObj spid="_x0000_s128003" name="Equation" r:id="rId6" imgW="4914720" imgH="241200" progId="Equation.3">
              <p:embed/>
            </p:oleObj>
          </a:graphicData>
        </a:graphic>
      </p:graphicFrame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455613" y="2309631"/>
          <a:ext cx="5829301" cy="685800"/>
        </p:xfrm>
        <a:graphic>
          <a:graphicData uri="http://schemas.openxmlformats.org/presentationml/2006/ole">
            <p:oleObj spid="_x0000_s128004" name="Equation" r:id="rId7" imgW="3886200" imgH="457200" progId="Equation.3">
              <p:embed/>
            </p:oleObj>
          </a:graphicData>
        </a:graphic>
      </p:graphicFrame>
      <p:graphicFrame>
        <p:nvGraphicFramePr>
          <p:cNvPr id="88082" name="Object 18"/>
          <p:cNvGraphicFramePr>
            <a:graphicFrameLocks noChangeAspect="1"/>
          </p:cNvGraphicFramePr>
          <p:nvPr/>
        </p:nvGraphicFramePr>
        <p:xfrm>
          <a:off x="455613" y="4366693"/>
          <a:ext cx="1943100" cy="685800"/>
        </p:xfrm>
        <a:graphic>
          <a:graphicData uri="http://schemas.openxmlformats.org/presentationml/2006/ole">
            <p:oleObj spid="_x0000_s128005" name="Equation" r:id="rId8" imgW="1295280" imgH="457200" progId="Equation.3">
              <p:embed/>
            </p:oleObj>
          </a:graphicData>
        </a:graphic>
      </p:graphicFrame>
      <p:graphicFrame>
        <p:nvGraphicFramePr>
          <p:cNvPr id="88083" name="Object 19"/>
          <p:cNvGraphicFramePr>
            <a:graphicFrameLocks noChangeAspect="1"/>
          </p:cNvGraphicFramePr>
          <p:nvPr/>
        </p:nvGraphicFramePr>
        <p:xfrm>
          <a:off x="455613" y="5404943"/>
          <a:ext cx="5505451" cy="685800"/>
        </p:xfrm>
        <a:graphic>
          <a:graphicData uri="http://schemas.openxmlformats.org/presentationml/2006/ole">
            <p:oleObj spid="_x0000_s128006" name="Equation" r:id="rId9" imgW="3670200" imgH="457200" progId="Equation.3">
              <p:embed/>
            </p:oleObj>
          </a:graphicData>
        </a:graphic>
      </p:graphicFrame>
      <p:graphicFrame>
        <p:nvGraphicFramePr>
          <p:cNvPr id="128007" name="Object 7"/>
          <p:cNvGraphicFramePr>
            <a:graphicFrameLocks noChangeAspect="1"/>
          </p:cNvGraphicFramePr>
          <p:nvPr/>
        </p:nvGraphicFramePr>
        <p:xfrm>
          <a:off x="455613" y="3347154"/>
          <a:ext cx="5867400" cy="685800"/>
        </p:xfrm>
        <a:graphic>
          <a:graphicData uri="http://schemas.openxmlformats.org/presentationml/2006/ole">
            <p:oleObj spid="_x0000_s128007" name="Equation" r:id="rId10" imgW="39114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of a Second-Order System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537070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246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the unit-step response of this system:</a:t>
            </a:r>
          </a:p>
          <a:p>
            <a:pPr marL="165100" indent="-165100">
              <a:spcAft>
                <a:spcPts val="108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We can further simplify this:</a:t>
            </a:r>
          </a:p>
          <a:p>
            <a:pPr marL="165100" indent="-165100">
              <a:spcAft>
                <a:spcPts val="216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The inverse </a:t>
            </a:r>
            <a:r>
              <a:rPr lang="en-US" sz="1800" i="1" kern="0" dirty="0" smtClean="0">
                <a:sym typeface="Symbol"/>
              </a:rPr>
              <a:t>z</a:t>
            </a:r>
            <a:r>
              <a:rPr lang="en-US" sz="1800" b="1" kern="0" dirty="0" smtClean="0">
                <a:sym typeface="Symbol"/>
              </a:rPr>
              <a:t>-transform gives:</a:t>
            </a:r>
          </a:p>
        </p:txBody>
      </p:sp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455613" y="892810"/>
          <a:ext cx="7048500" cy="952500"/>
        </p:xfrm>
        <a:graphic>
          <a:graphicData uri="http://schemas.openxmlformats.org/presentationml/2006/ole">
            <p:oleObj spid="_x0000_s129026" name="Equation" r:id="rId4" imgW="4698720" imgH="634680" progId="Equation.3">
              <p:embed/>
            </p:oleObj>
          </a:graphicData>
        </a:graphic>
      </p:graphicFrame>
      <p:graphicFrame>
        <p:nvGraphicFramePr>
          <p:cNvPr id="126983" name="Object 7"/>
          <p:cNvGraphicFramePr>
            <a:graphicFrameLocks noChangeAspect="1"/>
          </p:cNvGraphicFramePr>
          <p:nvPr/>
        </p:nvGraphicFramePr>
        <p:xfrm>
          <a:off x="455613" y="4334343"/>
          <a:ext cx="2076450" cy="1257300"/>
        </p:xfrm>
        <a:graphic>
          <a:graphicData uri="http://schemas.openxmlformats.org/presentationml/2006/ole">
            <p:oleObj spid="_x0000_s129027" name="Equation" r:id="rId5" imgW="1384200" imgH="838080" progId="Equation.3">
              <p:embed/>
            </p:oleObj>
          </a:graphicData>
        </a:graphic>
      </p:graphicFrame>
      <p:graphicFrame>
        <p:nvGraphicFramePr>
          <p:cNvPr id="129028" name="Object 4"/>
          <p:cNvGraphicFramePr>
            <a:graphicFrameLocks noChangeAspect="1"/>
          </p:cNvGraphicFramePr>
          <p:nvPr/>
        </p:nvGraphicFramePr>
        <p:xfrm>
          <a:off x="455613" y="1914525"/>
          <a:ext cx="6515100" cy="2019300"/>
        </p:xfrm>
        <a:graphic>
          <a:graphicData uri="http://schemas.openxmlformats.org/presentationml/2006/ole">
            <p:oleObj spid="_x0000_s129028" name="Equation" r:id="rId6" imgW="4343400" imgH="1346040" progId="Equation.3">
              <p:embed/>
            </p:oleObj>
          </a:graphicData>
        </a:graphic>
      </p:graphicFrame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455613" y="5962208"/>
          <a:ext cx="3867151" cy="342900"/>
        </p:xfrm>
        <a:graphic>
          <a:graphicData uri="http://schemas.openxmlformats.org/presentationml/2006/ole">
            <p:oleObj spid="_x0000_s129029" name="Equation" r:id="rId7" imgW="2577960" imgH="2286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01784" y="4122296"/>
            <a:ext cx="3642609" cy="2456057"/>
          </a:xfrm>
          <a:prstGeom prst="rect">
            <a:avLst/>
          </a:prstGeom>
          <a:solidFill>
            <a:schemeClr val="accent6">
              <a:lumMod val="90000"/>
            </a:schemeClr>
          </a:solidFill>
          <a:ln w="12700">
            <a:solidFill>
              <a:schemeClr val="bg1"/>
            </a:solidFill>
          </a:ln>
        </p:spPr>
        <p:txBody>
          <a:bodyPr wrap="square" lIns="91440" tIns="91440" rIns="91440" bIns="9144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MATLAB:</a:t>
            </a:r>
          </a:p>
          <a:p>
            <a:pPr marL="225425"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kern="0" dirty="0" smtClean="0">
                <a:latin typeface="+mn-lt"/>
              </a:rPr>
              <a:t>num = [1 -1 0];</a:t>
            </a:r>
          </a:p>
          <a:p>
            <a:pPr marL="225425"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kern="0" dirty="0" smtClean="0">
                <a:latin typeface="+mn-lt"/>
              </a:rPr>
              <a:t>d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 = [1 1.5 .5];</a:t>
            </a:r>
          </a:p>
          <a:p>
            <a:pPr marL="225425"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kern="0" dirty="0" smtClean="0">
                <a:latin typeface="+mn-lt"/>
              </a:rPr>
              <a:t>n = 0:20;</a:t>
            </a:r>
          </a:p>
          <a:p>
            <a:pPr marL="225425"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kern="0" dirty="0" smtClean="0">
                <a:latin typeface="+mn-lt"/>
              </a:rPr>
              <a:t>x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ones(1, length(n));</a:t>
            </a:r>
          </a:p>
          <a:p>
            <a:pPr marL="225425"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kern="0" dirty="0" err="1" smtClean="0">
                <a:latin typeface="+mn-lt"/>
              </a:rPr>
              <a:t>zi</a:t>
            </a:r>
            <a:r>
              <a:rPr lang="en-US" sz="1800" kern="0" dirty="0" smtClean="0">
                <a:latin typeface="+mn-lt"/>
              </a:rPr>
              <a:t> = [-1.5*2-0.5*1, -0.5*2];</a:t>
            </a:r>
          </a:p>
          <a:p>
            <a:pPr marL="225425"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kern="0" dirty="0" smtClean="0">
                <a:latin typeface="+mn-lt"/>
              </a:rPr>
              <a:t>y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filter(num, den, x, </a:t>
            </a:r>
            <a:r>
              <a:rPr kumimoji="0" lang="en-US" sz="18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zi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Nth-Order Difference Equations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661719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a general difference equation:</a:t>
            </a:r>
          </a:p>
          <a:p>
            <a:pPr marL="165100" indent="-165100">
              <a:spcAft>
                <a:spcPts val="216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We can apply the time-shift property once again: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We can again see the important of poles in the stability and overall frequency response of the system. (See </a:t>
            </a:r>
            <a:r>
              <a:rPr lang="en-US" sz="1800" b="1" kern="0" dirty="0" smtClean="0">
                <a:sym typeface="Symbol"/>
                <a:hlinkClick r:id="rId4"/>
              </a:rPr>
              <a:t>Java applet</a:t>
            </a:r>
            <a:r>
              <a:rPr lang="en-US" sz="1800" b="1" kern="0" dirty="0" smtClean="0">
                <a:sym typeface="Symbol"/>
              </a:rPr>
              <a:t>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Since the coefficients of the denominator are most often real, the transfer function can be factored into a product of complex conjugate poles, which in turn means the impulse response can be computed as the sum of damped sinusoids. Why?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The frequency response of the system can be found by setting </a:t>
            </a:r>
            <a:r>
              <a:rPr lang="en-US" sz="1800" i="1" kern="0" dirty="0" smtClean="0">
                <a:sym typeface="Symbol"/>
              </a:rPr>
              <a:t>z </a:t>
            </a:r>
            <a:r>
              <a:rPr lang="en-US" sz="1800" kern="0" dirty="0" smtClean="0">
                <a:sym typeface="Symbol"/>
              </a:rPr>
              <a:t>=</a:t>
            </a:r>
            <a:r>
              <a:rPr lang="en-US" sz="1800" i="1" kern="0" dirty="0" smtClean="0">
                <a:sym typeface="Symbol"/>
              </a:rPr>
              <a:t> </a:t>
            </a:r>
            <a:r>
              <a:rPr lang="en-US" sz="1800" i="1" kern="0" dirty="0" err="1" smtClean="0">
                <a:sym typeface="Symbol"/>
              </a:rPr>
              <a:t>e</a:t>
            </a:r>
            <a:r>
              <a:rPr lang="en-US" sz="1800" i="1" kern="0" baseline="30000" dirty="0" err="1" smtClean="0">
                <a:sym typeface="Symbol"/>
              </a:rPr>
              <a:t>j</a:t>
            </a:r>
            <a:r>
              <a:rPr lang="en-US" sz="1800" i="1" kern="0" baseline="30000" dirty="0" smtClean="0">
                <a:sym typeface="Symbol"/>
              </a:rPr>
              <a:t></a:t>
            </a:r>
            <a:r>
              <a:rPr lang="en-US" sz="1800" b="1" kern="0" dirty="0" smtClean="0">
                <a:sym typeface="Symbol"/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endParaRPr lang="en-US" sz="1800" b="1" kern="0" dirty="0" smtClean="0">
              <a:sym typeface="Symbol"/>
            </a:endParaRPr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455613" y="869924"/>
          <a:ext cx="3124200" cy="647700"/>
        </p:xfrm>
        <a:graphic>
          <a:graphicData uri="http://schemas.openxmlformats.org/presentationml/2006/ole">
            <p:oleObj spid="_x0000_s130050" name="Equation" r:id="rId5" imgW="2082600" imgH="431640" progId="Equation.3">
              <p:embed/>
            </p:oleObj>
          </a:graphicData>
        </a:graphic>
      </p:graphicFrame>
      <p:graphicFrame>
        <p:nvGraphicFramePr>
          <p:cNvPr id="130056" name="Object 8"/>
          <p:cNvGraphicFramePr>
            <a:graphicFrameLocks noChangeAspect="1"/>
          </p:cNvGraphicFramePr>
          <p:nvPr/>
        </p:nvGraphicFramePr>
        <p:xfrm>
          <a:off x="455613" y="1865806"/>
          <a:ext cx="6686550" cy="2647950"/>
        </p:xfrm>
        <a:graphic>
          <a:graphicData uri="http://schemas.openxmlformats.org/presentationml/2006/ole">
            <p:oleObj spid="_x0000_s130056" name="Equation" r:id="rId6" imgW="4457520" imgH="1765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Transfer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224676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 addition to our normal transfer function </a:t>
            </a:r>
            <a:br>
              <a:rPr lang="en-US" sz="1800" b="1" dirty="0" smtClean="0"/>
            </a:br>
            <a:r>
              <a:rPr lang="en-US" sz="1800" b="1" dirty="0" smtClean="0"/>
              <a:t>components, such as summation and </a:t>
            </a:r>
            <a:br>
              <a:rPr lang="en-US" sz="1800" b="1" dirty="0" smtClean="0"/>
            </a:br>
            <a:r>
              <a:rPr lang="en-US" sz="1800" b="1" dirty="0" smtClean="0"/>
              <a:t>multiplication, we use one important additional </a:t>
            </a:r>
            <a:br>
              <a:rPr lang="en-US" sz="1800" b="1" dirty="0" smtClean="0"/>
            </a:br>
            <a:r>
              <a:rPr lang="en-US" sz="1800" b="1" dirty="0" smtClean="0"/>
              <a:t>component: delay.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This is often denoted by its z-transform equivalent.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We can illustrate this with an example (assume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initial conditions are zero):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032110" y="1349115"/>
            <a:ext cx="2865465" cy="592326"/>
            <a:chOff x="3094038" y="4298762"/>
            <a:chExt cx="2865465" cy="592326"/>
          </a:xfrm>
        </p:grpSpPr>
        <p:graphicFrame>
          <p:nvGraphicFramePr>
            <p:cNvPr id="20" name="Object 13"/>
            <p:cNvGraphicFramePr>
              <a:graphicFrameLocks noChangeAspect="1"/>
            </p:cNvGraphicFramePr>
            <p:nvPr/>
          </p:nvGraphicFramePr>
          <p:xfrm>
            <a:off x="3134638" y="4298762"/>
            <a:ext cx="438150" cy="304800"/>
          </p:xfrm>
          <a:graphic>
            <a:graphicData uri="http://schemas.openxmlformats.org/presentationml/2006/ole">
              <p:oleObj spid="_x0000_s93202" name="Equation" r:id="rId4" imgW="291960" imgH="203040" progId="Equation.3">
                <p:embed/>
              </p:oleObj>
            </a:graphicData>
          </a:graphic>
        </p:graphicFrame>
        <p:cxnSp>
          <p:nvCxnSpPr>
            <p:cNvPr id="23" name="Straight Arrow Connector 22"/>
            <p:cNvCxnSpPr/>
            <p:nvPr/>
          </p:nvCxnSpPr>
          <p:spPr>
            <a:xfrm>
              <a:off x="4505457" y="4662488"/>
              <a:ext cx="914400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008438" y="4433888"/>
              <a:ext cx="519660" cy="4572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092314" y="4508852"/>
              <a:ext cx="362252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b="1" kern="0" dirty="0" smtClean="0">
                  <a:latin typeface="+mn-lt"/>
                </a:rPr>
                <a:t>z</a:t>
              </a:r>
              <a:r>
                <a:rPr lang="en-US" sz="1800" b="1" kern="0" baseline="30000" dirty="0" smtClean="0">
                  <a:latin typeface="+mn-lt"/>
                </a:rPr>
                <a:t>-1</a:t>
              </a:r>
              <a:endParaRPr kumimoji="0" lang="en-US" sz="1800" b="1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3094038" y="4661694"/>
              <a:ext cx="914400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2" name="Object 17"/>
            <p:cNvGraphicFramePr>
              <a:graphicFrameLocks noChangeAspect="1"/>
            </p:cNvGraphicFramePr>
            <p:nvPr/>
          </p:nvGraphicFramePr>
          <p:xfrm>
            <a:off x="4606953" y="4312718"/>
            <a:ext cx="1352550" cy="304800"/>
          </p:xfrm>
          <a:graphic>
            <a:graphicData uri="http://schemas.openxmlformats.org/presentationml/2006/ole">
              <p:oleObj spid="_x0000_s93203" name="Equation" r:id="rId5" imgW="901440" imgH="203040" progId="Equation.3">
                <p:embed/>
              </p:oleObj>
            </a:graphicData>
          </a:graphic>
        </p:graphicFrame>
      </p:grpSp>
      <p:grpSp>
        <p:nvGrpSpPr>
          <p:cNvPr id="33" name="Group 32"/>
          <p:cNvGrpSpPr/>
          <p:nvPr/>
        </p:nvGrpSpPr>
        <p:grpSpPr>
          <a:xfrm>
            <a:off x="6004628" y="631539"/>
            <a:ext cx="2865465" cy="592326"/>
            <a:chOff x="3094038" y="4298762"/>
            <a:chExt cx="2865465" cy="592326"/>
          </a:xfrm>
        </p:grpSpPr>
        <p:graphicFrame>
          <p:nvGraphicFramePr>
            <p:cNvPr id="34" name="Object 13"/>
            <p:cNvGraphicFramePr>
              <a:graphicFrameLocks noChangeAspect="1"/>
            </p:cNvGraphicFramePr>
            <p:nvPr/>
          </p:nvGraphicFramePr>
          <p:xfrm>
            <a:off x="3134638" y="4298762"/>
            <a:ext cx="438150" cy="304800"/>
          </p:xfrm>
          <a:graphic>
            <a:graphicData uri="http://schemas.openxmlformats.org/presentationml/2006/ole">
              <p:oleObj spid="_x0000_s93204" name="Equation" r:id="rId6" imgW="291960" imgH="203040" progId="Equation.3">
                <p:embed/>
              </p:oleObj>
            </a:graphicData>
          </a:graphic>
        </p:graphicFrame>
        <p:cxnSp>
          <p:nvCxnSpPr>
            <p:cNvPr id="35" name="Straight Arrow Connector 34"/>
            <p:cNvCxnSpPr/>
            <p:nvPr/>
          </p:nvCxnSpPr>
          <p:spPr>
            <a:xfrm>
              <a:off x="4505457" y="4662488"/>
              <a:ext cx="914400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4008438" y="4433888"/>
              <a:ext cx="519660" cy="4572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92314" y="4508852"/>
              <a:ext cx="362252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b="1" kern="0" dirty="0" smtClean="0">
                  <a:latin typeface="+mn-lt"/>
                </a:rPr>
                <a:t>D</a:t>
              </a:r>
              <a:endParaRPr kumimoji="0" lang="en-US" sz="1800" b="1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3094038" y="4661694"/>
              <a:ext cx="914400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9" name="Object 17"/>
            <p:cNvGraphicFramePr>
              <a:graphicFrameLocks noChangeAspect="1"/>
            </p:cNvGraphicFramePr>
            <p:nvPr/>
          </p:nvGraphicFramePr>
          <p:xfrm>
            <a:off x="4606953" y="4312718"/>
            <a:ext cx="1352550" cy="304800"/>
          </p:xfrm>
          <a:graphic>
            <a:graphicData uri="http://schemas.openxmlformats.org/presentationml/2006/ole">
              <p:oleObj spid="_x0000_s93205" name="Equation" r:id="rId7" imgW="901440" imgH="203040" progId="Equation.3">
                <p:embed/>
              </p:oleObj>
            </a:graphicData>
          </a:graphic>
        </p:graphicFrame>
      </p:grpSp>
      <p:graphicFrame>
        <p:nvGraphicFramePr>
          <p:cNvPr id="41" name="Object 17"/>
          <p:cNvGraphicFramePr>
            <a:graphicFrameLocks noChangeAspect="1"/>
          </p:cNvGraphicFramePr>
          <p:nvPr/>
        </p:nvGraphicFramePr>
        <p:xfrm>
          <a:off x="6563765" y="2052300"/>
          <a:ext cx="1466850" cy="342900"/>
        </p:xfrm>
        <a:graphic>
          <a:graphicData uri="http://schemas.openxmlformats.org/presentationml/2006/ole">
            <p:oleObj spid="_x0000_s93206" name="Equation" r:id="rId8" imgW="977760" imgH="228600" progId="Equation.3">
              <p:embed/>
            </p:oleObj>
          </a:graphicData>
        </a:graphic>
      </p:graphicFrame>
      <p:pic>
        <p:nvPicPr>
          <p:cNvPr id="93207" name="Picture 23"/>
          <p:cNvPicPr>
            <a:picLocks noChangeAspect="1" noChangeArrowheads="1"/>
          </p:cNvPicPr>
          <p:nvPr/>
        </p:nvPicPr>
        <p:blipFill>
          <a:blip r:embed="rId9"/>
          <a:srcRect l="9412" t="37732" r="7857" b="17087"/>
          <a:stretch>
            <a:fillRect/>
          </a:stretch>
        </p:blipFill>
        <p:spPr bwMode="auto">
          <a:xfrm>
            <a:off x="357255" y="2823226"/>
            <a:ext cx="8442189" cy="331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Transfer Function Example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93208" name="Picture 24"/>
          <p:cNvPicPr>
            <a:picLocks noChangeAspect="1" noChangeArrowheads="1"/>
          </p:cNvPicPr>
          <p:nvPr/>
        </p:nvPicPr>
        <p:blipFill>
          <a:blip r:embed="rId4"/>
          <a:srcRect l="9256" t="50270" r="7234" b="4765"/>
          <a:stretch>
            <a:fillRect/>
          </a:stretch>
        </p:blipFill>
        <p:spPr bwMode="auto">
          <a:xfrm>
            <a:off x="4029299" y="539645"/>
            <a:ext cx="4895626" cy="1896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82879" y="576772"/>
            <a:ext cx="8742046" cy="261610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Redraw using </a:t>
            </a:r>
            <a:r>
              <a:rPr lang="en-US" sz="1800" i="1" dirty="0" smtClean="0"/>
              <a:t>z</a:t>
            </a:r>
            <a:r>
              <a:rPr lang="en-US" sz="1800" b="1" dirty="0" smtClean="0"/>
              <a:t>-transform:</a:t>
            </a:r>
          </a:p>
          <a:p>
            <a:pPr marL="165100" indent="-165100"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Write equations for the behavior at 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each of the summation nodes:</a:t>
            </a:r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Three equations and three unknowns: solve the first for </a:t>
            </a:r>
            <a:r>
              <a:rPr lang="en-US" sz="1800" i="1" kern="0" dirty="0" smtClean="0">
                <a:latin typeface="+mn-lt"/>
              </a:rPr>
              <a:t>Q</a:t>
            </a:r>
            <a:r>
              <a:rPr lang="en-US" sz="1800" i="1" kern="0" baseline="-25000" dirty="0" smtClean="0">
                <a:latin typeface="+mn-lt"/>
              </a:rPr>
              <a:t>1</a:t>
            </a:r>
            <a:r>
              <a:rPr lang="en-US" sz="1800" kern="0" dirty="0" smtClean="0">
                <a:latin typeface="+mn-lt"/>
              </a:rPr>
              <a:t>(</a:t>
            </a:r>
            <a:r>
              <a:rPr lang="en-US" sz="1800" i="1" kern="0" dirty="0" smtClean="0">
                <a:latin typeface="+mn-lt"/>
              </a:rPr>
              <a:t>z</a:t>
            </a:r>
            <a:r>
              <a:rPr lang="en-US" sz="1800" kern="0" dirty="0" smtClean="0">
                <a:latin typeface="+mn-lt"/>
              </a:rPr>
              <a:t>)</a:t>
            </a:r>
            <a:r>
              <a:rPr lang="en-US" sz="1800" b="1" kern="0" dirty="0" smtClean="0">
                <a:latin typeface="+mn-lt"/>
              </a:rPr>
              <a:t> and substitute into the other two equations.</a:t>
            </a:r>
          </a:p>
        </p:txBody>
      </p:sp>
      <p:graphicFrame>
        <p:nvGraphicFramePr>
          <p:cNvPr id="131079" name="Object 7"/>
          <p:cNvGraphicFramePr>
            <a:graphicFrameLocks noChangeAspect="1"/>
          </p:cNvGraphicFramePr>
          <p:nvPr/>
        </p:nvGraphicFramePr>
        <p:xfrm>
          <a:off x="455613" y="1594053"/>
          <a:ext cx="2190750" cy="1028700"/>
        </p:xfrm>
        <a:graphic>
          <a:graphicData uri="http://schemas.openxmlformats.org/presentationml/2006/ole">
            <p:oleObj spid="_x0000_s131079" name="Equation" r:id="rId5" imgW="1460160" imgH="685800" progId="Equation.3">
              <p:embed/>
            </p:oleObj>
          </a:graphicData>
        </a:graphic>
      </p:graphicFrame>
      <p:graphicFrame>
        <p:nvGraphicFramePr>
          <p:cNvPr id="131080" name="Object 8"/>
          <p:cNvGraphicFramePr>
            <a:graphicFrameLocks noChangeAspect="1"/>
          </p:cNvGraphicFramePr>
          <p:nvPr/>
        </p:nvGraphicFramePr>
        <p:xfrm>
          <a:off x="396875" y="3247998"/>
          <a:ext cx="7943850" cy="3390900"/>
        </p:xfrm>
        <a:graphic>
          <a:graphicData uri="http://schemas.openxmlformats.org/presentationml/2006/ole">
            <p:oleObj spid="_x0000_s131080" name="Equation" r:id="rId6" imgW="5295600" imgH="226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Basic Interconnections of Transfer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32100" name="Picture 4"/>
          <p:cNvPicPr>
            <a:picLocks noChangeAspect="1" noChangeArrowheads="1"/>
          </p:cNvPicPr>
          <p:nvPr/>
        </p:nvPicPr>
        <p:blipFill>
          <a:blip r:embed="rId3"/>
          <a:srcRect l="9797" t="17294" r="8093" b="1117"/>
          <a:stretch>
            <a:fillRect/>
          </a:stretch>
        </p:blipFill>
        <p:spPr bwMode="auto">
          <a:xfrm>
            <a:off x="599607" y="854439"/>
            <a:ext cx="7914807" cy="5657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24935</TotalTime>
  <Words>467</Words>
  <Application>Microsoft PowerPoint</Application>
  <PresentationFormat>Letter Paper (8.5x11 in)</PresentationFormat>
  <Paragraphs>78</Paragraphs>
  <Slides>10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2375</cp:revision>
  <dcterms:created xsi:type="dcterms:W3CDTF">2002-09-12T17:13:32Z</dcterms:created>
  <dcterms:modified xsi:type="dcterms:W3CDTF">2009-03-21T02:04:57Z</dcterms:modified>
</cp:coreProperties>
</file>