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325" r:id="rId3"/>
    <p:sldId id="59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495" r:id="rId14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7"/>
    <a:srgbClr val="FFFFFF"/>
    <a:srgbClr val="892034"/>
    <a:srgbClr val="EFF755"/>
    <a:srgbClr val="CC6600"/>
    <a:srgbClr val="6666FF"/>
    <a:srgbClr val="008000"/>
    <a:srgbClr val="000080"/>
    <a:srgbClr val="004000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58" d="100"/>
          <a:sy n="58" d="100"/>
        </p:scale>
        <p:origin x="-1200" y="-78"/>
      </p:cViewPr>
      <p:guideLst>
        <p:guide orient="horz" pos="339"/>
        <p:guide orient="horz" pos="3068"/>
        <p:guide pos="5619"/>
        <p:guide pos="149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40,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en.wikibooks.org/wiki/Circuit_Theory/State_Variables" TargetMode="External"/><Relationship Id="rId7" Type="http://schemas.openxmlformats.org/officeDocument/2006/relationships/hyperlink" Target="http://www.mediumrecords.com/random/presenting-the-woodpecker-filter/" TargetMode="Externa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://www.isip.piconepress.com/publications/courses/ece_3163/lectures/2009_spring/lecture_40.pptx" TargetMode="External"/><Relationship Id="rId5" Type="http://schemas.openxmlformats.org/officeDocument/2006/relationships/hyperlink" Target="http://www.maxim-ic.com/appnotes.cfm/an_pk/1762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ef12517-2.tu-sofia.bg/Desislav%20Todorov/Frames/Books/Engineers%20Handbooks/Dorf,%20Richard%20C.%20-%20The%20Electrical%20Engineering%20Handbook%20%5bCRC%20Press%202000%5d/CH007.PDF" TargetMode="External"/><Relationship Id="rId9" Type="http://schemas.openxmlformats.org/officeDocument/2006/relationships/hyperlink" Target="http://www.isip.piconepress.com/publications/courses/ece_3163/lectures/2009_spring/lecture_40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424066"/>
            <a:ext cx="4721225" cy="4160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endParaRPr lang="en-US" b="1" dirty="0" smtClean="0">
              <a:solidFill>
                <a:schemeClr val="accent1"/>
              </a:solidFill>
              <a:latin typeface="+mn-lt"/>
            </a:endParaRP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Review of State Equations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Example – Two-Car Motion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Time-Domain Response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smtClean="0">
                <a:solidFill>
                  <a:schemeClr val="tx2"/>
                </a:solidFill>
                <a:latin typeface="+mn-lt"/>
              </a:rPr>
              <a:t>Transfer Function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Course Evaluations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WikiBooks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: State Variables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WC: State Variables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2583" y="52594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40: </a:t>
            </a:r>
            <a:r>
              <a:rPr lang="en-US" b="1" dirty="0" smtClean="0">
                <a:solidFill>
                  <a:schemeClr val="accent2"/>
                </a:solidFill>
              </a:rPr>
              <a:t>APPLICATIONS OF STATE VARIABLES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5825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7861" y="1267986"/>
            <a:ext cx="3446876" cy="1867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8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1184" t="6404" r="13235" b="20690"/>
          <a:stretch>
            <a:fillRect/>
          </a:stretch>
        </p:blipFill>
        <p:spPr bwMode="auto">
          <a:xfrm>
            <a:off x="5246875" y="3167271"/>
            <a:ext cx="3447862" cy="22283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434857" y="6130319"/>
            <a:ext cx="1914470" cy="357188"/>
            <a:chOff x="434857" y="6130319"/>
            <a:chExt cx="1914470" cy="357188"/>
          </a:xfrm>
        </p:grpSpPr>
        <p:grpSp>
          <p:nvGrpSpPr>
            <p:cNvPr id="8" name="Group 7"/>
            <p:cNvGrpSpPr/>
            <p:nvPr/>
          </p:nvGrpSpPr>
          <p:grpSpPr>
            <a:xfrm>
              <a:off x="1351643" y="6130319"/>
              <a:ext cx="997684" cy="357188"/>
              <a:chOff x="563833" y="6157254"/>
              <a:chExt cx="997684" cy="357188"/>
            </a:xfrm>
          </p:grpSpPr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63833" y="6203854"/>
                <a:ext cx="913275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Audio:</a:t>
                </a:r>
              </a:p>
            </p:txBody>
          </p:sp>
          <p:pic>
            <p:nvPicPr>
              <p:cNvPr id="16" name="Picture 15" descr="x.JPG">
                <a:hlinkClick r:id="rId9"/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5279" y="6157254"/>
                <a:ext cx="376238" cy="357188"/>
              </a:xfrm>
              <a:prstGeom prst="rect">
                <a:avLst/>
              </a:prstGeom>
            </p:spPr>
          </p:pic>
        </p:grpSp>
        <p:grpSp>
          <p:nvGrpSpPr>
            <p:cNvPr id="12" name="Group 13"/>
            <p:cNvGrpSpPr/>
            <p:nvPr/>
          </p:nvGrpSpPr>
          <p:grpSpPr>
            <a:xfrm>
              <a:off x="434857" y="6165787"/>
              <a:ext cx="885361" cy="279514"/>
              <a:chOff x="5231962" y="6231988"/>
              <a:chExt cx="885361" cy="279514"/>
            </a:xfrm>
          </p:grpSpPr>
          <p:pic>
            <p:nvPicPr>
              <p:cNvPr id="13" name="Picture 4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745659" y="6237182"/>
                <a:ext cx="371664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5231962" y="6231988"/>
                <a:ext cx="648333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URL: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6.jpg"/>
          <p:cNvPicPr>
            <a:picLocks noChangeAspect="1"/>
          </p:cNvPicPr>
          <p:nvPr/>
        </p:nvPicPr>
        <p:blipFill>
          <a:blip r:embed="rId2" cstate="print"/>
          <a:srcRect t="69952"/>
          <a:stretch>
            <a:fillRect/>
          </a:stretch>
        </p:blipFill>
        <p:spPr>
          <a:xfrm>
            <a:off x="880820" y="591171"/>
            <a:ext cx="7356959" cy="3312861"/>
          </a:xfrm>
          <a:prstGeom prst="rect">
            <a:avLst/>
          </a:prstGeom>
        </p:spPr>
      </p:pic>
      <p:pic>
        <p:nvPicPr>
          <p:cNvPr id="4" name="Picture 3" descr="007.jpg"/>
          <p:cNvPicPr>
            <a:picLocks noChangeAspect="1"/>
          </p:cNvPicPr>
          <p:nvPr/>
        </p:nvPicPr>
        <p:blipFill>
          <a:blip r:embed="rId3" cstate="print"/>
          <a:srcRect b="56715"/>
          <a:stretch>
            <a:fillRect/>
          </a:stretch>
        </p:blipFill>
        <p:spPr>
          <a:xfrm>
            <a:off x="2263522" y="3889513"/>
            <a:ext cx="4591555" cy="296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7.jpg"/>
          <p:cNvPicPr>
            <a:picLocks noChangeAspect="1"/>
          </p:cNvPicPr>
          <p:nvPr/>
        </p:nvPicPr>
        <p:blipFill>
          <a:blip r:embed="rId2" cstate="print"/>
          <a:srcRect t="47729"/>
          <a:stretch>
            <a:fillRect/>
          </a:stretch>
        </p:blipFill>
        <p:spPr>
          <a:xfrm>
            <a:off x="688664" y="538163"/>
            <a:ext cx="7741271" cy="6043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637654"/>
            <a:ext cx="8721969" cy="21236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Reviewed an example in the textbook demonstrating the use of state variables on a real application.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the state equations, the time-domain form of the output, and the transfer function.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how to solve this system in MATLAB.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Course evaluations…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0179" y="576772"/>
            <a:ext cx="8742046" cy="6124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our state equations for CT systems:</a:t>
            </a:r>
          </a:p>
          <a:p>
            <a:pPr marL="165100" indent="-165100">
              <a:spcAft>
                <a:spcPts val="12000"/>
              </a:spcAft>
            </a:pPr>
            <a:r>
              <a:rPr lang="en-US" sz="1800" b="1" dirty="0" smtClean="0"/>
              <a:t>	the time-domain solutions:</a:t>
            </a:r>
          </a:p>
          <a:p>
            <a:pPr marL="165100" indent="-165100">
              <a:spcAft>
                <a:spcPts val="16200"/>
              </a:spcAft>
            </a:pPr>
            <a:r>
              <a:rPr lang="en-US" sz="1800" b="1" dirty="0" smtClean="0">
                <a:sym typeface="Symbol"/>
              </a:rPr>
              <a:t>	and the frequency domain solutions:</a:t>
            </a:r>
          </a:p>
          <a:p>
            <a:pPr marL="165100" indent="-165100">
              <a:spcAft>
                <a:spcPts val="256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An equivalent formulation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exists for discrete-time </a:t>
            </a:r>
            <a:br>
              <a:rPr lang="en-US" sz="1800" b="1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(DT) systems.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State Variable Equations and Solutions – CT Systems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2753" name="Object 1"/>
          <p:cNvGraphicFramePr>
            <a:graphicFrameLocks noChangeAspect="1"/>
          </p:cNvGraphicFramePr>
          <p:nvPr/>
        </p:nvGraphicFramePr>
        <p:xfrm>
          <a:off x="450850" y="948358"/>
          <a:ext cx="1885950" cy="647700"/>
        </p:xfrm>
        <a:graphic>
          <a:graphicData uri="http://schemas.openxmlformats.org/presentationml/2006/ole">
            <p:oleObj spid="_x0000_s202753" name="Equation" r:id="rId4" imgW="1257120" imgH="431640" progId="Equation.3">
              <p:embed/>
            </p:oleObj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/>
        </p:nvGraphicFramePr>
        <p:xfrm>
          <a:off x="461963" y="1963737"/>
          <a:ext cx="5657851" cy="1447800"/>
        </p:xfrm>
        <a:graphic>
          <a:graphicData uri="http://schemas.openxmlformats.org/presentationml/2006/ole">
            <p:oleObj spid="_x0000_s202760" name="Equation" r:id="rId5" imgW="3771720" imgH="965160" progId="Equation.3">
              <p:embed/>
            </p:oleObj>
          </a:graphicData>
        </a:graphic>
      </p:graphicFrame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461963" y="3810135"/>
          <a:ext cx="2952750" cy="1828800"/>
        </p:xfrm>
        <a:graphic>
          <a:graphicData uri="http://schemas.openxmlformats.org/presentationml/2006/ole">
            <p:oleObj spid="_x0000_s202763" name="Equation" r:id="rId6" imgW="1968480" imgH="1218960" progId="Equation.3">
              <p:embed/>
            </p:oleObj>
          </a:graphicData>
        </a:graphic>
      </p:graphicFrame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5165" y="4306956"/>
            <a:ext cx="4906893" cy="197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– Coupled Two-Car System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2.jpg"/>
          <p:cNvPicPr>
            <a:picLocks noChangeAspect="1"/>
          </p:cNvPicPr>
          <p:nvPr/>
        </p:nvPicPr>
        <p:blipFill>
          <a:blip r:embed="rId2" cstate="print"/>
          <a:srcRect t="3865" b="46683"/>
          <a:stretch>
            <a:fillRect/>
          </a:stretch>
        </p:blipFill>
        <p:spPr>
          <a:xfrm>
            <a:off x="673995" y="1946567"/>
            <a:ext cx="7793703" cy="4595836"/>
          </a:xfrm>
          <a:prstGeom prst="rect">
            <a:avLst/>
          </a:prstGeom>
        </p:spPr>
      </p:pic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print"/>
          <a:srcRect t="75362" b="7331"/>
          <a:stretch>
            <a:fillRect/>
          </a:stretch>
        </p:blipFill>
        <p:spPr>
          <a:xfrm>
            <a:off x="1697971" y="549134"/>
            <a:ext cx="5751233" cy="1186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2.jpg"/>
          <p:cNvPicPr>
            <a:picLocks noChangeAspect="1"/>
          </p:cNvPicPr>
          <p:nvPr/>
        </p:nvPicPr>
        <p:blipFill>
          <a:blip r:embed="rId2" cstate="print"/>
          <a:srcRect t="53333" b="27150"/>
          <a:stretch>
            <a:fillRect/>
          </a:stretch>
        </p:blipFill>
        <p:spPr>
          <a:xfrm>
            <a:off x="1093132" y="742121"/>
            <a:ext cx="7032280" cy="1636604"/>
          </a:xfrm>
          <a:prstGeom prst="rect">
            <a:avLst/>
          </a:prstGeom>
        </p:spPr>
      </p:pic>
      <p:pic>
        <p:nvPicPr>
          <p:cNvPr id="5" name="Picture 4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132" y="2561435"/>
            <a:ext cx="6932336" cy="3823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004.jpg"/>
          <p:cNvPicPr>
            <a:picLocks noChangeAspect="1"/>
          </p:cNvPicPr>
          <p:nvPr/>
        </p:nvPicPr>
        <p:blipFill>
          <a:blip r:embed="rId2" cstate="print"/>
          <a:srcRect t="3264" b="44852"/>
          <a:stretch>
            <a:fillRect/>
          </a:stretch>
        </p:blipFill>
        <p:spPr>
          <a:xfrm>
            <a:off x="726861" y="577919"/>
            <a:ext cx="7663373" cy="58891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004.jpg"/>
          <p:cNvPicPr>
            <a:picLocks noChangeAspect="1"/>
          </p:cNvPicPr>
          <p:nvPr/>
        </p:nvPicPr>
        <p:blipFill>
          <a:blip r:embed="rId2"/>
          <a:srcRect t="55341"/>
          <a:stretch>
            <a:fillRect/>
          </a:stretch>
        </p:blipFill>
        <p:spPr>
          <a:xfrm>
            <a:off x="236538" y="604423"/>
            <a:ext cx="8682830" cy="5743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005.jpg"/>
          <p:cNvPicPr>
            <a:picLocks noChangeAspect="1"/>
          </p:cNvPicPr>
          <p:nvPr/>
        </p:nvPicPr>
        <p:blipFill>
          <a:blip r:embed="rId2"/>
          <a:srcRect b="60966"/>
          <a:stretch>
            <a:fillRect/>
          </a:stretch>
        </p:blipFill>
        <p:spPr>
          <a:xfrm>
            <a:off x="236538" y="604423"/>
            <a:ext cx="8866853" cy="51867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5.jpg"/>
          <p:cNvPicPr>
            <a:picLocks noChangeAspect="1"/>
          </p:cNvPicPr>
          <p:nvPr/>
        </p:nvPicPr>
        <p:blipFill>
          <a:blip r:embed="rId2" cstate="print"/>
          <a:srcRect t="38647"/>
          <a:stretch>
            <a:fillRect/>
          </a:stretch>
        </p:blipFill>
        <p:spPr>
          <a:xfrm>
            <a:off x="1285012" y="538163"/>
            <a:ext cx="6548575" cy="6020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006.jpg"/>
          <p:cNvPicPr>
            <a:picLocks noChangeAspect="1"/>
          </p:cNvPicPr>
          <p:nvPr/>
        </p:nvPicPr>
        <p:blipFill>
          <a:blip r:embed="rId2" cstate="print"/>
          <a:srcRect b="30001"/>
          <a:stretch>
            <a:fillRect/>
          </a:stretch>
        </p:blipFill>
        <p:spPr>
          <a:xfrm>
            <a:off x="1722334" y="577920"/>
            <a:ext cx="5673932" cy="5952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28583</TotalTime>
  <Words>137</Words>
  <Application>Microsoft PowerPoint</Application>
  <PresentationFormat>Letter Paper (8.5x11 in)</PresentationFormat>
  <Paragraphs>29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2756</cp:revision>
  <dcterms:created xsi:type="dcterms:W3CDTF">2002-09-12T17:13:32Z</dcterms:created>
  <dcterms:modified xsi:type="dcterms:W3CDTF">2009-04-15T08:42:58Z</dcterms:modified>
</cp:coreProperties>
</file>