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6"/>
  </p:notesMasterIdLst>
  <p:handoutMasterIdLst>
    <p:handoutMasterId r:id="rId17"/>
  </p:handoutMasterIdLst>
  <p:sldIdLst>
    <p:sldId id="325" r:id="rId3"/>
    <p:sldId id="452" r:id="rId4"/>
    <p:sldId id="492" r:id="rId5"/>
    <p:sldId id="454" r:id="rId6"/>
    <p:sldId id="480" r:id="rId7"/>
    <p:sldId id="481" r:id="rId8"/>
    <p:sldId id="493" r:id="rId9"/>
    <p:sldId id="455" r:id="rId10"/>
    <p:sldId id="482" r:id="rId11"/>
    <p:sldId id="457" r:id="rId12"/>
    <p:sldId id="486" r:id="rId13"/>
    <p:sldId id="491" r:id="rId14"/>
    <p:sldId id="478" r:id="rId15"/>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2160"/>
        <p:guide pos="286"/>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18"/>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4.xml"/><Relationship Id="rId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 Id="rId9" Type="http://schemas.openxmlformats.org/officeDocument/2006/relationships/image" Target="../media/image2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 Id="rId9" Type="http://schemas.openxmlformats.org/officeDocument/2006/relationships/image" Target="../media/image5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8/27/2008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01,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23/lectures/current/lecture_01.mp3" TargetMode="External"/><Relationship Id="rId3" Type="http://schemas.openxmlformats.org/officeDocument/2006/relationships/hyperlink" Target="http://en.wikipedia.org/wiki/Adaptive_system" TargetMode="External"/><Relationship Id="rId7" Type="http://schemas.openxmlformats.org/officeDocument/2006/relationships/hyperlink" Target="http://www.ece.msstate.edu/research/isip/publications/courses/ece_8423/lectures/current/lecture_01.pp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ee.strath.ac.uk/r.w.stewart/adaptivejava/java_adaptive_dsp/jdk1.1/javapage.htm" TargetMode="External"/><Relationship Id="rId5" Type="http://schemas.openxmlformats.org/officeDocument/2006/relationships/hyperlink" Target="http://www.ece.msstate.edu/research/isip/publications/courses/ece_8443/" TargetMode="External"/><Relationship Id="rId10" Type="http://schemas.openxmlformats.org/officeDocument/2006/relationships/image" Target="../media/image3.png"/><Relationship Id="rId4" Type="http://schemas.openxmlformats.org/officeDocument/2006/relationships/hyperlink" Target="http://www.stanford.edu/class/ee373a/"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hyperlink" Target="http://www.ece.msstate.edu/research/isip/publications/courses/ece_8443/lectures/current/lecture_07.ppt" TargetMode="External"/><Relationship Id="rId7" Type="http://schemas.openxmlformats.org/officeDocument/2006/relationships/oleObject" Target="../embeddings/oleObject45.bin"/><Relationship Id="rId12" Type="http://schemas.openxmlformats.org/officeDocument/2006/relationships/oleObject" Target="../embeddings/oleObject50.bin"/><Relationship Id="rId2" Type="http://schemas.openxmlformats.org/officeDocument/2006/relationships/slideLayout" Target="../slideLayouts/slideLayout11.xml"/><Relationship Id="rId1" Type="http://schemas.openxmlformats.org/officeDocument/2006/relationships/vmlDrawing" Target="../drawings/vmlDrawing8.vml"/><Relationship Id="rId6" Type="http://schemas.openxmlformats.org/officeDocument/2006/relationships/oleObject" Target="../embeddings/oleObject44.bin"/><Relationship Id="rId11" Type="http://schemas.openxmlformats.org/officeDocument/2006/relationships/oleObject" Target="../embeddings/oleObject49.bin"/><Relationship Id="rId5" Type="http://schemas.openxmlformats.org/officeDocument/2006/relationships/oleObject" Target="../embeddings/oleObject4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5.bin"/><Relationship Id="rId2" Type="http://schemas.openxmlformats.org/officeDocument/2006/relationships/slideLayout" Target="../slideLayouts/slideLayout11.xml"/><Relationship Id="rId1" Type="http://schemas.openxmlformats.org/officeDocument/2006/relationships/vmlDrawing" Target="../drawings/vmlDrawing9.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ece.msstate.edu/research/isip/publications/courses/ece_8443"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ralyx.inria.fr/2004/Raweb/parole/1.png"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 Id="rId9"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8.bin"/><Relationship Id="rId11" Type="http://schemas.openxmlformats.org/officeDocument/2006/relationships/oleObject" Target="../embeddings/oleObject23.bin"/><Relationship Id="rId5" Type="http://schemas.openxmlformats.org/officeDocument/2006/relationships/oleObject" Target="../embeddings/oleObject17.bin"/><Relationship Id="rId10" Type="http://schemas.openxmlformats.org/officeDocument/2006/relationships/oleObject" Target="../embeddings/oleObject22.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2.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4.bin"/><Relationship Id="rId7" Type="http://schemas.openxmlformats.org/officeDocument/2006/relationships/oleObject" Target="../embeddings/oleObject38.bin"/><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Definitions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Random Signal Analysis (</a:t>
            </a:r>
            <a:r>
              <a:rPr lang="en-US" sz="1800" b="1" dirty="0" smtClean="0">
                <a:solidFill>
                  <a:schemeClr val="tx2"/>
                </a:solidFill>
                <a:latin typeface="+mn-lt"/>
              </a:rPr>
              <a:t>Review)</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Discrete Random Signals</a:t>
            </a:r>
            <a:br>
              <a:rPr lang="en-US" sz="1800" b="1" noProof="0" dirty="0" smtClean="0">
                <a:solidFill>
                  <a:schemeClr val="tx2"/>
                </a:solidFill>
                <a:latin typeface="+mn-lt"/>
              </a:rPr>
            </a:br>
            <a:r>
              <a:rPr lang="en-US" sz="1800" b="1" noProof="0" dirty="0" smtClean="0">
                <a:solidFill>
                  <a:schemeClr val="tx2"/>
                </a:solidFill>
                <a:latin typeface="+mn-lt"/>
              </a:rPr>
              <a:t>Random Signal Models</a:t>
            </a:r>
            <a:br>
              <a:rPr lang="en-US" sz="1800" b="1" noProof="0" dirty="0" smtClean="0">
                <a:solidFill>
                  <a:schemeClr val="tx2"/>
                </a:solidFill>
                <a:latin typeface="+mn-lt"/>
              </a:rPr>
            </a:br>
            <a:r>
              <a:rPr lang="en-US" sz="1800" b="1" noProof="0" dirty="0" smtClean="0">
                <a:solidFill>
                  <a:schemeClr val="tx2"/>
                </a:solidFill>
                <a:latin typeface="+mn-lt"/>
              </a:rPr>
              <a:t>Power Spectrum and Moments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Adaptive Systems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BW: Adaptive Filtering</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ISIP: Pattern Recognition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RWS: Java Applet</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7"/>
              </a:rPr>
              <a:t>.../publications/courses/ece_8423/lectures/current/lecture_01.ppt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8"/>
              </a:rPr>
              <a:t>.../publications/courses/ece_8423/lectures/current/lecture_01.mp3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01: </a:t>
            </a:r>
            <a:r>
              <a:rPr lang="en-US" b="1" dirty="0" smtClean="0">
                <a:solidFill>
                  <a:schemeClr val="accent2"/>
                </a:solidFill>
              </a:rPr>
              <a:t>RANDOM SIGNAL ANALYSIS</a:t>
            </a:r>
            <a:endParaRPr lang="en-US" b="1" dirty="0">
              <a:solidFill>
                <a:schemeClr val="accent2"/>
              </a:solidFill>
            </a:endParaRPr>
          </a:p>
        </p:txBody>
      </p:sp>
      <p:pic>
        <p:nvPicPr>
          <p:cNvPr id="47105" name="Picture 1"/>
          <p:cNvPicPr>
            <a:picLocks noChangeAspect="1" noChangeArrowheads="1"/>
          </p:cNvPicPr>
          <p:nvPr/>
        </p:nvPicPr>
        <p:blipFill>
          <a:blip r:embed="rId9"/>
          <a:srcRect/>
          <a:stretch>
            <a:fillRect/>
          </a:stretch>
        </p:blipFill>
        <p:spPr bwMode="auto">
          <a:xfrm>
            <a:off x="5489575" y="1104781"/>
            <a:ext cx="3194050" cy="2239811"/>
          </a:xfrm>
          <a:prstGeom prst="rect">
            <a:avLst/>
          </a:prstGeom>
          <a:noFill/>
          <a:ln w="38100">
            <a:solidFill>
              <a:schemeClr val="accent1"/>
            </a:solidFill>
            <a:miter lim="800000"/>
            <a:headEnd/>
            <a:tailEnd/>
          </a:ln>
          <a:effectLst/>
        </p:spPr>
      </p:pic>
      <p:pic>
        <p:nvPicPr>
          <p:cNvPr id="47106" name="Picture 2"/>
          <p:cNvPicPr>
            <a:picLocks noChangeAspect="1" noChangeArrowheads="1"/>
          </p:cNvPicPr>
          <p:nvPr/>
        </p:nvPicPr>
        <p:blipFill>
          <a:blip r:embed="rId10"/>
          <a:srcRect/>
          <a:stretch>
            <a:fillRect/>
          </a:stretch>
        </p:blipFill>
        <p:spPr bwMode="auto">
          <a:xfrm>
            <a:off x="5489576" y="3380086"/>
            <a:ext cx="3194050" cy="2275842"/>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Random Signal Models</a:t>
            </a:r>
            <a:endParaRPr lang="en-US" b="1" dirty="0">
              <a:solidFill>
                <a:schemeClr val="accent2"/>
              </a:solidFill>
            </a:endParaRPr>
          </a:p>
        </p:txBody>
      </p:sp>
      <p:sp>
        <p:nvSpPr>
          <p:cNvPr id="5" name="Rectangle 4"/>
          <p:cNvSpPr/>
          <p:nvPr/>
        </p:nvSpPr>
        <p:spPr>
          <a:xfrm>
            <a:off x="186396" y="562706"/>
            <a:ext cx="8707438" cy="5786199"/>
          </a:xfrm>
          <a:prstGeom prst="rect">
            <a:avLst/>
          </a:prstGeom>
        </p:spPr>
        <p:txBody>
          <a:bodyPr wrap="square" lIns="0" tIns="0" rIns="0" bIns="0">
            <a:spAutoFit/>
          </a:bodyPr>
          <a:lstStyle/>
          <a:p>
            <a:pPr marL="168275" indent="-168275">
              <a:spcAft>
                <a:spcPts val="6000"/>
              </a:spcAft>
              <a:buFont typeface="Arial" pitchFamily="34" charset="0"/>
              <a:buChar char="•"/>
            </a:pPr>
            <a:r>
              <a:rPr lang="en-US" sz="1800" b="1" dirty="0" err="1" smtClean="0"/>
              <a:t>Wold’s</a:t>
            </a:r>
            <a:r>
              <a:rPr lang="en-US" sz="1800" b="1" dirty="0" smtClean="0"/>
              <a:t> Theorem: An stationary sequence, x(n), which has no deterministic components can be represented as the output of a stable, causal, shift-invariant linear filter, h(n), with a white noise input, w(n):</a:t>
            </a:r>
          </a:p>
          <a:p>
            <a:pPr marL="168275" indent="-168275">
              <a:spcAft>
                <a:spcPts val="7200"/>
              </a:spcAft>
              <a:buFont typeface="Arial" pitchFamily="34" charset="0"/>
              <a:buChar char="•"/>
            </a:pPr>
            <a:r>
              <a:rPr lang="en-US" sz="1800" b="1" dirty="0" smtClean="0"/>
              <a:t>The z-transform of the linear time-invariant system can be represented as a rational of polynomials:</a:t>
            </a:r>
          </a:p>
          <a:p>
            <a:pPr marL="168275" indent="-168275">
              <a:spcAft>
                <a:spcPts val="1200"/>
              </a:spcAft>
              <a:buFont typeface="Arial" pitchFamily="34" charset="0"/>
              <a:buChar char="•"/>
            </a:pPr>
            <a:r>
              <a:rPr lang="en-US" sz="1800" b="1" dirty="0" smtClean="0"/>
              <a:t>Specials cases are autoregressive (AR) models (all poles), moving average (MA) models (all zeroes), and autoregressive moving average (ARMA) models (poles and zeros).</a:t>
            </a:r>
          </a:p>
          <a:p>
            <a:pPr marL="168275" indent="-168275">
              <a:spcAft>
                <a:spcPts val="3600"/>
              </a:spcAft>
              <a:buFont typeface="Arial" pitchFamily="34" charset="0"/>
              <a:buChar char="•"/>
            </a:pPr>
            <a:r>
              <a:rPr lang="en-US" sz="1800" b="1" dirty="0" smtClean="0"/>
              <a:t>The discrete-time output can be written as a linear, constant coefficient difference equation:</a:t>
            </a:r>
          </a:p>
          <a:p>
            <a:pPr marL="168275" indent="-168275">
              <a:spcAft>
                <a:spcPts val="1200"/>
              </a:spcAft>
              <a:buFont typeface="Arial" pitchFamily="34" charset="0"/>
              <a:buChar char="•"/>
            </a:pPr>
            <a:r>
              <a:rPr lang="en-US" sz="1800" b="1" dirty="0" smtClean="0"/>
              <a:t>Stability is determined by the location of poles with respect to the unit circle.</a:t>
            </a:r>
          </a:p>
          <a:p>
            <a:pPr marL="168275" indent="-168275">
              <a:spcAft>
                <a:spcPts val="1200"/>
              </a:spcAft>
              <a:buFont typeface="Arial" pitchFamily="34" charset="0"/>
              <a:buChar char="•"/>
            </a:pPr>
            <a:r>
              <a:rPr lang="en-US" sz="1800" b="1" dirty="0" smtClean="0"/>
              <a:t>Minimum phase is determined by the location of the zeroes in the z-plane.</a:t>
            </a:r>
          </a:p>
        </p:txBody>
      </p:sp>
      <p:graphicFrame>
        <p:nvGraphicFramePr>
          <p:cNvPr id="40961" name="Object 1"/>
          <p:cNvGraphicFramePr>
            <a:graphicFrameLocks noChangeAspect="1"/>
          </p:cNvGraphicFramePr>
          <p:nvPr/>
        </p:nvGraphicFramePr>
        <p:xfrm>
          <a:off x="454025" y="1440422"/>
          <a:ext cx="3259137" cy="644525"/>
        </p:xfrm>
        <a:graphic>
          <a:graphicData uri="http://schemas.openxmlformats.org/presentationml/2006/ole">
            <p:oleObj spid="_x0000_s40961" name="Equation" r:id="rId3" imgW="2197080" imgH="431640" progId="Equation.3">
              <p:embed/>
            </p:oleObj>
          </a:graphicData>
        </a:graphic>
      </p:graphicFrame>
      <p:graphicFrame>
        <p:nvGraphicFramePr>
          <p:cNvPr id="40962" name="Object 2"/>
          <p:cNvGraphicFramePr>
            <a:graphicFrameLocks noChangeAspect="1"/>
          </p:cNvGraphicFramePr>
          <p:nvPr/>
        </p:nvGraphicFramePr>
        <p:xfrm>
          <a:off x="461963" y="2887663"/>
          <a:ext cx="3336925" cy="720725"/>
        </p:xfrm>
        <a:graphic>
          <a:graphicData uri="http://schemas.openxmlformats.org/presentationml/2006/ole">
            <p:oleObj spid="_x0000_s40962" name="Equation" r:id="rId4" imgW="2247840" imgH="482400" progId="Equation.3">
              <p:embed/>
            </p:oleObj>
          </a:graphicData>
        </a:graphic>
      </p:graphicFrame>
      <p:graphicFrame>
        <p:nvGraphicFramePr>
          <p:cNvPr id="40963" name="Object 3"/>
          <p:cNvGraphicFramePr>
            <a:graphicFrameLocks noChangeAspect="1"/>
          </p:cNvGraphicFramePr>
          <p:nvPr/>
        </p:nvGraphicFramePr>
        <p:xfrm>
          <a:off x="454025" y="5181827"/>
          <a:ext cx="7893051" cy="341312"/>
        </p:xfrm>
        <a:graphic>
          <a:graphicData uri="http://schemas.openxmlformats.org/presentationml/2006/ole">
            <p:oleObj spid="_x0000_s40963" name="Equation" r:id="rId5" imgW="5321160" imgH="228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Estimation of Moments</a:t>
            </a:r>
            <a:endParaRPr lang="en-US" b="1" dirty="0">
              <a:solidFill>
                <a:schemeClr val="accent2"/>
              </a:solidFill>
            </a:endParaRPr>
          </a:p>
        </p:txBody>
      </p:sp>
      <p:sp>
        <p:nvSpPr>
          <p:cNvPr id="5" name="Rectangle 4"/>
          <p:cNvSpPr/>
          <p:nvPr/>
        </p:nvSpPr>
        <p:spPr>
          <a:xfrm>
            <a:off x="186396" y="562706"/>
            <a:ext cx="8707438" cy="6186309"/>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In Pattern Recognition, we deal with the estimation of parameters in a rigorous manner and derive properties of well-known estimators such as means and variances.</a:t>
            </a:r>
          </a:p>
          <a:p>
            <a:pPr marL="168275" indent="-168275">
              <a:spcAft>
                <a:spcPts val="3600"/>
              </a:spcAft>
              <a:buFont typeface="Arial" pitchFamily="34" charset="0"/>
              <a:buChar char="•"/>
            </a:pPr>
            <a:r>
              <a:rPr lang="en-US" sz="1800" b="1" dirty="0" smtClean="0"/>
              <a:t>The error in an estimation procedure can be written as:</a:t>
            </a:r>
          </a:p>
          <a:p>
            <a:pPr marL="168275" indent="-168275">
              <a:spcAft>
                <a:spcPts val="1200"/>
              </a:spcAft>
            </a:pPr>
            <a:r>
              <a:rPr lang="en-US" sz="1800" b="1" dirty="0" smtClean="0"/>
              <a:t>	where </a:t>
            </a:r>
            <a:r>
              <a:rPr lang="en-US" sz="1800" dirty="0" smtClean="0">
                <a:sym typeface="Symbol"/>
              </a:rPr>
              <a:t></a:t>
            </a:r>
            <a:r>
              <a:rPr lang="en-US" sz="1800" b="1" dirty="0" smtClean="0">
                <a:sym typeface="Symbol"/>
              </a:rPr>
              <a:t> represents the true value of the parameter (often unknown).</a:t>
            </a:r>
          </a:p>
          <a:p>
            <a:pPr marL="168275" indent="-168275">
              <a:spcAft>
                <a:spcPts val="1200"/>
              </a:spcAft>
            </a:pPr>
            <a:r>
              <a:rPr lang="en-US" sz="1800" b="1" dirty="0" smtClean="0">
                <a:sym typeface="Symbol"/>
              </a:rPr>
              <a:t>	If               , the estimator is said to be unbiased.</a:t>
            </a:r>
          </a:p>
          <a:p>
            <a:pPr marL="168275" indent="-168275">
              <a:spcAft>
                <a:spcPts val="1200"/>
              </a:spcAft>
              <a:buFont typeface="Arial" pitchFamily="34" charset="0"/>
              <a:buChar char="•"/>
            </a:pPr>
            <a:r>
              <a:rPr lang="en-US" sz="1800" b="1" dirty="0" smtClean="0">
                <a:sym typeface="Symbol"/>
              </a:rPr>
              <a:t>If                               , the estimator is said to be asymptotically unbiased.</a:t>
            </a:r>
          </a:p>
          <a:p>
            <a:pPr marL="168275" indent="-168275">
              <a:spcAft>
                <a:spcPts val="6600"/>
              </a:spcAft>
              <a:buFont typeface="Arial" pitchFamily="34" charset="0"/>
              <a:buChar char="•"/>
            </a:pPr>
            <a:r>
              <a:rPr lang="en-US" sz="1800" b="1" dirty="0" smtClean="0">
                <a:sym typeface="Symbol"/>
              </a:rPr>
              <a:t>The efficiency of two estimators can be defined in terms of the variance:</a:t>
            </a:r>
          </a:p>
          <a:p>
            <a:pPr marL="168275" indent="-168275">
              <a:spcAft>
                <a:spcPts val="1200"/>
              </a:spcAft>
              <a:buFont typeface="Arial" pitchFamily="34" charset="0"/>
              <a:buChar char="•"/>
            </a:pPr>
            <a:r>
              <a:rPr lang="en-US" sz="1800" b="1" dirty="0" smtClean="0">
                <a:sym typeface="Symbol"/>
              </a:rPr>
              <a:t>A measure which embraces both the bias and </a:t>
            </a:r>
            <a:br>
              <a:rPr lang="en-US" sz="1800" b="1" dirty="0" smtClean="0">
                <a:sym typeface="Symbol"/>
              </a:rPr>
            </a:br>
            <a:r>
              <a:rPr lang="en-US" sz="1800" b="1" dirty="0" smtClean="0">
                <a:sym typeface="Symbol"/>
              </a:rPr>
              <a:t>the variance is the mean-squared error:</a:t>
            </a:r>
          </a:p>
          <a:p>
            <a:pPr marL="168275" indent="-168275">
              <a:spcAft>
                <a:spcPts val="1200"/>
              </a:spcAft>
              <a:buFont typeface="Arial" pitchFamily="34" charset="0"/>
              <a:buChar char="•"/>
            </a:pPr>
            <a:r>
              <a:rPr lang="en-US" sz="1800" b="1" dirty="0" smtClean="0">
                <a:sym typeface="Symbol"/>
              </a:rPr>
              <a:t>An estimator is said to be consistent if:</a:t>
            </a:r>
          </a:p>
          <a:p>
            <a:pPr marL="168275" indent="-168275">
              <a:spcAft>
                <a:spcPts val="1200"/>
              </a:spcAft>
              <a:buFont typeface="Arial" pitchFamily="34" charset="0"/>
              <a:buChar char="•"/>
            </a:pPr>
            <a:r>
              <a:rPr lang="en-US" sz="1800" b="1" dirty="0" smtClean="0">
                <a:sym typeface="Symbol"/>
              </a:rPr>
              <a:t>If                   contains all the information about    ,      is said to be a sufficient statistic. See </a:t>
            </a:r>
            <a:r>
              <a:rPr lang="en-US" sz="1800" b="1" dirty="0" smtClean="0">
                <a:sym typeface="Symbol"/>
                <a:hlinkClick r:id="rId3"/>
              </a:rPr>
              <a:t>Pattern Recognition </a:t>
            </a:r>
            <a:r>
              <a:rPr lang="en-US" sz="1800" b="1" dirty="0" smtClean="0">
                <a:sym typeface="Symbol"/>
              </a:rPr>
              <a:t>for more information on this.</a:t>
            </a:r>
          </a:p>
          <a:p>
            <a:pPr marL="168275" indent="-168275">
              <a:spcAft>
                <a:spcPts val="4800"/>
              </a:spcAft>
            </a:pPr>
            <a:r>
              <a:rPr lang="en-US" sz="1800" b="1" dirty="0" smtClean="0">
                <a:sym typeface="Symbol"/>
              </a:rPr>
              <a:t>   </a:t>
            </a:r>
            <a:endParaRPr lang="en-US" sz="1800" b="1" dirty="0" smtClean="0"/>
          </a:p>
        </p:txBody>
      </p:sp>
      <p:graphicFrame>
        <p:nvGraphicFramePr>
          <p:cNvPr id="80898" name="Object 2"/>
          <p:cNvGraphicFramePr>
            <a:graphicFrameLocks noChangeAspect="1"/>
          </p:cNvGraphicFramePr>
          <p:nvPr/>
        </p:nvGraphicFramePr>
        <p:xfrm>
          <a:off x="407988" y="3789363"/>
          <a:ext cx="2168525" cy="720725"/>
        </p:xfrm>
        <a:graphic>
          <a:graphicData uri="http://schemas.openxmlformats.org/presentationml/2006/ole">
            <p:oleObj spid="_x0000_s80898" name="Equation" r:id="rId4" imgW="1460160" imgH="482400" progId="Equation.3">
              <p:embed/>
            </p:oleObj>
          </a:graphicData>
        </a:graphic>
      </p:graphicFrame>
      <p:graphicFrame>
        <p:nvGraphicFramePr>
          <p:cNvPr id="80899" name="Object 3"/>
          <p:cNvGraphicFramePr>
            <a:graphicFrameLocks noChangeAspect="1"/>
          </p:cNvGraphicFramePr>
          <p:nvPr/>
        </p:nvGraphicFramePr>
        <p:xfrm>
          <a:off x="558310" y="2576271"/>
          <a:ext cx="885825" cy="360362"/>
        </p:xfrm>
        <a:graphic>
          <a:graphicData uri="http://schemas.openxmlformats.org/presentationml/2006/ole">
            <p:oleObj spid="_x0000_s80899" name="Equation" r:id="rId5" imgW="596880" imgH="241200" progId="Equation.3">
              <p:embed/>
            </p:oleObj>
          </a:graphicData>
        </a:graphic>
      </p:graphicFrame>
      <p:graphicFrame>
        <p:nvGraphicFramePr>
          <p:cNvPr id="80900" name="Object 4"/>
          <p:cNvGraphicFramePr>
            <a:graphicFrameLocks noChangeAspect="1"/>
          </p:cNvGraphicFramePr>
          <p:nvPr/>
        </p:nvGraphicFramePr>
        <p:xfrm>
          <a:off x="581366" y="3001524"/>
          <a:ext cx="1847850" cy="455612"/>
        </p:xfrm>
        <a:graphic>
          <a:graphicData uri="http://schemas.openxmlformats.org/presentationml/2006/ole">
            <p:oleObj spid="_x0000_s80900" name="Equation" r:id="rId6" imgW="1244520" imgH="304560" progId="Equation.3">
              <p:embed/>
            </p:oleObj>
          </a:graphicData>
        </a:graphic>
      </p:graphicFrame>
      <p:graphicFrame>
        <p:nvGraphicFramePr>
          <p:cNvPr id="80901" name="Object 5"/>
          <p:cNvGraphicFramePr>
            <a:graphicFrameLocks noChangeAspect="1"/>
          </p:cNvGraphicFramePr>
          <p:nvPr/>
        </p:nvGraphicFramePr>
        <p:xfrm>
          <a:off x="454025" y="1813536"/>
          <a:ext cx="2563813" cy="360362"/>
        </p:xfrm>
        <a:graphic>
          <a:graphicData uri="http://schemas.openxmlformats.org/presentationml/2006/ole">
            <p:oleObj spid="_x0000_s80901" name="Equation" r:id="rId7" imgW="1726920" imgH="241200" progId="Equation.3">
              <p:embed/>
            </p:oleObj>
          </a:graphicData>
        </a:graphic>
      </p:graphicFrame>
      <p:graphicFrame>
        <p:nvGraphicFramePr>
          <p:cNvPr id="80902" name="Object 6"/>
          <p:cNvGraphicFramePr>
            <a:graphicFrameLocks noChangeAspect="1"/>
          </p:cNvGraphicFramePr>
          <p:nvPr/>
        </p:nvGraphicFramePr>
        <p:xfrm>
          <a:off x="5616868" y="4670522"/>
          <a:ext cx="2017712" cy="360363"/>
        </p:xfrm>
        <a:graphic>
          <a:graphicData uri="http://schemas.openxmlformats.org/presentationml/2006/ole">
            <p:oleObj spid="_x0000_s80902" name="Equation" r:id="rId8" imgW="1358640" imgH="241200" progId="Equation.3">
              <p:embed/>
            </p:oleObj>
          </a:graphicData>
        </a:graphic>
      </p:graphicFrame>
      <p:graphicFrame>
        <p:nvGraphicFramePr>
          <p:cNvPr id="80903" name="Object 7"/>
          <p:cNvGraphicFramePr>
            <a:graphicFrameLocks noChangeAspect="1"/>
          </p:cNvGraphicFramePr>
          <p:nvPr/>
        </p:nvGraphicFramePr>
        <p:xfrm>
          <a:off x="5643905" y="5198624"/>
          <a:ext cx="1677987" cy="454025"/>
        </p:xfrm>
        <a:graphic>
          <a:graphicData uri="http://schemas.openxmlformats.org/presentationml/2006/ole">
            <p:oleObj spid="_x0000_s80903" name="Equation" r:id="rId9" imgW="1130040" imgH="304560" progId="Equation.3">
              <p:embed/>
            </p:oleObj>
          </a:graphicData>
        </a:graphic>
      </p:graphicFrame>
      <p:graphicFrame>
        <p:nvGraphicFramePr>
          <p:cNvPr id="80904" name="Object 8"/>
          <p:cNvGraphicFramePr>
            <a:graphicFrameLocks noChangeAspect="1"/>
          </p:cNvGraphicFramePr>
          <p:nvPr/>
        </p:nvGraphicFramePr>
        <p:xfrm>
          <a:off x="541103" y="5664200"/>
          <a:ext cx="1133475" cy="360363"/>
        </p:xfrm>
        <a:graphic>
          <a:graphicData uri="http://schemas.openxmlformats.org/presentationml/2006/ole">
            <p:oleObj spid="_x0000_s80904" name="Equation" r:id="rId10" imgW="761760" imgH="241200" progId="Equation.3">
              <p:embed/>
            </p:oleObj>
          </a:graphicData>
        </a:graphic>
      </p:graphicFrame>
      <p:graphicFrame>
        <p:nvGraphicFramePr>
          <p:cNvPr id="80905" name="Object 9"/>
          <p:cNvGraphicFramePr>
            <a:graphicFrameLocks noChangeAspect="1"/>
          </p:cNvGraphicFramePr>
          <p:nvPr/>
        </p:nvGraphicFramePr>
        <p:xfrm>
          <a:off x="5429883" y="5726674"/>
          <a:ext cx="188913" cy="265113"/>
        </p:xfrm>
        <a:graphic>
          <a:graphicData uri="http://schemas.openxmlformats.org/presentationml/2006/ole">
            <p:oleObj spid="_x0000_s80905" name="Equation" r:id="rId11" imgW="126720" imgH="177480" progId="Equation.3">
              <p:embed/>
            </p:oleObj>
          </a:graphicData>
        </a:graphic>
      </p:graphicFrame>
      <p:graphicFrame>
        <p:nvGraphicFramePr>
          <p:cNvPr id="80906" name="Object 10"/>
          <p:cNvGraphicFramePr>
            <a:graphicFrameLocks noChangeAspect="1"/>
          </p:cNvGraphicFramePr>
          <p:nvPr/>
        </p:nvGraphicFramePr>
        <p:xfrm>
          <a:off x="5779184" y="5652159"/>
          <a:ext cx="188913" cy="322262"/>
        </p:xfrm>
        <a:graphic>
          <a:graphicData uri="http://schemas.openxmlformats.org/presentationml/2006/ole">
            <p:oleObj spid="_x0000_s80906" name="Equation" r:id="rId12" imgW="126720" imgH="2156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3" name="Text Box 9"/>
          <p:cNvSpPr txBox="1">
            <a:spLocks noChangeArrowheads="1"/>
          </p:cNvSpPr>
          <p:nvPr/>
        </p:nvSpPr>
        <p:spPr bwMode="auto">
          <a:xfrm>
            <a:off x="304800" y="838200"/>
            <a:ext cx="3505200" cy="212725"/>
          </a:xfrm>
          <a:prstGeom prst="rect">
            <a:avLst/>
          </a:prstGeom>
          <a:noFill/>
          <a:ln w="9525" algn="ctr">
            <a:noFill/>
            <a:miter lim="800000"/>
            <a:headEnd/>
            <a:tailEnd/>
          </a:ln>
          <a:effectLst/>
        </p:spPr>
        <p:txBody>
          <a:bodyPr lIns="0" tIns="0" rIns="0" bIns="0">
            <a:spAutoFit/>
          </a:bodyPr>
          <a:lstStyle/>
          <a:p>
            <a:pPr>
              <a:spcBef>
                <a:spcPct val="50000"/>
              </a:spcBef>
            </a:pPr>
            <a:endParaRPr lang="en-US"/>
          </a:p>
        </p:txBody>
      </p:sp>
      <p:sp>
        <p:nvSpPr>
          <p:cNvPr id="118795" name="Text Box 11"/>
          <p:cNvSpPr txBox="1">
            <a:spLocks noChangeArrowheads="1"/>
          </p:cNvSpPr>
          <p:nvPr/>
        </p:nvSpPr>
        <p:spPr bwMode="auto">
          <a:xfrm>
            <a:off x="198620" y="717453"/>
            <a:ext cx="8610600" cy="5705292"/>
          </a:xfrm>
          <a:prstGeom prst="rect">
            <a:avLst/>
          </a:prstGeom>
          <a:noFill/>
          <a:ln w="9525" algn="ctr">
            <a:noFill/>
            <a:miter lim="800000"/>
            <a:headEnd/>
            <a:tailEnd/>
          </a:ln>
          <a:effectLst/>
        </p:spPr>
        <p:txBody>
          <a:bodyPr wrap="square" lIns="0" tIns="0" rIns="0" bIns="0">
            <a:spAutoFit/>
          </a:bodyPr>
          <a:lstStyle/>
          <a:p>
            <a:pPr marL="165100" indent="-165100">
              <a:spcBef>
                <a:spcPts val="1800"/>
              </a:spcBef>
              <a:buFontTx/>
              <a:buChar char="•"/>
            </a:pPr>
            <a:r>
              <a:rPr lang="en-US" sz="1800" b="1" dirty="0" smtClean="0">
                <a:latin typeface="Arial" charset="0"/>
              </a:rPr>
              <a:t>The estimation of a time average from an ensemble average:</a:t>
            </a:r>
          </a:p>
          <a:p>
            <a:pPr marL="165100" indent="-165100">
              <a:spcBef>
                <a:spcPts val="1800"/>
              </a:spcBef>
            </a:pPr>
            <a:r>
              <a:rPr lang="en-US" sz="1800" b="1" dirty="0" smtClean="0"/>
              <a:t>	is an unbiased estimator:</a:t>
            </a:r>
          </a:p>
          <a:p>
            <a:pPr marL="165100" indent="-165100">
              <a:spcBef>
                <a:spcPts val="1800"/>
              </a:spcBef>
              <a:buFont typeface="Arial" pitchFamily="34" charset="0"/>
              <a:buChar char="•"/>
            </a:pPr>
            <a:r>
              <a:rPr lang="en-US" sz="1800" b="1" dirty="0" smtClean="0"/>
              <a:t>x(n) is ergodic in the mean if the estimator is consistent:</a:t>
            </a:r>
          </a:p>
          <a:p>
            <a:pPr marL="165100" indent="-165100">
              <a:spcBef>
                <a:spcPts val="1800"/>
              </a:spcBef>
              <a:spcAft>
                <a:spcPts val="6000"/>
              </a:spcAft>
              <a:buFont typeface="Arial" pitchFamily="34" charset="0"/>
              <a:buChar char="•"/>
            </a:pPr>
            <a:r>
              <a:rPr lang="en-US" sz="1800" b="1" dirty="0" smtClean="0">
                <a:latin typeface="Arial" charset="0"/>
              </a:rPr>
              <a:t>An unbiased estimator of the autocorrelation is:</a:t>
            </a:r>
          </a:p>
          <a:p>
            <a:pPr marL="165100" indent="-165100">
              <a:spcBef>
                <a:spcPts val="1800"/>
              </a:spcBef>
              <a:spcAft>
                <a:spcPts val="6000"/>
              </a:spcAft>
            </a:pPr>
            <a:r>
              <a:rPr lang="en-US" sz="1800" b="1" dirty="0" smtClean="0"/>
              <a:t>	because                          . An alternative estimator that is asymptotically unbiased is:</a:t>
            </a:r>
          </a:p>
          <a:p>
            <a:pPr marL="165100" indent="-165100">
              <a:spcBef>
                <a:spcPts val="0"/>
              </a:spcBef>
              <a:spcAft>
                <a:spcPts val="1200"/>
              </a:spcAft>
              <a:buFont typeface="Arial" pitchFamily="34" charset="0"/>
              <a:buChar char="•"/>
            </a:pPr>
            <a:r>
              <a:rPr lang="en-US" sz="1800" b="1" dirty="0" smtClean="0">
                <a:latin typeface="Arial" charset="0"/>
              </a:rPr>
              <a:t>The latter is more useful for large values of m and small values of M.</a:t>
            </a:r>
          </a:p>
          <a:p>
            <a:pPr marL="165100" indent="-165100">
              <a:spcBef>
                <a:spcPts val="0"/>
              </a:spcBef>
              <a:spcAft>
                <a:spcPts val="1200"/>
              </a:spcAft>
              <a:buFont typeface="Arial" pitchFamily="34" charset="0"/>
              <a:buChar char="•"/>
            </a:pPr>
            <a:r>
              <a:rPr lang="en-US" sz="1800" b="1" dirty="0" smtClean="0">
                <a:latin typeface="Arial" charset="0"/>
              </a:rPr>
              <a:t>Later in this course we will explore many powerful ways to estimate parameters of a model with limited amounts of data. In general, adaptive signal processing involves trading the complexity of your model (e.g., the number of parameters) and the amount of data needed for adaptation.</a:t>
            </a:r>
            <a:endParaRPr lang="en-US" sz="1800" b="1" dirty="0">
              <a:latin typeface="Arial" charset="0"/>
            </a:endParaRPr>
          </a:p>
        </p:txBody>
      </p:sp>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Estimation Using Time Averages</a:t>
            </a:r>
            <a:endParaRPr lang="en-US" b="1" dirty="0">
              <a:solidFill>
                <a:schemeClr val="accent2"/>
              </a:solidFill>
            </a:endParaRPr>
          </a:p>
        </p:txBody>
      </p:sp>
      <p:graphicFrame>
        <p:nvGraphicFramePr>
          <p:cNvPr id="74756" name="Object 4"/>
          <p:cNvGraphicFramePr>
            <a:graphicFrameLocks noChangeAspect="1"/>
          </p:cNvGraphicFramePr>
          <p:nvPr/>
        </p:nvGraphicFramePr>
        <p:xfrm>
          <a:off x="7070896" y="562879"/>
          <a:ext cx="1431925" cy="636587"/>
        </p:xfrm>
        <a:graphic>
          <a:graphicData uri="http://schemas.openxmlformats.org/presentationml/2006/ole">
            <p:oleObj spid="_x0000_s74756" name="Equation" r:id="rId3" imgW="965160" imgH="431640" progId="Equation.3">
              <p:embed/>
            </p:oleObj>
          </a:graphicData>
        </a:graphic>
      </p:graphicFrame>
      <p:graphicFrame>
        <p:nvGraphicFramePr>
          <p:cNvPr id="74757" name="Object 5"/>
          <p:cNvGraphicFramePr>
            <a:graphicFrameLocks noChangeAspect="1"/>
          </p:cNvGraphicFramePr>
          <p:nvPr/>
        </p:nvGraphicFramePr>
        <p:xfrm>
          <a:off x="3179081" y="1067073"/>
          <a:ext cx="2487612" cy="636587"/>
        </p:xfrm>
        <a:graphic>
          <a:graphicData uri="http://schemas.openxmlformats.org/presentationml/2006/ole">
            <p:oleObj spid="_x0000_s74757" name="Equation" r:id="rId4" imgW="1676160" imgH="431640" progId="Equation.3">
              <p:embed/>
            </p:oleObj>
          </a:graphicData>
        </a:graphic>
      </p:graphicFrame>
      <p:graphicFrame>
        <p:nvGraphicFramePr>
          <p:cNvPr id="74758" name="Object 6"/>
          <p:cNvGraphicFramePr>
            <a:graphicFrameLocks noChangeAspect="1"/>
          </p:cNvGraphicFramePr>
          <p:nvPr/>
        </p:nvGraphicFramePr>
        <p:xfrm>
          <a:off x="6550613" y="1545567"/>
          <a:ext cx="2073275" cy="636587"/>
        </p:xfrm>
        <a:graphic>
          <a:graphicData uri="http://schemas.openxmlformats.org/presentationml/2006/ole">
            <p:oleObj spid="_x0000_s74758" name="Equation" r:id="rId5" imgW="1396800" imgH="431640" progId="Equation.3">
              <p:embed/>
            </p:oleObj>
          </a:graphicData>
        </a:graphic>
      </p:graphicFrame>
      <p:graphicFrame>
        <p:nvGraphicFramePr>
          <p:cNvPr id="74759" name="Object 7"/>
          <p:cNvGraphicFramePr>
            <a:graphicFrameLocks noChangeAspect="1"/>
          </p:cNvGraphicFramePr>
          <p:nvPr/>
        </p:nvGraphicFramePr>
        <p:xfrm>
          <a:off x="454025" y="2534920"/>
          <a:ext cx="3109912" cy="711200"/>
        </p:xfrm>
        <a:graphic>
          <a:graphicData uri="http://schemas.openxmlformats.org/presentationml/2006/ole">
            <p:oleObj spid="_x0000_s74759" name="Equation" r:id="rId6" imgW="2095200" imgH="482400" progId="Equation.3">
              <p:embed/>
            </p:oleObj>
          </a:graphicData>
        </a:graphic>
      </p:graphicFrame>
      <p:graphicFrame>
        <p:nvGraphicFramePr>
          <p:cNvPr id="74760" name="Object 8"/>
          <p:cNvGraphicFramePr>
            <a:graphicFrameLocks noChangeAspect="1"/>
          </p:cNvGraphicFramePr>
          <p:nvPr/>
        </p:nvGraphicFramePr>
        <p:xfrm>
          <a:off x="454025" y="4084736"/>
          <a:ext cx="2676525" cy="673100"/>
        </p:xfrm>
        <a:graphic>
          <a:graphicData uri="http://schemas.openxmlformats.org/presentationml/2006/ole">
            <p:oleObj spid="_x0000_s74760" name="Equation" r:id="rId7" imgW="1803240" imgH="457200" progId="Equation.3">
              <p:embed/>
            </p:oleObj>
          </a:graphicData>
        </a:graphic>
      </p:graphicFrame>
      <p:graphicFrame>
        <p:nvGraphicFramePr>
          <p:cNvPr id="74761" name="Object 9"/>
          <p:cNvGraphicFramePr>
            <a:graphicFrameLocks noChangeAspect="1"/>
          </p:cNvGraphicFramePr>
          <p:nvPr/>
        </p:nvGraphicFramePr>
        <p:xfrm>
          <a:off x="1371673" y="3513408"/>
          <a:ext cx="1508125" cy="300037"/>
        </p:xfrm>
        <a:graphic>
          <a:graphicData uri="http://schemas.openxmlformats.org/presentationml/2006/ole">
            <p:oleObj spid="_x0000_s74761" name="Equation" r:id="rId8" imgW="1015920" imgH="2030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3939540"/>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Adaptive signal processing involves adjusting the parameters of a model to better fit the current operating environment using a small number of data samples from the new environment.</a:t>
            </a:r>
          </a:p>
          <a:p>
            <a:pPr marL="168275" indent="-168275">
              <a:spcAft>
                <a:spcPts val="1200"/>
              </a:spcAft>
              <a:buFont typeface="Arial" pitchFamily="34" charset="0"/>
              <a:buChar char="•"/>
            </a:pPr>
            <a:r>
              <a:rPr lang="en-US" sz="1800" b="1" dirty="0" smtClean="0"/>
              <a:t>We will employ well-known techniques from digital signal processing and statistics to develop parameter estimation techniques and derive properties of these estimators.</a:t>
            </a:r>
          </a:p>
          <a:p>
            <a:pPr marL="168275" indent="-168275">
              <a:spcAft>
                <a:spcPts val="1200"/>
              </a:spcAft>
              <a:buFont typeface="Arial" pitchFamily="34" charset="0"/>
              <a:buChar char="•"/>
            </a:pPr>
            <a:r>
              <a:rPr lang="en-US" sz="1800" b="1" dirty="0" smtClean="0"/>
              <a:t>In this lecture, we quickly reviewed key topics from random signals and systems and digital signal processing.</a:t>
            </a:r>
          </a:p>
          <a:p>
            <a:pPr marL="168275" indent="-168275">
              <a:spcAft>
                <a:spcPts val="1200"/>
              </a:spcAft>
              <a:buFont typeface="Arial" pitchFamily="34" charset="0"/>
              <a:buChar char="•"/>
            </a:pPr>
            <a:r>
              <a:rPr lang="en-US" sz="1800" b="1" dirty="0" smtClean="0"/>
              <a:t>We discussed how to analyze and model linear time-invariant discrete-time systems.</a:t>
            </a:r>
          </a:p>
          <a:p>
            <a:pPr marL="168275" indent="-168275">
              <a:spcAft>
                <a:spcPts val="1200"/>
              </a:spcAft>
              <a:buFont typeface="Arial" pitchFamily="34" charset="0"/>
              <a:buChar char="•"/>
            </a:pPr>
            <a:r>
              <a:rPr lang="en-US" sz="1800" b="1" dirty="0" smtClean="0"/>
              <a:t>We also discussed the properties of some basic methods of estimating moments (e.g., ensemble averages).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62530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solidFill>
                  <a:schemeClr val="accent1"/>
                </a:solidFill>
                <a:latin typeface="Arial" charset="0"/>
              </a:rPr>
              <a:t>Optimal Signal Processing: </a:t>
            </a:r>
            <a:r>
              <a:rPr lang="en-US" sz="1800" b="1" dirty="0" smtClean="0">
                <a:latin typeface="Arial" charset="0"/>
              </a:rPr>
              <a:t>the design, analysis, and implementation of processing systems that extract information from sampled data in a manner that is “best” or optimal in some sense.</a:t>
            </a:r>
          </a:p>
          <a:p>
            <a:pPr marL="165100" indent="-165100" algn="just">
              <a:spcAft>
                <a:spcPts val="600"/>
              </a:spcAft>
              <a:buFont typeface="Arial" pitchFamily="34" charset="0"/>
              <a:buChar char="•"/>
            </a:pPr>
            <a:r>
              <a:rPr lang="en-US" sz="1800" b="1" dirty="0" smtClean="0">
                <a:latin typeface="Arial" charset="0"/>
              </a:rPr>
              <a:t>In a statistical sense, this means we maximize some criterion function, normally a posterior probability, by adjusting the parameters of the model(s).</a:t>
            </a:r>
          </a:p>
          <a:p>
            <a:pPr marL="165100" indent="-165100" algn="just">
              <a:spcAft>
                <a:spcPts val="600"/>
              </a:spcAft>
              <a:buFont typeface="Arial" pitchFamily="34" charset="0"/>
              <a:buChar char="•"/>
            </a:pPr>
            <a:r>
              <a:rPr lang="en-US" sz="1800" b="1" dirty="0" smtClean="0"/>
              <a:t>Popular methods include Minimum Mean-Squared Error (MMSE), Maximum Likelihood (ML), Maximum A Posteriori (MAP) and Bayesian methods.</a:t>
            </a:r>
          </a:p>
          <a:p>
            <a:pPr marL="165100" indent="-165100" algn="just">
              <a:spcAft>
                <a:spcPts val="600"/>
              </a:spcAft>
              <a:buFont typeface="Arial" pitchFamily="34" charset="0"/>
              <a:buChar char="•"/>
            </a:pPr>
            <a:r>
              <a:rPr lang="en-US" sz="1800" b="1" dirty="0" smtClean="0">
                <a:solidFill>
                  <a:schemeClr val="accent1"/>
                </a:solidFill>
              </a:rPr>
              <a:t>Adaptive Signal Processing:</a:t>
            </a:r>
            <a:r>
              <a:rPr lang="en-US" sz="1800" b="1" dirty="0" smtClean="0"/>
              <a:t> Adjusting the parameters of a model as new data is encountered to maximize a criterion function. This is often done in conjunction with a pattern recognition system. Key constraints are:</a:t>
            </a:r>
          </a:p>
          <a:p>
            <a:pPr marL="338138" indent="-169863" algn="just">
              <a:spcAft>
                <a:spcPts val="600"/>
              </a:spcAft>
              <a:buFont typeface="Wingdings" pitchFamily="2" charset="2"/>
              <a:buChar char="§"/>
            </a:pPr>
            <a:r>
              <a:rPr lang="en-US" sz="1800" b="1" dirty="0" smtClean="0">
                <a:solidFill>
                  <a:schemeClr val="accent2"/>
                </a:solidFill>
                <a:latin typeface="Arial" charset="0"/>
              </a:rPr>
              <a:t>Supervised vs. Unsupervised: </a:t>
            </a:r>
            <a:r>
              <a:rPr lang="en-US" sz="1800" b="1" dirty="0" smtClean="0">
                <a:latin typeface="Arial" charset="0"/>
              </a:rPr>
              <a:t>Is the new data truth-marked so that you know the answer that your system should produce for this new data?</a:t>
            </a:r>
          </a:p>
          <a:p>
            <a:pPr marL="338138" indent="-169863" algn="just">
              <a:spcAft>
                <a:spcPts val="600"/>
              </a:spcAft>
              <a:buFont typeface="Wingdings" pitchFamily="2" charset="2"/>
              <a:buChar char="§"/>
            </a:pPr>
            <a:r>
              <a:rPr lang="en-US" sz="1800" b="1" dirty="0" smtClean="0">
                <a:solidFill>
                  <a:schemeClr val="accent2"/>
                </a:solidFill>
              </a:rPr>
              <a:t>Online or Off-line: </a:t>
            </a:r>
            <a:r>
              <a:rPr lang="en-US" sz="1800" b="1" dirty="0" smtClean="0"/>
              <a:t>Do you adapt as the new data arrives, or do you accumulate a set of new data, and adapt based on this data and all previously encountered data?</a:t>
            </a:r>
          </a:p>
          <a:p>
            <a:pPr marL="338138" indent="-169863" algn="just">
              <a:spcAft>
                <a:spcPts val="600"/>
              </a:spcAft>
              <a:buFont typeface="Wingdings" pitchFamily="2" charset="2"/>
              <a:buChar char="§"/>
            </a:pPr>
            <a:r>
              <a:rPr lang="en-US" sz="1800" b="1" dirty="0" smtClean="0"/>
              <a:t>Fast vs. Slow: Does the adaptation occur over seconds or hours or days? How much can you rely on the new data?</a:t>
            </a:r>
          </a:p>
          <a:p>
            <a:pPr algn="just">
              <a:spcAft>
                <a:spcPts val="600"/>
              </a:spcAft>
            </a:pPr>
            <a:r>
              <a:rPr lang="en-US" sz="1800" b="1" dirty="0" smtClean="0">
                <a:latin typeface="Arial" charset="0"/>
              </a:rPr>
              <a:t>As you can see, there is significant overlap </a:t>
            </a:r>
            <a:r>
              <a:rPr lang="en-US" sz="1800" b="1" dirty="0" smtClean="0"/>
              <a:t>between this course and our </a:t>
            </a:r>
            <a:r>
              <a:rPr lang="en-US" sz="1800" b="1" dirty="0" smtClean="0">
                <a:hlinkClick r:id="rId2"/>
              </a:rPr>
              <a:t>Pattern Recognition</a:t>
            </a:r>
            <a:r>
              <a:rPr lang="en-US" sz="1800" b="1" dirty="0" smtClean="0"/>
              <a:t> course.</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Adaptive Signal Processing Examples</a:t>
            </a:r>
            <a:endParaRPr lang="en-US" b="1" dirty="0">
              <a:solidFill>
                <a:schemeClr val="accent2"/>
              </a:solidFill>
            </a:endParaRPr>
          </a:p>
        </p:txBody>
      </p:sp>
      <p:pic>
        <p:nvPicPr>
          <p:cNvPr id="75778" name="Picture 2">
            <a:hlinkClick r:id="rId2"/>
          </p:cNvPr>
          <p:cNvPicPr>
            <a:picLocks noChangeAspect="1" noChangeArrowheads="1"/>
          </p:cNvPicPr>
          <p:nvPr/>
        </p:nvPicPr>
        <p:blipFill>
          <a:blip r:embed="rId3"/>
          <a:srcRect/>
          <a:stretch>
            <a:fillRect/>
          </a:stretch>
        </p:blipFill>
        <p:spPr bwMode="auto">
          <a:xfrm>
            <a:off x="4575175" y="3428999"/>
            <a:ext cx="4332288" cy="2878565"/>
          </a:xfrm>
          <a:prstGeom prst="rect">
            <a:avLst/>
          </a:prstGeom>
          <a:noFill/>
          <a:ln w="38100">
            <a:solidFill>
              <a:schemeClr val="accent2"/>
            </a:solidFill>
            <a:miter lim="800000"/>
            <a:headEnd/>
            <a:tailEnd/>
          </a:ln>
          <a:effectLst/>
        </p:spPr>
      </p:pic>
      <p:pic>
        <p:nvPicPr>
          <p:cNvPr id="5" name="Picture 1"/>
          <p:cNvPicPr>
            <a:picLocks noChangeAspect="1" noChangeArrowheads="1"/>
          </p:cNvPicPr>
          <p:nvPr/>
        </p:nvPicPr>
        <p:blipFill>
          <a:blip r:embed="rId4"/>
          <a:srcRect/>
          <a:stretch>
            <a:fillRect/>
          </a:stretch>
        </p:blipFill>
        <p:spPr bwMode="auto">
          <a:xfrm>
            <a:off x="228600" y="682751"/>
            <a:ext cx="3916249" cy="2746249"/>
          </a:xfrm>
          <a:prstGeom prst="rect">
            <a:avLst/>
          </a:prstGeom>
          <a:noFill/>
          <a:ln w="38100">
            <a:solidFill>
              <a:schemeClr val="accent2"/>
            </a:solidFill>
            <a:miter lim="800000"/>
            <a:headEnd/>
            <a:tailEnd/>
          </a:ln>
          <a:effectLst/>
        </p:spPr>
      </p:pic>
      <p:sp>
        <p:nvSpPr>
          <p:cNvPr id="6" name="Text Box 3"/>
          <p:cNvSpPr txBox="1">
            <a:spLocks noChangeArrowheads="1"/>
          </p:cNvSpPr>
          <p:nvPr/>
        </p:nvSpPr>
        <p:spPr bwMode="auto">
          <a:xfrm>
            <a:off x="4557931" y="647114"/>
            <a:ext cx="4363819" cy="2588455"/>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pPr>
            <a:r>
              <a:rPr lang="en-US" sz="1800" b="1" dirty="0" smtClean="0">
                <a:solidFill>
                  <a:schemeClr val="accent1"/>
                </a:solidFill>
                <a:latin typeface="Arial" charset="0"/>
              </a:rPr>
              <a:t>Exploiting Information: </a:t>
            </a:r>
            <a:r>
              <a:rPr lang="en-US" sz="1800" b="1" dirty="0" smtClean="0">
                <a:solidFill>
                  <a:schemeClr val="bg1"/>
                </a:solidFill>
                <a:latin typeface="Arial" charset="0"/>
              </a:rPr>
              <a:t>Adaptive systems can exploit all forms of information at all levels of an ontology or hierarchy that describes the problem space.</a:t>
            </a:r>
          </a:p>
          <a:p>
            <a:pPr marL="165100" indent="-165100">
              <a:spcAft>
                <a:spcPts val="600"/>
              </a:spcAft>
              <a:buFont typeface="Arial" pitchFamily="34" charset="0"/>
              <a:buChar char="•"/>
            </a:pPr>
            <a:r>
              <a:rPr lang="en-US" sz="1800" b="1" dirty="0" smtClean="0">
                <a:solidFill>
                  <a:schemeClr val="bg1"/>
                </a:solidFill>
              </a:rPr>
              <a:t>Systems can adapt to low-level changes such as channel or noise, or higher-level changes in language, user, or application.</a:t>
            </a:r>
          </a:p>
        </p:txBody>
      </p:sp>
      <p:sp>
        <p:nvSpPr>
          <p:cNvPr id="7" name="Text Box 3"/>
          <p:cNvSpPr txBox="1">
            <a:spLocks noChangeArrowheads="1"/>
          </p:cNvSpPr>
          <p:nvPr/>
        </p:nvSpPr>
        <p:spPr bwMode="auto">
          <a:xfrm>
            <a:off x="228601" y="3683391"/>
            <a:ext cx="3963572" cy="2588455"/>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pPr>
            <a:r>
              <a:rPr lang="en-US" sz="1800" b="1" dirty="0" smtClean="0">
                <a:solidFill>
                  <a:schemeClr val="accent1"/>
                </a:solidFill>
                <a:latin typeface="Arial" charset="0"/>
              </a:rPr>
              <a:t>Speech Recognition: </a:t>
            </a:r>
            <a:r>
              <a:rPr lang="en-US" sz="1800" b="1" dirty="0" smtClean="0">
                <a:solidFill>
                  <a:schemeClr val="bg1"/>
                </a:solidFill>
              </a:rPr>
              <a:t>Most statistical modeling systems suffer from over training on known training data.</a:t>
            </a:r>
          </a:p>
          <a:p>
            <a:pPr marL="165100" indent="-165100">
              <a:spcAft>
                <a:spcPts val="600"/>
              </a:spcAft>
              <a:buFont typeface="Arial" pitchFamily="34" charset="0"/>
              <a:buChar char="•"/>
            </a:pPr>
            <a:r>
              <a:rPr lang="en-US" sz="1800" b="1" dirty="0" smtClean="0">
                <a:solidFill>
                  <a:schemeClr val="bg1"/>
                </a:solidFill>
                <a:latin typeface="Arial" charset="0"/>
              </a:rPr>
              <a:t>Adaptation is employed to allow systems to deliver high performance </a:t>
            </a:r>
            <a:r>
              <a:rPr lang="en-US" sz="1800" b="1" dirty="0" smtClean="0">
                <a:solidFill>
                  <a:schemeClr val="bg1"/>
                </a:solidFill>
              </a:rPr>
              <a:t>in previously unseen environments or for new speakers or microphones.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Discrete Random Signals</a:t>
            </a:r>
            <a:endParaRPr lang="en-US" b="1" dirty="0">
              <a:solidFill>
                <a:schemeClr val="accent2"/>
              </a:solidFill>
            </a:endParaRPr>
          </a:p>
        </p:txBody>
      </p:sp>
      <p:sp>
        <p:nvSpPr>
          <p:cNvPr id="6" name="Text Box 3"/>
          <p:cNvSpPr txBox="1">
            <a:spLocks noChangeArrowheads="1"/>
          </p:cNvSpPr>
          <p:nvPr/>
        </p:nvSpPr>
        <p:spPr bwMode="auto">
          <a:xfrm>
            <a:off x="230188" y="548640"/>
            <a:ext cx="8691562" cy="6049108"/>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tabLst>
                <a:tab pos="168275" algn="l"/>
              </a:tabLst>
            </a:pPr>
            <a:r>
              <a:rPr lang="en-US" sz="1800" b="1" dirty="0" smtClean="0">
                <a:latin typeface="Arial" charset="0"/>
              </a:rPr>
              <a:t>Discrete random signal:</a:t>
            </a:r>
          </a:p>
          <a:p>
            <a:pPr marL="165100" indent="-165100">
              <a:spcAft>
                <a:spcPts val="1200"/>
              </a:spcAft>
              <a:buFont typeface="Arial" pitchFamily="34" charset="0"/>
              <a:buChar char="•"/>
              <a:tabLst>
                <a:tab pos="168275" algn="l"/>
              </a:tabLst>
            </a:pPr>
            <a:r>
              <a:rPr lang="en-US" sz="1800" b="1" dirty="0" smtClean="0"/>
              <a:t>Probability density function:</a:t>
            </a:r>
          </a:p>
          <a:p>
            <a:pPr marL="165100" indent="-165100">
              <a:spcAft>
                <a:spcPts val="1800"/>
              </a:spcAft>
              <a:buFont typeface="Arial" pitchFamily="34" charset="0"/>
              <a:buChar char="•"/>
              <a:tabLst>
                <a:tab pos="168275" algn="l"/>
              </a:tabLst>
            </a:pPr>
            <a:r>
              <a:rPr lang="en-US" sz="1800" b="1" dirty="0" smtClean="0"/>
              <a:t>Cumulative density function:</a:t>
            </a:r>
          </a:p>
          <a:p>
            <a:pPr marL="165100" indent="-165100">
              <a:spcAft>
                <a:spcPts val="1200"/>
              </a:spcAft>
              <a:buFont typeface="Arial" pitchFamily="34" charset="0"/>
              <a:buChar char="•"/>
              <a:tabLst>
                <a:tab pos="168275" algn="l"/>
              </a:tabLst>
            </a:pPr>
            <a:r>
              <a:rPr lang="en-US" sz="1800" b="1" dirty="0" smtClean="0"/>
              <a:t>Deterministic signal: a signal that is repeatable (e.g., a </a:t>
            </a:r>
            <a:r>
              <a:rPr lang="en-US" sz="1800" b="1" dirty="0" err="1" smtClean="0"/>
              <a:t>sinewave</a:t>
            </a:r>
            <a:r>
              <a:rPr lang="en-US" sz="1800" b="1" dirty="0" smtClean="0"/>
              <a:t>).</a:t>
            </a:r>
          </a:p>
          <a:p>
            <a:pPr marL="165100" indent="-165100">
              <a:spcAft>
                <a:spcPts val="1800"/>
              </a:spcAft>
              <a:buFont typeface="Arial" pitchFamily="34" charset="0"/>
              <a:buChar char="•"/>
              <a:tabLst>
                <a:tab pos="168275" algn="l"/>
              </a:tabLst>
            </a:pPr>
            <a:r>
              <a:rPr lang="en-US" sz="1800" b="1" dirty="0" smtClean="0"/>
              <a:t>Random signal: the signal can only be characterized through statistics. Often we model signals as the sum of a deterministic component and a random component (e.g., noise).</a:t>
            </a:r>
          </a:p>
          <a:p>
            <a:pPr marL="165100" indent="-165100">
              <a:spcAft>
                <a:spcPts val="1800"/>
              </a:spcAft>
              <a:buFont typeface="Arial" pitchFamily="34" charset="0"/>
              <a:buChar char="•"/>
              <a:tabLst>
                <a:tab pos="168275" algn="l"/>
              </a:tabLst>
            </a:pPr>
            <a:r>
              <a:rPr lang="en-US" sz="1800" b="1" dirty="0" smtClean="0"/>
              <a:t>Measures of random signals:</a:t>
            </a:r>
          </a:p>
          <a:p>
            <a:pPr marL="338138" indent="-169863">
              <a:spcAft>
                <a:spcPts val="1800"/>
              </a:spcAft>
              <a:buFont typeface="Wingdings" pitchFamily="2" charset="2"/>
              <a:buChar char="§"/>
              <a:tabLst>
                <a:tab pos="338138" algn="l"/>
              </a:tabLst>
            </a:pPr>
            <a:r>
              <a:rPr lang="en-US" sz="1800" b="1" dirty="0" smtClean="0"/>
              <a:t>Mean value:  </a:t>
            </a:r>
          </a:p>
          <a:p>
            <a:pPr marL="338138" indent="-169863">
              <a:spcAft>
                <a:spcPts val="2400"/>
              </a:spcAft>
              <a:buFont typeface="Wingdings" pitchFamily="2" charset="2"/>
              <a:buChar char="§"/>
              <a:tabLst>
                <a:tab pos="338138" algn="l"/>
              </a:tabLst>
            </a:pPr>
            <a:r>
              <a:rPr lang="en-US" sz="1800" b="1" dirty="0" smtClean="0"/>
              <a:t>The expectation can also be computed</a:t>
            </a:r>
            <a:br>
              <a:rPr lang="en-US" sz="1800" b="1" dirty="0" smtClean="0"/>
            </a:br>
            <a:r>
              <a:rPr lang="en-US" sz="1800" b="1" dirty="0" smtClean="0"/>
              <a:t>as an ensemble average:</a:t>
            </a:r>
          </a:p>
          <a:p>
            <a:pPr marL="338138" indent="-169863">
              <a:spcAft>
                <a:spcPts val="2400"/>
              </a:spcAft>
              <a:buFont typeface="Wingdings" pitchFamily="2" charset="2"/>
              <a:buChar char="§"/>
              <a:tabLst>
                <a:tab pos="338138" algn="l"/>
              </a:tabLst>
            </a:pPr>
            <a:r>
              <a:rPr lang="en-US" sz="1800" b="1" dirty="0" smtClean="0"/>
              <a:t>The expectation operator is linear:</a:t>
            </a:r>
          </a:p>
          <a:p>
            <a:pPr marL="338138" indent="-169863">
              <a:spcAft>
                <a:spcPts val="2400"/>
              </a:spcAft>
              <a:buFont typeface="Wingdings" pitchFamily="2" charset="2"/>
              <a:buChar char="§"/>
              <a:tabLst>
                <a:tab pos="338138" algn="l"/>
              </a:tabLst>
            </a:pPr>
            <a:r>
              <a:rPr lang="en-US" sz="1800" b="1" dirty="0" smtClean="0"/>
              <a:t>The expectation of a function of a</a:t>
            </a:r>
            <a:br>
              <a:rPr lang="en-US" sz="1800" b="1" dirty="0" smtClean="0"/>
            </a:br>
            <a:r>
              <a:rPr lang="en-US" sz="1800" b="1" dirty="0" smtClean="0"/>
              <a:t>random variable is given by:</a:t>
            </a:r>
            <a:endParaRPr lang="en-US" sz="1200" b="1" dirty="0" smtClean="0"/>
          </a:p>
        </p:txBody>
      </p:sp>
      <p:graphicFrame>
        <p:nvGraphicFramePr>
          <p:cNvPr id="8" name="Object 7"/>
          <p:cNvGraphicFramePr>
            <a:graphicFrameLocks noChangeAspect="1"/>
          </p:cNvGraphicFramePr>
          <p:nvPr/>
        </p:nvGraphicFramePr>
        <p:xfrm>
          <a:off x="3081996" y="559582"/>
          <a:ext cx="1581150" cy="301625"/>
        </p:xfrm>
        <a:graphic>
          <a:graphicData uri="http://schemas.openxmlformats.org/presentationml/2006/ole">
            <p:oleObj spid="_x0000_s44033" name="Equation" r:id="rId3" imgW="1066680" imgH="203040" progId="Equation.3">
              <p:embed/>
            </p:oleObj>
          </a:graphicData>
        </a:graphic>
      </p:graphicFrame>
      <p:graphicFrame>
        <p:nvGraphicFramePr>
          <p:cNvPr id="44034" name="Object 2"/>
          <p:cNvGraphicFramePr>
            <a:graphicFrameLocks noChangeAspect="1"/>
          </p:cNvGraphicFramePr>
          <p:nvPr/>
        </p:nvGraphicFramePr>
        <p:xfrm>
          <a:off x="3572097" y="947471"/>
          <a:ext cx="847725" cy="338138"/>
        </p:xfrm>
        <a:graphic>
          <a:graphicData uri="http://schemas.openxmlformats.org/presentationml/2006/ole">
            <p:oleObj spid="_x0000_s44034" name="Equation" r:id="rId4" imgW="571320" imgH="228600" progId="Equation.3">
              <p:embed/>
            </p:oleObj>
          </a:graphicData>
        </a:graphic>
      </p:graphicFrame>
      <p:graphicFrame>
        <p:nvGraphicFramePr>
          <p:cNvPr id="44035" name="Object 3"/>
          <p:cNvGraphicFramePr>
            <a:graphicFrameLocks noChangeAspect="1"/>
          </p:cNvGraphicFramePr>
          <p:nvPr/>
        </p:nvGraphicFramePr>
        <p:xfrm>
          <a:off x="3548553" y="1343566"/>
          <a:ext cx="2524125" cy="412750"/>
        </p:xfrm>
        <a:graphic>
          <a:graphicData uri="http://schemas.openxmlformats.org/presentationml/2006/ole">
            <p:oleObj spid="_x0000_s44035" name="Equation" r:id="rId5" imgW="1701720" imgH="279360" progId="Equation.3">
              <p:embed/>
            </p:oleObj>
          </a:graphicData>
        </a:graphic>
      </p:graphicFrame>
      <p:graphicFrame>
        <p:nvGraphicFramePr>
          <p:cNvPr id="44036" name="Object 4"/>
          <p:cNvGraphicFramePr>
            <a:graphicFrameLocks noChangeAspect="1"/>
          </p:cNvGraphicFramePr>
          <p:nvPr/>
        </p:nvGraphicFramePr>
        <p:xfrm>
          <a:off x="1881822" y="3672977"/>
          <a:ext cx="3295650" cy="693738"/>
        </p:xfrm>
        <a:graphic>
          <a:graphicData uri="http://schemas.openxmlformats.org/presentationml/2006/ole">
            <p:oleObj spid="_x0000_s44036" name="Equation" r:id="rId6" imgW="2222280" imgH="469800" progId="Equation.3">
              <p:embed/>
            </p:oleObj>
          </a:graphicData>
        </a:graphic>
      </p:graphicFrame>
      <p:graphicFrame>
        <p:nvGraphicFramePr>
          <p:cNvPr id="44037" name="Object 5"/>
          <p:cNvGraphicFramePr>
            <a:graphicFrameLocks noChangeAspect="1"/>
          </p:cNvGraphicFramePr>
          <p:nvPr/>
        </p:nvGraphicFramePr>
        <p:xfrm>
          <a:off x="5308943" y="4301203"/>
          <a:ext cx="2090738" cy="674687"/>
        </p:xfrm>
        <a:graphic>
          <a:graphicData uri="http://schemas.openxmlformats.org/presentationml/2006/ole">
            <p:oleObj spid="_x0000_s44037" name="Equation" r:id="rId7" imgW="1409400" imgH="457200" progId="Equation.3">
              <p:embed/>
            </p:oleObj>
          </a:graphicData>
        </a:graphic>
      </p:graphicFrame>
      <p:graphicFrame>
        <p:nvGraphicFramePr>
          <p:cNvPr id="44038" name="Object 6"/>
          <p:cNvGraphicFramePr>
            <a:graphicFrameLocks noChangeAspect="1"/>
          </p:cNvGraphicFramePr>
          <p:nvPr/>
        </p:nvGraphicFramePr>
        <p:xfrm>
          <a:off x="4410609" y="5259951"/>
          <a:ext cx="3824288" cy="300038"/>
        </p:xfrm>
        <a:graphic>
          <a:graphicData uri="http://schemas.openxmlformats.org/presentationml/2006/ole">
            <p:oleObj spid="_x0000_s44038" name="Equation" r:id="rId8" imgW="2577960" imgH="203040" progId="Equation.3">
              <p:embed/>
            </p:oleObj>
          </a:graphicData>
        </a:graphic>
      </p:graphicFrame>
      <p:graphicFrame>
        <p:nvGraphicFramePr>
          <p:cNvPr id="44039" name="Object 7"/>
          <p:cNvGraphicFramePr>
            <a:graphicFrameLocks noChangeAspect="1"/>
          </p:cNvGraphicFramePr>
          <p:nvPr/>
        </p:nvGraphicFramePr>
        <p:xfrm>
          <a:off x="4448590" y="5798502"/>
          <a:ext cx="2674937" cy="693738"/>
        </p:xfrm>
        <a:graphic>
          <a:graphicData uri="http://schemas.openxmlformats.org/presentationml/2006/ole">
            <p:oleObj spid="_x0000_s44039" name="Equation" r:id="rId9" imgW="1803240" imgH="4698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Correlation, Covariance and Linear Systems</a:t>
            </a:r>
            <a:endParaRPr lang="en-US" b="1" dirty="0">
              <a:solidFill>
                <a:schemeClr val="accent2"/>
              </a:solidFill>
            </a:endParaRPr>
          </a:p>
        </p:txBody>
      </p:sp>
      <p:sp>
        <p:nvSpPr>
          <p:cNvPr id="6" name="Text Box 3"/>
          <p:cNvSpPr txBox="1">
            <a:spLocks noChangeArrowheads="1"/>
          </p:cNvSpPr>
          <p:nvPr/>
        </p:nvSpPr>
        <p:spPr bwMode="auto">
          <a:xfrm>
            <a:off x="230188" y="548640"/>
            <a:ext cx="8691562" cy="5050302"/>
          </a:xfrm>
          <a:prstGeom prst="rect">
            <a:avLst/>
          </a:prstGeom>
          <a:noFill/>
          <a:ln w="9525">
            <a:noFill/>
            <a:miter lim="800000"/>
            <a:headEnd/>
            <a:tailEnd/>
          </a:ln>
          <a:effectLst/>
        </p:spPr>
        <p:txBody>
          <a:bodyPr lIns="0" tIns="0" rIns="0" bIns="0"/>
          <a:lstStyle/>
          <a:p>
            <a:pPr marL="165100" indent="-165100">
              <a:spcAft>
                <a:spcPts val="4800"/>
              </a:spcAft>
              <a:buFont typeface="Arial" pitchFamily="34" charset="0"/>
              <a:buChar char="•"/>
              <a:tabLst>
                <a:tab pos="168275" algn="l"/>
              </a:tabLst>
            </a:pPr>
            <a:r>
              <a:rPr lang="en-US" sz="1800" b="1" dirty="0" smtClean="0">
                <a:latin typeface="Arial" charset="0"/>
              </a:rPr>
              <a:t>The correlation of a random signal, x(n), is defined by:</a:t>
            </a:r>
          </a:p>
          <a:p>
            <a:pPr marL="165100" indent="-165100">
              <a:spcAft>
                <a:spcPts val="4800"/>
              </a:spcAft>
              <a:buFont typeface="Arial" pitchFamily="34" charset="0"/>
              <a:buChar char="•"/>
              <a:tabLst>
                <a:tab pos="168275" algn="l"/>
              </a:tabLst>
            </a:pPr>
            <a:r>
              <a:rPr lang="en-US" sz="1800" b="1" dirty="0" smtClean="0"/>
              <a:t>This can also be computed via an ensemble average:</a:t>
            </a:r>
          </a:p>
          <a:p>
            <a:pPr marL="165100" indent="-165100">
              <a:spcAft>
                <a:spcPts val="4800"/>
              </a:spcAft>
              <a:buFont typeface="Arial" pitchFamily="34" charset="0"/>
              <a:buChar char="•"/>
              <a:tabLst>
                <a:tab pos="168275" algn="l"/>
              </a:tabLst>
            </a:pPr>
            <a:r>
              <a:rPr lang="en-US" sz="1800" b="1" dirty="0" smtClean="0"/>
              <a:t>The autocorrelation is defined as:</a:t>
            </a:r>
          </a:p>
          <a:p>
            <a:pPr marL="165100" indent="-165100">
              <a:spcAft>
                <a:spcPts val="4800"/>
              </a:spcAft>
              <a:buFont typeface="Arial" pitchFamily="34" charset="0"/>
              <a:buChar char="•"/>
              <a:tabLst>
                <a:tab pos="168275" algn="l"/>
              </a:tabLst>
            </a:pPr>
            <a:r>
              <a:rPr lang="en-US" sz="1800" b="1" dirty="0" smtClean="0">
                <a:latin typeface="Arial" charset="0"/>
              </a:rPr>
              <a:t>The covariance of a random signal is defined as:</a:t>
            </a:r>
          </a:p>
          <a:p>
            <a:pPr marL="165100" indent="-165100">
              <a:spcAft>
                <a:spcPts val="4800"/>
              </a:spcAft>
              <a:buFont typeface="Arial" pitchFamily="34" charset="0"/>
              <a:buChar char="•"/>
              <a:tabLst>
                <a:tab pos="168275" algn="l"/>
              </a:tabLst>
            </a:pPr>
            <a:r>
              <a:rPr lang="en-US" sz="1800" b="1" dirty="0" smtClean="0"/>
              <a:t>The variance is defined as:</a:t>
            </a:r>
          </a:p>
          <a:p>
            <a:pPr marL="165100" indent="-165100">
              <a:spcAft>
                <a:spcPts val="600"/>
              </a:spcAft>
              <a:buFont typeface="Arial" pitchFamily="34" charset="0"/>
              <a:buChar char="•"/>
              <a:tabLst>
                <a:tab pos="168275" algn="l"/>
              </a:tabLst>
            </a:pPr>
            <a:r>
              <a:rPr lang="en-US" sz="1800" b="1" dirty="0" smtClean="0"/>
              <a:t>We can write the covariance and autocorrelation</a:t>
            </a:r>
            <a:br>
              <a:rPr lang="en-US" sz="1800" b="1" dirty="0" smtClean="0"/>
            </a:br>
            <a:r>
              <a:rPr lang="en-US" sz="1800" b="1" dirty="0" smtClean="0"/>
              <a:t>in matrix form, and derive a relationship between them:</a:t>
            </a:r>
          </a:p>
          <a:p>
            <a:pPr marL="165100" indent="-165100">
              <a:spcAft>
                <a:spcPts val="4800"/>
              </a:spcAft>
              <a:buFont typeface="Arial" pitchFamily="34" charset="0"/>
              <a:buChar char="•"/>
              <a:tabLst>
                <a:tab pos="168275" algn="l"/>
              </a:tabLst>
            </a:pPr>
            <a:r>
              <a:rPr lang="en-US" sz="1800" b="1" dirty="0" smtClean="0"/>
              <a:t>We can generalize the covariance and autocorrelation</a:t>
            </a:r>
            <a:br>
              <a:rPr lang="en-US" sz="1800" b="1" dirty="0" smtClean="0"/>
            </a:br>
            <a:r>
              <a:rPr lang="en-US" sz="1800" b="1" dirty="0" smtClean="0"/>
              <a:t>to higher orders:</a:t>
            </a:r>
          </a:p>
        </p:txBody>
      </p:sp>
      <p:graphicFrame>
        <p:nvGraphicFramePr>
          <p:cNvPr id="76802" name="Object 2"/>
          <p:cNvGraphicFramePr>
            <a:graphicFrameLocks noChangeAspect="1"/>
          </p:cNvGraphicFramePr>
          <p:nvPr/>
        </p:nvGraphicFramePr>
        <p:xfrm>
          <a:off x="466725" y="770280"/>
          <a:ext cx="5934076" cy="695325"/>
        </p:xfrm>
        <a:graphic>
          <a:graphicData uri="http://schemas.openxmlformats.org/presentationml/2006/ole">
            <p:oleObj spid="_x0000_s76802" name="Equation" r:id="rId3" imgW="4000320" imgH="469800" progId="Equation.3">
              <p:embed/>
            </p:oleObj>
          </a:graphicData>
        </a:graphic>
      </p:graphicFrame>
      <p:graphicFrame>
        <p:nvGraphicFramePr>
          <p:cNvPr id="76803" name="Object 3"/>
          <p:cNvGraphicFramePr>
            <a:graphicFrameLocks noChangeAspect="1"/>
          </p:cNvGraphicFramePr>
          <p:nvPr/>
        </p:nvGraphicFramePr>
        <p:xfrm>
          <a:off x="466725" y="1696742"/>
          <a:ext cx="3014663" cy="638175"/>
        </p:xfrm>
        <a:graphic>
          <a:graphicData uri="http://schemas.openxmlformats.org/presentationml/2006/ole">
            <p:oleObj spid="_x0000_s76803" name="Equation" r:id="rId4" imgW="2031840" imgH="431640" progId="Equation.3">
              <p:embed/>
            </p:oleObj>
          </a:graphicData>
        </a:graphic>
      </p:graphicFrame>
      <p:graphicFrame>
        <p:nvGraphicFramePr>
          <p:cNvPr id="76804" name="Object 4"/>
          <p:cNvGraphicFramePr>
            <a:graphicFrameLocks noChangeAspect="1"/>
          </p:cNvGraphicFramePr>
          <p:nvPr/>
        </p:nvGraphicFramePr>
        <p:xfrm>
          <a:off x="466725" y="3429000"/>
          <a:ext cx="8477251" cy="695325"/>
        </p:xfrm>
        <a:graphic>
          <a:graphicData uri="http://schemas.openxmlformats.org/presentationml/2006/ole">
            <p:oleObj spid="_x0000_s76804" name="Equation" r:id="rId5" imgW="5715000" imgH="469800" progId="Equation.3">
              <p:embed/>
            </p:oleObj>
          </a:graphicData>
        </a:graphic>
      </p:graphicFrame>
      <p:graphicFrame>
        <p:nvGraphicFramePr>
          <p:cNvPr id="76805" name="Object 5"/>
          <p:cNvGraphicFramePr>
            <a:graphicFrameLocks noChangeAspect="1"/>
          </p:cNvGraphicFramePr>
          <p:nvPr/>
        </p:nvGraphicFramePr>
        <p:xfrm>
          <a:off x="466725" y="4461217"/>
          <a:ext cx="2921000" cy="357188"/>
        </p:xfrm>
        <a:graphic>
          <a:graphicData uri="http://schemas.openxmlformats.org/presentationml/2006/ole">
            <p:oleObj spid="_x0000_s76805" name="Equation" r:id="rId6" imgW="1968480" imgH="241200" progId="Equation.3">
              <p:embed/>
            </p:oleObj>
          </a:graphicData>
        </a:graphic>
      </p:graphicFrame>
      <p:graphicFrame>
        <p:nvGraphicFramePr>
          <p:cNvPr id="76806" name="Object 6"/>
          <p:cNvGraphicFramePr>
            <a:graphicFrameLocks noChangeAspect="1"/>
          </p:cNvGraphicFramePr>
          <p:nvPr/>
        </p:nvGraphicFramePr>
        <p:xfrm>
          <a:off x="466725" y="2738929"/>
          <a:ext cx="1771650" cy="338137"/>
        </p:xfrm>
        <a:graphic>
          <a:graphicData uri="http://schemas.openxmlformats.org/presentationml/2006/ole">
            <p:oleObj spid="_x0000_s76806" name="Equation" r:id="rId7" imgW="1193760" imgH="228600" progId="Equation.3">
              <p:embed/>
            </p:oleObj>
          </a:graphicData>
        </a:graphic>
      </p:graphicFrame>
      <p:graphicFrame>
        <p:nvGraphicFramePr>
          <p:cNvPr id="76807" name="Object 7"/>
          <p:cNvGraphicFramePr>
            <a:graphicFrameLocks noChangeAspect="1"/>
          </p:cNvGraphicFramePr>
          <p:nvPr/>
        </p:nvGraphicFramePr>
        <p:xfrm>
          <a:off x="6632478" y="5212011"/>
          <a:ext cx="1168400" cy="339725"/>
        </p:xfrm>
        <a:graphic>
          <a:graphicData uri="http://schemas.openxmlformats.org/presentationml/2006/ole">
            <p:oleObj spid="_x0000_s76807" name="Equation" r:id="rId8" imgW="787320" imgH="228600" progId="Equation.3">
              <p:embed/>
            </p:oleObj>
          </a:graphicData>
        </a:graphic>
      </p:graphicFrame>
      <p:graphicFrame>
        <p:nvGraphicFramePr>
          <p:cNvPr id="76808" name="Object 8"/>
          <p:cNvGraphicFramePr>
            <a:graphicFrameLocks noChangeAspect="1"/>
          </p:cNvGraphicFramePr>
          <p:nvPr/>
        </p:nvGraphicFramePr>
        <p:xfrm>
          <a:off x="2678317" y="5897343"/>
          <a:ext cx="4840287" cy="714375"/>
        </p:xfrm>
        <a:graphic>
          <a:graphicData uri="http://schemas.openxmlformats.org/presentationml/2006/ole">
            <p:oleObj spid="_x0000_s76808" name="Equation" r:id="rId9" imgW="3263760" imgH="4824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Independence and </a:t>
            </a:r>
            <a:r>
              <a:rPr lang="en-US" b="1" dirty="0" err="1" smtClean="0">
                <a:solidFill>
                  <a:schemeClr val="accent2"/>
                </a:solidFill>
              </a:rPr>
              <a:t>Stationarity</a:t>
            </a:r>
            <a:endParaRPr lang="en-US" b="1" dirty="0">
              <a:solidFill>
                <a:schemeClr val="accent2"/>
              </a:solidFill>
            </a:endParaRPr>
          </a:p>
        </p:txBody>
      </p:sp>
      <p:sp>
        <p:nvSpPr>
          <p:cNvPr id="6" name="Text Box 3"/>
          <p:cNvSpPr txBox="1">
            <a:spLocks noChangeArrowheads="1"/>
          </p:cNvSpPr>
          <p:nvPr/>
        </p:nvSpPr>
        <p:spPr bwMode="auto">
          <a:xfrm>
            <a:off x="230187" y="548640"/>
            <a:ext cx="8677275" cy="5641145"/>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tabLst>
                <a:tab pos="168275" algn="l"/>
              </a:tabLst>
            </a:pPr>
            <a:r>
              <a:rPr lang="en-US" sz="1800" b="1" dirty="0" smtClean="0">
                <a:latin typeface="Arial" charset="0"/>
              </a:rPr>
              <a:t>Samples x(m) and </a:t>
            </a:r>
            <a:r>
              <a:rPr lang="en-US" sz="1800" b="1" dirty="0" smtClean="0"/>
              <a:t>x(n) are said to</a:t>
            </a:r>
            <a:br>
              <a:rPr lang="en-US" sz="1800" b="1" dirty="0" smtClean="0"/>
            </a:br>
            <a:r>
              <a:rPr lang="en-US" sz="1800" b="1" dirty="0" smtClean="0"/>
              <a:t>be statistically independent if:</a:t>
            </a:r>
          </a:p>
          <a:p>
            <a:pPr marL="165100" indent="-165100">
              <a:spcAft>
                <a:spcPts val="600"/>
              </a:spcAft>
              <a:tabLst>
                <a:tab pos="168275" algn="l"/>
              </a:tabLst>
            </a:pPr>
            <a:r>
              <a:rPr lang="en-US" sz="1800" b="1" dirty="0" smtClean="0"/>
              <a:t>	w</a:t>
            </a:r>
            <a:r>
              <a:rPr lang="en-US" sz="1800" b="1" dirty="0" smtClean="0">
                <a:latin typeface="Arial" charset="0"/>
              </a:rPr>
              <a:t>hich implies:</a:t>
            </a:r>
          </a:p>
          <a:p>
            <a:pPr marL="165100" indent="-165100">
              <a:spcAft>
                <a:spcPts val="600"/>
              </a:spcAft>
              <a:buFont typeface="Arial" pitchFamily="34" charset="0"/>
              <a:buChar char="•"/>
              <a:tabLst>
                <a:tab pos="168275" algn="l"/>
              </a:tabLst>
            </a:pPr>
            <a:r>
              <a:rPr lang="en-US" sz="1800" b="1" dirty="0" smtClean="0"/>
              <a:t>If x(m) and x(n) are independent:</a:t>
            </a:r>
          </a:p>
          <a:p>
            <a:pPr marL="165100" indent="-165100">
              <a:spcAft>
                <a:spcPts val="600"/>
              </a:spcAft>
              <a:tabLst>
                <a:tab pos="168275" algn="l"/>
              </a:tabLst>
            </a:pPr>
            <a:r>
              <a:rPr lang="en-US" sz="1800" b="1" dirty="0" smtClean="0"/>
              <a:t>	and the random variables are said</a:t>
            </a:r>
            <a:br>
              <a:rPr lang="en-US" sz="1800" b="1" dirty="0" smtClean="0"/>
            </a:br>
            <a:r>
              <a:rPr lang="en-US" sz="1800" b="1" dirty="0" smtClean="0"/>
              <a:t>to be uncorrelated.</a:t>
            </a:r>
          </a:p>
          <a:p>
            <a:pPr marL="165100" indent="-165100">
              <a:spcAft>
                <a:spcPts val="600"/>
              </a:spcAft>
              <a:buFont typeface="Arial" pitchFamily="34" charset="0"/>
              <a:buChar char="•"/>
              <a:tabLst>
                <a:tab pos="168275" algn="l"/>
              </a:tabLst>
            </a:pPr>
            <a:r>
              <a:rPr lang="en-US" sz="1800" b="1" dirty="0" smtClean="0"/>
              <a:t>Samples x(m) and x(n) are said to be orthogonal if:</a:t>
            </a:r>
          </a:p>
          <a:p>
            <a:pPr marL="165100" indent="-165100">
              <a:spcAft>
                <a:spcPts val="600"/>
              </a:spcAft>
              <a:buFont typeface="Arial" pitchFamily="34" charset="0"/>
              <a:buChar char="•"/>
              <a:tabLst>
                <a:tab pos="168275" algn="l"/>
              </a:tabLst>
            </a:pPr>
            <a:r>
              <a:rPr lang="en-US" sz="1800" b="1" dirty="0" smtClean="0"/>
              <a:t>A discrete random variable is said to be strictly stationary or strongly stationary if its k-</a:t>
            </a:r>
            <a:r>
              <a:rPr lang="en-US" sz="1800" b="1" dirty="0" err="1" smtClean="0"/>
              <a:t>th</a:t>
            </a:r>
            <a:r>
              <a:rPr lang="en-US" sz="1800" b="1" dirty="0" smtClean="0"/>
              <a:t> order distribution function, </a:t>
            </a:r>
            <a:r>
              <a:rPr lang="en-US" sz="1800" i="1" dirty="0" smtClean="0"/>
              <a:t>F</a:t>
            </a:r>
            <a:r>
              <a:rPr lang="en-US" sz="1800" dirty="0" smtClean="0"/>
              <a:t>(</a:t>
            </a:r>
            <a:r>
              <a:rPr lang="en-US" sz="1800" i="1" dirty="0" smtClean="0"/>
              <a:t>x</a:t>
            </a:r>
            <a:r>
              <a:rPr lang="en-US" sz="1800" dirty="0" smtClean="0"/>
              <a:t>(</a:t>
            </a:r>
            <a:r>
              <a:rPr lang="en-US" sz="1800" i="1" dirty="0" smtClean="0"/>
              <a:t>n</a:t>
            </a:r>
            <a:r>
              <a:rPr lang="en-US" sz="1800" i="1" baseline="-25000" dirty="0" smtClean="0"/>
              <a:t>1</a:t>
            </a:r>
            <a:r>
              <a:rPr lang="en-US" sz="1800" dirty="0" smtClean="0"/>
              <a:t>)</a:t>
            </a:r>
            <a:r>
              <a:rPr lang="en-US" sz="1800" i="1" dirty="0" smtClean="0"/>
              <a:t>x</a:t>
            </a:r>
            <a:r>
              <a:rPr lang="en-US" sz="1800" dirty="0" smtClean="0"/>
              <a:t>(</a:t>
            </a:r>
            <a:r>
              <a:rPr lang="en-US" sz="1800" i="1" dirty="0" smtClean="0"/>
              <a:t>n</a:t>
            </a:r>
            <a:r>
              <a:rPr lang="en-US" sz="1800" i="1" baseline="-25000" dirty="0" smtClean="0"/>
              <a:t>2</a:t>
            </a:r>
            <a:r>
              <a:rPr lang="en-US" sz="1800" dirty="0" smtClean="0"/>
              <a:t>),…,</a:t>
            </a:r>
            <a:r>
              <a:rPr lang="en-US" sz="1800" i="1" dirty="0" smtClean="0"/>
              <a:t>x</a:t>
            </a:r>
            <a:r>
              <a:rPr lang="en-US" sz="1800" dirty="0" smtClean="0"/>
              <a:t>(</a:t>
            </a:r>
            <a:r>
              <a:rPr lang="en-US" sz="1800" i="1" dirty="0" err="1" smtClean="0"/>
              <a:t>n</a:t>
            </a:r>
            <a:r>
              <a:rPr lang="en-US" sz="1800" baseline="-25000" dirty="0" err="1" smtClean="0"/>
              <a:t>k</a:t>
            </a:r>
            <a:r>
              <a:rPr lang="en-US" sz="1800" dirty="0" smtClean="0"/>
              <a:t>))</a:t>
            </a:r>
            <a:r>
              <a:rPr lang="en-US" sz="1800" b="1" dirty="0" smtClean="0"/>
              <a:t>, is shift invariant for any set of </a:t>
            </a:r>
            <a:r>
              <a:rPr lang="en-US" sz="1800" i="1" dirty="0" smtClean="0"/>
              <a:t>n</a:t>
            </a:r>
            <a:r>
              <a:rPr lang="en-US" sz="1800" i="1" baseline="-25000" dirty="0" smtClean="0"/>
              <a:t>1</a:t>
            </a:r>
            <a:r>
              <a:rPr lang="en-US" sz="1800" b="1" dirty="0" smtClean="0"/>
              <a:t>, </a:t>
            </a:r>
            <a:r>
              <a:rPr lang="en-US" sz="1800" i="1" dirty="0" smtClean="0"/>
              <a:t>n</a:t>
            </a:r>
            <a:r>
              <a:rPr lang="en-US" sz="1800" i="1" baseline="-25000" dirty="0" smtClean="0"/>
              <a:t>2</a:t>
            </a:r>
            <a:r>
              <a:rPr lang="en-US" sz="1800" b="1" dirty="0" smtClean="0"/>
              <a:t>, …, </a:t>
            </a:r>
            <a:r>
              <a:rPr lang="en-US" sz="1800" i="1" dirty="0" err="1" smtClean="0"/>
              <a:t>n</a:t>
            </a:r>
            <a:r>
              <a:rPr lang="en-US" sz="1800" baseline="-25000" dirty="0" err="1" smtClean="0"/>
              <a:t>k</a:t>
            </a:r>
            <a:r>
              <a:rPr lang="en-US" sz="1800" b="1" dirty="0" smtClean="0"/>
              <a:t>.</a:t>
            </a:r>
          </a:p>
          <a:p>
            <a:pPr marL="165100" indent="-165100">
              <a:spcAft>
                <a:spcPts val="600"/>
              </a:spcAft>
              <a:buFont typeface="Arial" pitchFamily="34" charset="0"/>
              <a:buChar char="•"/>
              <a:tabLst>
                <a:tab pos="168275" algn="l"/>
              </a:tabLst>
            </a:pPr>
            <a:r>
              <a:rPr lang="en-US" sz="1800" b="1" dirty="0" smtClean="0"/>
              <a:t>For weak </a:t>
            </a:r>
            <a:r>
              <a:rPr lang="en-US" sz="1800" b="1" dirty="0" err="1" smtClean="0"/>
              <a:t>stationarity</a:t>
            </a:r>
            <a:r>
              <a:rPr lang="en-US" sz="1800" b="1" dirty="0" smtClean="0"/>
              <a:t>, we require that the </a:t>
            </a:r>
            <a:br>
              <a:rPr lang="en-US" sz="1800" b="1" dirty="0" smtClean="0"/>
            </a:br>
            <a:r>
              <a:rPr lang="en-US" sz="1800" b="1" dirty="0" smtClean="0"/>
              <a:t>mean value be independent of location:</a:t>
            </a:r>
          </a:p>
          <a:p>
            <a:pPr marL="165100" indent="-165100">
              <a:spcAft>
                <a:spcPts val="600"/>
              </a:spcAft>
              <a:buFont typeface="Arial" pitchFamily="34" charset="0"/>
              <a:buChar char="•"/>
              <a:tabLst>
                <a:tab pos="168275" algn="l"/>
              </a:tabLst>
            </a:pPr>
            <a:r>
              <a:rPr lang="en-US" sz="1800" b="1" dirty="0" smtClean="0"/>
              <a:t>In this case, we can write the correlation</a:t>
            </a:r>
            <a:br>
              <a:rPr lang="en-US" sz="1800" b="1" dirty="0" smtClean="0"/>
            </a:br>
            <a:r>
              <a:rPr lang="en-US" sz="1800" b="1" dirty="0" smtClean="0"/>
              <a:t>(and covariance) in terms of lags:</a:t>
            </a:r>
          </a:p>
          <a:p>
            <a:pPr marL="165100" indent="-165100">
              <a:spcAft>
                <a:spcPts val="600"/>
              </a:spcAft>
              <a:buFont typeface="Arial" pitchFamily="34" charset="0"/>
              <a:buChar char="•"/>
              <a:tabLst>
                <a:tab pos="168275" algn="l"/>
              </a:tabLst>
            </a:pPr>
            <a:r>
              <a:rPr lang="en-US" sz="1800" b="1" dirty="0" smtClean="0"/>
              <a:t>The autocorrelation is an even sequence:</a:t>
            </a:r>
          </a:p>
          <a:p>
            <a:pPr marL="165100" indent="-165100">
              <a:spcAft>
                <a:spcPts val="600"/>
              </a:spcAft>
              <a:buFont typeface="Arial" pitchFamily="34" charset="0"/>
              <a:buChar char="•"/>
              <a:tabLst>
                <a:tab pos="168275" algn="l"/>
              </a:tabLst>
            </a:pPr>
            <a:r>
              <a:rPr lang="en-US" sz="1800" b="1" dirty="0" smtClean="0"/>
              <a:t>The mean-square value obeys:</a:t>
            </a:r>
          </a:p>
          <a:p>
            <a:pPr marL="165100" indent="-165100">
              <a:spcAft>
                <a:spcPts val="600"/>
              </a:spcAft>
              <a:buFont typeface="Arial" pitchFamily="34" charset="0"/>
              <a:buChar char="•"/>
              <a:tabLst>
                <a:tab pos="168275" algn="l"/>
              </a:tabLst>
            </a:pPr>
            <a:r>
              <a:rPr lang="en-US" sz="1800" b="1" dirty="0" smtClean="0"/>
              <a:t>The autocorrelation matrix is </a:t>
            </a:r>
            <a:r>
              <a:rPr lang="en-US" sz="1800" b="1" dirty="0" err="1" smtClean="0"/>
              <a:t>Toeplitz</a:t>
            </a:r>
            <a:r>
              <a:rPr lang="en-US" sz="1800" b="1" dirty="0" smtClean="0"/>
              <a:t/>
            </a:r>
            <a:br>
              <a:rPr lang="en-US" sz="1800" b="1" dirty="0" smtClean="0"/>
            </a:br>
            <a:r>
              <a:rPr lang="en-US" sz="1800" b="1" dirty="0" smtClean="0"/>
              <a:t>and positive semi-definite:</a:t>
            </a:r>
          </a:p>
        </p:txBody>
      </p:sp>
      <p:graphicFrame>
        <p:nvGraphicFramePr>
          <p:cNvPr id="77826" name="Object 2"/>
          <p:cNvGraphicFramePr>
            <a:graphicFrameLocks noChangeAspect="1"/>
          </p:cNvGraphicFramePr>
          <p:nvPr/>
        </p:nvGraphicFramePr>
        <p:xfrm>
          <a:off x="4018560" y="840302"/>
          <a:ext cx="2919412" cy="301625"/>
        </p:xfrm>
        <a:graphic>
          <a:graphicData uri="http://schemas.openxmlformats.org/presentationml/2006/ole">
            <p:oleObj spid="_x0000_s77826" name="Equation" r:id="rId3" imgW="1968480" imgH="203040" progId="Equation.3">
              <p:embed/>
            </p:oleObj>
          </a:graphicData>
        </a:graphic>
      </p:graphicFrame>
      <p:graphicFrame>
        <p:nvGraphicFramePr>
          <p:cNvPr id="77827" name="Object 3"/>
          <p:cNvGraphicFramePr>
            <a:graphicFrameLocks noChangeAspect="1"/>
          </p:cNvGraphicFramePr>
          <p:nvPr/>
        </p:nvGraphicFramePr>
        <p:xfrm>
          <a:off x="4002806" y="1161295"/>
          <a:ext cx="2994025" cy="301625"/>
        </p:xfrm>
        <a:graphic>
          <a:graphicData uri="http://schemas.openxmlformats.org/presentationml/2006/ole">
            <p:oleObj spid="_x0000_s77827" name="Equation" r:id="rId4" imgW="2019240" imgH="203040" progId="Equation.3">
              <p:embed/>
            </p:oleObj>
          </a:graphicData>
        </a:graphic>
      </p:graphicFrame>
      <p:graphicFrame>
        <p:nvGraphicFramePr>
          <p:cNvPr id="77828" name="Object 4"/>
          <p:cNvGraphicFramePr>
            <a:graphicFrameLocks noChangeAspect="1"/>
          </p:cNvGraphicFramePr>
          <p:nvPr/>
        </p:nvGraphicFramePr>
        <p:xfrm>
          <a:off x="4485801" y="1525588"/>
          <a:ext cx="1092200" cy="301625"/>
        </p:xfrm>
        <a:graphic>
          <a:graphicData uri="http://schemas.openxmlformats.org/presentationml/2006/ole">
            <p:oleObj spid="_x0000_s77828" name="Equation" r:id="rId5" imgW="736560" imgH="203040" progId="Equation.3">
              <p:embed/>
            </p:oleObj>
          </a:graphicData>
        </a:graphic>
      </p:graphicFrame>
      <p:graphicFrame>
        <p:nvGraphicFramePr>
          <p:cNvPr id="77829" name="Object 5"/>
          <p:cNvGraphicFramePr>
            <a:graphicFrameLocks noChangeAspect="1"/>
          </p:cNvGraphicFramePr>
          <p:nvPr/>
        </p:nvGraphicFramePr>
        <p:xfrm>
          <a:off x="5933513" y="2496478"/>
          <a:ext cx="1601787" cy="301625"/>
        </p:xfrm>
        <a:graphic>
          <a:graphicData uri="http://schemas.openxmlformats.org/presentationml/2006/ole">
            <p:oleObj spid="_x0000_s77829" name="Equation" r:id="rId6" imgW="1079280" imgH="203040" progId="Equation.3">
              <p:embed/>
            </p:oleObj>
          </a:graphicData>
        </a:graphic>
      </p:graphicFrame>
      <p:graphicFrame>
        <p:nvGraphicFramePr>
          <p:cNvPr id="77830" name="Object 6"/>
          <p:cNvGraphicFramePr>
            <a:graphicFrameLocks noChangeAspect="1"/>
          </p:cNvGraphicFramePr>
          <p:nvPr/>
        </p:nvGraphicFramePr>
        <p:xfrm>
          <a:off x="4999673" y="3945010"/>
          <a:ext cx="2203450" cy="301625"/>
        </p:xfrm>
        <a:graphic>
          <a:graphicData uri="http://schemas.openxmlformats.org/presentationml/2006/ole">
            <p:oleObj spid="_x0000_s77830" name="Equation" r:id="rId7" imgW="1485720" imgH="203040" progId="Equation.3">
              <p:embed/>
            </p:oleObj>
          </a:graphicData>
        </a:graphic>
      </p:graphicFrame>
      <p:graphicFrame>
        <p:nvGraphicFramePr>
          <p:cNvPr id="77831" name="Object 7"/>
          <p:cNvGraphicFramePr>
            <a:graphicFrameLocks noChangeAspect="1"/>
          </p:cNvGraphicFramePr>
          <p:nvPr/>
        </p:nvGraphicFramePr>
        <p:xfrm>
          <a:off x="5067520" y="4546723"/>
          <a:ext cx="2035175" cy="301625"/>
        </p:xfrm>
        <a:graphic>
          <a:graphicData uri="http://schemas.openxmlformats.org/presentationml/2006/ole">
            <p:oleObj spid="_x0000_s77831" name="Equation" r:id="rId8" imgW="1371600" imgH="203040" progId="Equation.3">
              <p:embed/>
            </p:oleObj>
          </a:graphicData>
        </a:graphic>
      </p:graphicFrame>
      <p:graphicFrame>
        <p:nvGraphicFramePr>
          <p:cNvPr id="77832" name="Object 8"/>
          <p:cNvGraphicFramePr>
            <a:graphicFrameLocks noChangeAspect="1"/>
          </p:cNvGraphicFramePr>
          <p:nvPr/>
        </p:nvGraphicFramePr>
        <p:xfrm>
          <a:off x="5507038" y="4979988"/>
          <a:ext cx="1093787" cy="301625"/>
        </p:xfrm>
        <a:graphic>
          <a:graphicData uri="http://schemas.openxmlformats.org/presentationml/2006/ole">
            <p:oleObj spid="_x0000_s77832" name="Equation" r:id="rId9" imgW="736560" imgH="203040" progId="Equation.3">
              <p:embed/>
            </p:oleObj>
          </a:graphicData>
        </a:graphic>
      </p:graphicFrame>
      <p:graphicFrame>
        <p:nvGraphicFramePr>
          <p:cNvPr id="77833" name="Object 9"/>
          <p:cNvGraphicFramePr>
            <a:graphicFrameLocks noChangeAspect="1"/>
          </p:cNvGraphicFramePr>
          <p:nvPr/>
        </p:nvGraphicFramePr>
        <p:xfrm>
          <a:off x="4949825" y="5334000"/>
          <a:ext cx="2149475" cy="377825"/>
        </p:xfrm>
        <a:graphic>
          <a:graphicData uri="http://schemas.openxmlformats.org/presentationml/2006/ole">
            <p:oleObj spid="_x0000_s77833" name="Equation" r:id="rId10" imgW="1447560" imgH="253800" progId="Equation.3">
              <p:embed/>
            </p:oleObj>
          </a:graphicData>
        </a:graphic>
      </p:graphicFrame>
      <p:graphicFrame>
        <p:nvGraphicFramePr>
          <p:cNvPr id="77834" name="Object 10"/>
          <p:cNvGraphicFramePr>
            <a:graphicFrameLocks noChangeAspect="1"/>
          </p:cNvGraphicFramePr>
          <p:nvPr/>
        </p:nvGraphicFramePr>
        <p:xfrm>
          <a:off x="4936026" y="5859023"/>
          <a:ext cx="3017837" cy="338137"/>
        </p:xfrm>
        <a:graphic>
          <a:graphicData uri="http://schemas.openxmlformats.org/presentationml/2006/ole">
            <p:oleObj spid="_x0000_s77834" name="Equation" r:id="rId11" imgW="2031840" imgH="228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Some Important Random Signals</a:t>
            </a:r>
            <a:endParaRPr lang="en-US" b="1" dirty="0">
              <a:solidFill>
                <a:schemeClr val="accent2"/>
              </a:solidFill>
            </a:endParaRPr>
          </a:p>
        </p:txBody>
      </p:sp>
      <p:sp>
        <p:nvSpPr>
          <p:cNvPr id="6" name="Text Box 3"/>
          <p:cNvSpPr txBox="1">
            <a:spLocks noChangeArrowheads="1"/>
          </p:cNvSpPr>
          <p:nvPr/>
        </p:nvSpPr>
        <p:spPr bwMode="auto">
          <a:xfrm>
            <a:off x="230187" y="830000"/>
            <a:ext cx="8677275" cy="3151163"/>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tabLst>
                <a:tab pos="168275" algn="l"/>
              </a:tabLst>
            </a:pPr>
            <a:r>
              <a:rPr lang="en-US" sz="1800" b="1" dirty="0" smtClean="0">
                <a:latin typeface="Arial" charset="0"/>
              </a:rPr>
              <a:t>White noise is a zero-mean, stationary </a:t>
            </a:r>
            <a:br>
              <a:rPr lang="en-US" sz="1800" b="1" dirty="0" smtClean="0">
                <a:latin typeface="Arial" charset="0"/>
              </a:rPr>
            </a:br>
            <a:r>
              <a:rPr lang="en-US" sz="1800" b="1" dirty="0" smtClean="0">
                <a:latin typeface="Arial" charset="0"/>
              </a:rPr>
              <a:t>discrete random variable which satisfies:</a:t>
            </a:r>
          </a:p>
          <a:p>
            <a:pPr marL="165100" indent="-165100">
              <a:spcAft>
                <a:spcPts val="4800"/>
              </a:spcAft>
              <a:buFont typeface="Arial" pitchFamily="34" charset="0"/>
              <a:buChar char="•"/>
              <a:tabLst>
                <a:tab pos="168275" algn="l"/>
              </a:tabLst>
            </a:pPr>
            <a:r>
              <a:rPr lang="en-US" sz="1800" b="1" dirty="0" smtClean="0"/>
              <a:t>First order Markov signals:</a:t>
            </a:r>
          </a:p>
          <a:p>
            <a:pPr marL="165100" indent="-165100">
              <a:spcAft>
                <a:spcPts val="7200"/>
              </a:spcAft>
              <a:buFont typeface="Arial" pitchFamily="34" charset="0"/>
              <a:buChar char="•"/>
              <a:tabLst>
                <a:tab pos="168275" algn="l"/>
              </a:tabLst>
            </a:pPr>
            <a:r>
              <a:rPr lang="en-US" sz="1800" b="1" dirty="0" smtClean="0"/>
              <a:t>Gaussian Random Signals:</a:t>
            </a:r>
          </a:p>
          <a:p>
            <a:pPr marL="165100" indent="-165100">
              <a:spcAft>
                <a:spcPts val="7200"/>
              </a:spcAft>
              <a:buFont typeface="Arial" pitchFamily="34" charset="0"/>
              <a:buChar char="•"/>
              <a:tabLst>
                <a:tab pos="168275" algn="l"/>
              </a:tabLst>
            </a:pPr>
            <a:r>
              <a:rPr lang="en-US" sz="1800" b="1" dirty="0" smtClean="0"/>
              <a:t>Complex Random Signals:</a:t>
            </a:r>
          </a:p>
          <a:p>
            <a:pPr marL="165100" indent="-165100">
              <a:spcAft>
                <a:spcPts val="4800"/>
              </a:spcAft>
              <a:tabLst>
                <a:tab pos="168275" algn="l"/>
              </a:tabLst>
            </a:pPr>
            <a:r>
              <a:rPr lang="en-US" sz="1800" b="1" dirty="0" smtClean="0"/>
              <a:t/>
            </a:r>
            <a:br>
              <a:rPr lang="en-US" sz="1800" b="1" dirty="0" smtClean="0"/>
            </a:br>
            <a:endParaRPr lang="en-US" sz="1800" b="1" dirty="0" smtClean="0">
              <a:latin typeface="Arial" charset="0"/>
            </a:endParaRPr>
          </a:p>
        </p:txBody>
      </p:sp>
      <p:graphicFrame>
        <p:nvGraphicFramePr>
          <p:cNvPr id="77826" name="Object 2"/>
          <p:cNvGraphicFramePr>
            <a:graphicFrameLocks noChangeAspect="1"/>
          </p:cNvGraphicFramePr>
          <p:nvPr/>
        </p:nvGraphicFramePr>
        <p:xfrm>
          <a:off x="5208564" y="861897"/>
          <a:ext cx="3182938" cy="679450"/>
        </p:xfrm>
        <a:graphic>
          <a:graphicData uri="http://schemas.openxmlformats.org/presentationml/2006/ole">
            <p:oleObj spid="_x0000_s78850" name="Equation" r:id="rId3" imgW="2145960" imgH="457200" progId="Equation.3">
              <p:embed/>
            </p:oleObj>
          </a:graphicData>
        </a:graphic>
      </p:graphicFrame>
      <p:graphicFrame>
        <p:nvGraphicFramePr>
          <p:cNvPr id="78859" name="Object 11"/>
          <p:cNvGraphicFramePr>
            <a:graphicFrameLocks noChangeAspect="1"/>
          </p:cNvGraphicFramePr>
          <p:nvPr/>
        </p:nvGraphicFramePr>
        <p:xfrm>
          <a:off x="454025" y="2678486"/>
          <a:ext cx="5670550" cy="701675"/>
        </p:xfrm>
        <a:graphic>
          <a:graphicData uri="http://schemas.openxmlformats.org/presentationml/2006/ole">
            <p:oleObj spid="_x0000_s78859" name="Equation" r:id="rId4" imgW="3822480" imgH="469800" progId="Equation.3">
              <p:embed/>
            </p:oleObj>
          </a:graphicData>
        </a:graphic>
      </p:graphicFrame>
      <p:graphicFrame>
        <p:nvGraphicFramePr>
          <p:cNvPr id="78860" name="Object 12"/>
          <p:cNvGraphicFramePr>
            <a:graphicFrameLocks noChangeAspect="1"/>
          </p:cNvGraphicFramePr>
          <p:nvPr/>
        </p:nvGraphicFramePr>
        <p:xfrm>
          <a:off x="606425" y="2002210"/>
          <a:ext cx="4840288" cy="303213"/>
        </p:xfrm>
        <a:graphic>
          <a:graphicData uri="http://schemas.openxmlformats.org/presentationml/2006/ole">
            <p:oleObj spid="_x0000_s78860" name="Equation" r:id="rId5" imgW="3263760" imgH="203040" progId="Equation.3">
              <p:embed/>
            </p:oleObj>
          </a:graphicData>
        </a:graphic>
      </p:graphicFrame>
      <p:graphicFrame>
        <p:nvGraphicFramePr>
          <p:cNvPr id="78861" name="Object 13"/>
          <p:cNvGraphicFramePr>
            <a:graphicFrameLocks noChangeAspect="1"/>
          </p:cNvGraphicFramePr>
          <p:nvPr/>
        </p:nvGraphicFramePr>
        <p:xfrm>
          <a:off x="3422626" y="3521092"/>
          <a:ext cx="2016125" cy="322263"/>
        </p:xfrm>
        <a:graphic>
          <a:graphicData uri="http://schemas.openxmlformats.org/presentationml/2006/ole">
            <p:oleObj spid="_x0000_s78861" name="Equation" r:id="rId6" imgW="1358640" imgH="215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Spectral Representations of Discrete Random Signals</a:t>
            </a:r>
            <a:endParaRPr lang="en-US" b="1" dirty="0">
              <a:solidFill>
                <a:schemeClr val="accent2"/>
              </a:solidFill>
            </a:endParaRPr>
          </a:p>
        </p:txBody>
      </p:sp>
      <p:sp>
        <p:nvSpPr>
          <p:cNvPr id="5" name="Rectangle 4"/>
          <p:cNvSpPr/>
          <p:nvPr/>
        </p:nvSpPr>
        <p:spPr>
          <a:xfrm>
            <a:off x="186396" y="759658"/>
            <a:ext cx="8707438" cy="3985706"/>
          </a:xfrm>
          <a:prstGeom prst="rect">
            <a:avLst/>
          </a:prstGeom>
        </p:spPr>
        <p:txBody>
          <a:bodyPr wrap="square" lIns="0" tIns="0" rIns="0" bIns="0">
            <a:spAutoFit/>
          </a:bodyPr>
          <a:lstStyle/>
          <a:p>
            <a:pPr marL="168275" indent="-168275">
              <a:spcAft>
                <a:spcPts val="2400"/>
              </a:spcAft>
              <a:buFont typeface="Arial" pitchFamily="34" charset="0"/>
              <a:buChar char="•"/>
            </a:pPr>
            <a:r>
              <a:rPr lang="en-US" sz="1800" b="1" dirty="0" smtClean="0"/>
              <a:t>We can convert the autocorrelation function to a </a:t>
            </a:r>
            <a:br>
              <a:rPr lang="en-US" sz="1800" b="1" dirty="0" smtClean="0"/>
            </a:br>
            <a:r>
              <a:rPr lang="en-US" sz="1800" b="1" dirty="0" smtClean="0"/>
              <a:t>frequency domain representation using the </a:t>
            </a:r>
            <a:r>
              <a:rPr lang="en-US" sz="1800" i="1" dirty="0" smtClean="0"/>
              <a:t>z</a:t>
            </a:r>
            <a:r>
              <a:rPr lang="en-US" sz="1800" b="1" dirty="0" smtClean="0"/>
              <a:t>-transform:</a:t>
            </a:r>
          </a:p>
          <a:p>
            <a:pPr marL="168275" indent="-168275">
              <a:spcAft>
                <a:spcPts val="2400"/>
              </a:spcAft>
              <a:buFont typeface="Arial" pitchFamily="34" charset="0"/>
              <a:buChar char="•"/>
            </a:pPr>
            <a:r>
              <a:rPr lang="en-US" sz="1800" b="1" dirty="0" smtClean="0"/>
              <a:t>We can obtain the power spectrum using            :</a:t>
            </a:r>
          </a:p>
          <a:p>
            <a:pPr marL="168275" indent="-168275">
              <a:spcAft>
                <a:spcPts val="3000"/>
              </a:spcAft>
              <a:buFont typeface="Arial" pitchFamily="34" charset="0"/>
              <a:buChar char="•"/>
            </a:pPr>
            <a:r>
              <a:rPr lang="en-US" sz="1800" b="1" dirty="0" smtClean="0"/>
              <a:t>For white noise:</a:t>
            </a:r>
          </a:p>
          <a:p>
            <a:pPr marL="168275" indent="-168275">
              <a:spcAft>
                <a:spcPts val="3000"/>
              </a:spcAft>
              <a:buFont typeface="Arial" pitchFamily="34" charset="0"/>
              <a:buChar char="•"/>
            </a:pPr>
            <a:r>
              <a:rPr lang="en-US" sz="1800" b="1" dirty="0" smtClean="0"/>
              <a:t>For two random variables, we can define the</a:t>
            </a:r>
            <a:br>
              <a:rPr lang="en-US" sz="1800" b="1" dirty="0" smtClean="0"/>
            </a:br>
            <a:r>
              <a:rPr lang="en-US" sz="1800" b="1" dirty="0" smtClean="0"/>
              <a:t>cross-correlation and the cross-spectrum:</a:t>
            </a:r>
          </a:p>
          <a:p>
            <a:pPr marL="168275" indent="-168275">
              <a:spcAft>
                <a:spcPts val="3000"/>
              </a:spcAft>
              <a:buFont typeface="Arial" pitchFamily="34" charset="0"/>
              <a:buChar char="•"/>
            </a:pPr>
            <a:r>
              <a:rPr lang="en-US" sz="1800" b="1" dirty="0" smtClean="0"/>
              <a:t>We can show:</a:t>
            </a:r>
          </a:p>
          <a:p>
            <a:pPr marL="168275" indent="-168275">
              <a:spcAft>
                <a:spcPts val="1200"/>
              </a:spcAft>
              <a:buFont typeface="Arial" pitchFamily="34" charset="0"/>
              <a:buChar char="•"/>
            </a:pPr>
            <a:endParaRPr lang="en-US" sz="1800" b="1" dirty="0" smtClean="0"/>
          </a:p>
        </p:txBody>
      </p:sp>
      <p:graphicFrame>
        <p:nvGraphicFramePr>
          <p:cNvPr id="43009" name="Object 1"/>
          <p:cNvGraphicFramePr>
            <a:graphicFrameLocks noChangeAspect="1"/>
          </p:cNvGraphicFramePr>
          <p:nvPr/>
        </p:nvGraphicFramePr>
        <p:xfrm>
          <a:off x="6706114" y="776439"/>
          <a:ext cx="1638300" cy="644525"/>
        </p:xfrm>
        <a:graphic>
          <a:graphicData uri="http://schemas.openxmlformats.org/presentationml/2006/ole">
            <p:oleObj spid="_x0000_s43009" name="Equation" r:id="rId3" imgW="1104840" imgH="431640" progId="Equation.3">
              <p:embed/>
            </p:oleObj>
          </a:graphicData>
        </a:graphic>
      </p:graphicFrame>
      <p:graphicFrame>
        <p:nvGraphicFramePr>
          <p:cNvPr id="43010" name="Object 2"/>
          <p:cNvGraphicFramePr>
            <a:graphicFrameLocks noChangeAspect="1"/>
          </p:cNvGraphicFramePr>
          <p:nvPr/>
        </p:nvGraphicFramePr>
        <p:xfrm>
          <a:off x="4824217" y="1563303"/>
          <a:ext cx="696912" cy="303212"/>
        </p:xfrm>
        <a:graphic>
          <a:graphicData uri="http://schemas.openxmlformats.org/presentationml/2006/ole">
            <p:oleObj spid="_x0000_s43010" name="Equation" r:id="rId4" imgW="469800" imgH="203040" progId="Equation.3">
              <p:embed/>
            </p:oleObj>
          </a:graphicData>
        </a:graphic>
      </p:graphicFrame>
      <p:graphicFrame>
        <p:nvGraphicFramePr>
          <p:cNvPr id="43011" name="Object 3"/>
          <p:cNvGraphicFramePr>
            <a:graphicFrameLocks noChangeAspect="1"/>
          </p:cNvGraphicFramePr>
          <p:nvPr/>
        </p:nvGraphicFramePr>
        <p:xfrm>
          <a:off x="6519961" y="1464144"/>
          <a:ext cx="1978025" cy="644525"/>
        </p:xfrm>
        <a:graphic>
          <a:graphicData uri="http://schemas.openxmlformats.org/presentationml/2006/ole">
            <p:oleObj spid="_x0000_s43011" name="Equation" r:id="rId5" imgW="1333440" imgH="431640" progId="Equation.3">
              <p:embed/>
            </p:oleObj>
          </a:graphicData>
        </a:graphic>
      </p:graphicFrame>
      <p:graphicFrame>
        <p:nvGraphicFramePr>
          <p:cNvPr id="43012" name="Object 4"/>
          <p:cNvGraphicFramePr>
            <a:graphicFrameLocks noChangeAspect="1"/>
          </p:cNvGraphicFramePr>
          <p:nvPr/>
        </p:nvGraphicFramePr>
        <p:xfrm>
          <a:off x="2226920" y="2052497"/>
          <a:ext cx="4370388" cy="644525"/>
        </p:xfrm>
        <a:graphic>
          <a:graphicData uri="http://schemas.openxmlformats.org/presentationml/2006/ole">
            <p:oleObj spid="_x0000_s43012" name="Equation" r:id="rId6" imgW="2946240" imgH="431640" progId="Equation.3">
              <p:embed/>
            </p:oleObj>
          </a:graphicData>
        </a:graphic>
      </p:graphicFrame>
      <p:graphicFrame>
        <p:nvGraphicFramePr>
          <p:cNvPr id="43013" name="Object 5"/>
          <p:cNvGraphicFramePr>
            <a:graphicFrameLocks noChangeAspect="1"/>
          </p:cNvGraphicFramePr>
          <p:nvPr/>
        </p:nvGraphicFramePr>
        <p:xfrm>
          <a:off x="5546187" y="2702078"/>
          <a:ext cx="2260600" cy="1022350"/>
        </p:xfrm>
        <a:graphic>
          <a:graphicData uri="http://schemas.openxmlformats.org/presentationml/2006/ole">
            <p:oleObj spid="_x0000_s43013" name="Equation" r:id="rId7" imgW="1523880" imgH="685800" progId="Equation.3">
              <p:embed/>
            </p:oleObj>
          </a:graphicData>
        </a:graphic>
      </p:graphicFrame>
      <p:graphicFrame>
        <p:nvGraphicFramePr>
          <p:cNvPr id="43014" name="Object 6"/>
          <p:cNvGraphicFramePr>
            <a:graphicFrameLocks noChangeAspect="1"/>
          </p:cNvGraphicFramePr>
          <p:nvPr/>
        </p:nvGraphicFramePr>
        <p:xfrm>
          <a:off x="1975411" y="3738496"/>
          <a:ext cx="1827212" cy="379413"/>
        </p:xfrm>
        <a:graphic>
          <a:graphicData uri="http://schemas.openxmlformats.org/presentationml/2006/ole">
            <p:oleObj spid="_x0000_s43014" name="Equation" r:id="rId8" imgW="1231560" imgH="2538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Response of Linear Systems to Random Signals</a:t>
            </a:r>
            <a:endParaRPr lang="en-US" b="1" dirty="0">
              <a:solidFill>
                <a:schemeClr val="accent2"/>
              </a:solidFill>
            </a:endParaRPr>
          </a:p>
        </p:txBody>
      </p:sp>
      <p:sp>
        <p:nvSpPr>
          <p:cNvPr id="5" name="Rectangle 4"/>
          <p:cNvSpPr/>
          <p:nvPr/>
        </p:nvSpPr>
        <p:spPr>
          <a:xfrm>
            <a:off x="186396" y="562706"/>
            <a:ext cx="8707438" cy="4401205"/>
          </a:xfrm>
          <a:prstGeom prst="rect">
            <a:avLst/>
          </a:prstGeom>
        </p:spPr>
        <p:txBody>
          <a:bodyPr wrap="square" lIns="0" tIns="0" rIns="0" bIns="0">
            <a:spAutoFit/>
          </a:bodyPr>
          <a:lstStyle/>
          <a:p>
            <a:pPr marL="168275" indent="-168275">
              <a:spcAft>
                <a:spcPts val="4800"/>
              </a:spcAft>
              <a:buFont typeface="Arial" pitchFamily="34" charset="0"/>
              <a:buChar char="•"/>
            </a:pPr>
            <a:r>
              <a:rPr lang="en-US" sz="1800" b="1" dirty="0" smtClean="0"/>
              <a:t>Consider a zero-mean, stationary sequence, x(n), as the input to a linear shift-invariant system with an impulse response h(n):</a:t>
            </a:r>
          </a:p>
          <a:p>
            <a:pPr marL="168275" indent="-168275">
              <a:spcAft>
                <a:spcPts val="4800"/>
              </a:spcAft>
              <a:buFont typeface="Arial" pitchFamily="34" charset="0"/>
              <a:buChar char="•"/>
            </a:pPr>
            <a:r>
              <a:rPr lang="en-US" sz="1800" b="1" dirty="0" smtClean="0"/>
              <a:t>Note that the expected value of the output is zero:</a:t>
            </a:r>
          </a:p>
          <a:p>
            <a:pPr marL="168275" indent="-168275">
              <a:spcAft>
                <a:spcPts val="4800"/>
              </a:spcAft>
              <a:buFont typeface="Arial" pitchFamily="34" charset="0"/>
              <a:buChar char="•"/>
            </a:pPr>
            <a:r>
              <a:rPr lang="en-US" sz="1800" b="1" dirty="0" smtClean="0"/>
              <a:t>We can use the z-transform to write an expression for the output:</a:t>
            </a:r>
          </a:p>
          <a:p>
            <a:pPr marL="168275" indent="-168275">
              <a:spcAft>
                <a:spcPts val="4800"/>
              </a:spcAft>
              <a:buFont typeface="Arial" pitchFamily="34" charset="0"/>
              <a:buChar char="•"/>
            </a:pPr>
            <a:r>
              <a:rPr lang="en-US" sz="1800" b="1" dirty="0" smtClean="0"/>
              <a:t>We can show that the output power spectrum is related to the input power spectrum by the important relation:</a:t>
            </a:r>
          </a:p>
          <a:p>
            <a:pPr marL="168275" indent="-168275">
              <a:spcAft>
                <a:spcPts val="4800"/>
              </a:spcAft>
              <a:buFont typeface="Arial" pitchFamily="34" charset="0"/>
              <a:buChar char="•"/>
            </a:pPr>
            <a:r>
              <a:rPr lang="en-US" sz="1800" b="1" dirty="0" smtClean="0"/>
              <a:t>We can also express this in the time domain:</a:t>
            </a:r>
          </a:p>
        </p:txBody>
      </p:sp>
      <p:graphicFrame>
        <p:nvGraphicFramePr>
          <p:cNvPr id="79874" name="Object 2"/>
          <p:cNvGraphicFramePr>
            <a:graphicFrameLocks noChangeAspect="1"/>
          </p:cNvGraphicFramePr>
          <p:nvPr/>
        </p:nvGraphicFramePr>
        <p:xfrm>
          <a:off x="454025" y="1075398"/>
          <a:ext cx="3352800" cy="644525"/>
        </p:xfrm>
        <a:graphic>
          <a:graphicData uri="http://schemas.openxmlformats.org/presentationml/2006/ole">
            <p:oleObj spid="_x0000_s79874" name="Equation" r:id="rId3" imgW="2260440" imgH="431640" progId="Equation.3">
              <p:embed/>
            </p:oleObj>
          </a:graphicData>
        </a:graphic>
      </p:graphicFrame>
      <p:graphicFrame>
        <p:nvGraphicFramePr>
          <p:cNvPr id="79875" name="Object 3"/>
          <p:cNvGraphicFramePr>
            <a:graphicFrameLocks noChangeAspect="1"/>
          </p:cNvGraphicFramePr>
          <p:nvPr/>
        </p:nvGraphicFramePr>
        <p:xfrm>
          <a:off x="454025" y="1958214"/>
          <a:ext cx="6667500" cy="644525"/>
        </p:xfrm>
        <a:graphic>
          <a:graphicData uri="http://schemas.openxmlformats.org/presentationml/2006/ole">
            <p:oleObj spid="_x0000_s79875" name="Equation" r:id="rId4" imgW="4495680" imgH="431640" progId="Equation.3">
              <p:embed/>
            </p:oleObj>
          </a:graphicData>
        </a:graphic>
      </p:graphicFrame>
      <p:graphicFrame>
        <p:nvGraphicFramePr>
          <p:cNvPr id="79876" name="Object 4"/>
          <p:cNvGraphicFramePr>
            <a:graphicFrameLocks noChangeAspect="1"/>
          </p:cNvGraphicFramePr>
          <p:nvPr/>
        </p:nvGraphicFramePr>
        <p:xfrm>
          <a:off x="454025" y="3041379"/>
          <a:ext cx="1657350" cy="303213"/>
        </p:xfrm>
        <a:graphic>
          <a:graphicData uri="http://schemas.openxmlformats.org/presentationml/2006/ole">
            <p:oleObj spid="_x0000_s79876" name="Equation" r:id="rId5" imgW="1117440" imgH="203040" progId="Equation.3">
              <p:embed/>
            </p:oleObj>
          </a:graphicData>
        </a:graphic>
      </p:graphicFrame>
      <p:graphicFrame>
        <p:nvGraphicFramePr>
          <p:cNvPr id="79877" name="Object 5"/>
          <p:cNvGraphicFramePr>
            <a:graphicFrameLocks noChangeAspect="1"/>
          </p:cNvGraphicFramePr>
          <p:nvPr/>
        </p:nvGraphicFramePr>
        <p:xfrm>
          <a:off x="454025" y="4137025"/>
          <a:ext cx="2711450" cy="473075"/>
        </p:xfrm>
        <a:graphic>
          <a:graphicData uri="http://schemas.openxmlformats.org/presentationml/2006/ole">
            <p:oleObj spid="_x0000_s79877" name="Equation" r:id="rId6" imgW="1828800" imgH="317160" progId="Equation.3">
              <p:embed/>
            </p:oleObj>
          </a:graphicData>
        </a:graphic>
      </p:graphicFrame>
      <p:graphicFrame>
        <p:nvGraphicFramePr>
          <p:cNvPr id="79878" name="Object 6"/>
          <p:cNvGraphicFramePr>
            <a:graphicFrameLocks noChangeAspect="1"/>
          </p:cNvGraphicFramePr>
          <p:nvPr/>
        </p:nvGraphicFramePr>
        <p:xfrm>
          <a:off x="454025" y="4965700"/>
          <a:ext cx="2486025" cy="642938"/>
        </p:xfrm>
        <a:graphic>
          <a:graphicData uri="http://schemas.openxmlformats.org/presentationml/2006/ole">
            <p:oleObj spid="_x0000_s79878" name="Equation" r:id="rId7" imgW="1676160" imgH="431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15680</TotalTime>
  <Words>876</Words>
  <Application>Microsoft PowerPoint</Application>
  <PresentationFormat>Letter Paper (8.5x11 in)</PresentationFormat>
  <Paragraphs>101</Paragraphs>
  <Slides>13</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1290</cp:revision>
  <dcterms:created xsi:type="dcterms:W3CDTF">2002-09-12T17:13:32Z</dcterms:created>
  <dcterms:modified xsi:type="dcterms:W3CDTF">2008-08-27T14:30:39Z</dcterms:modified>
</cp:coreProperties>
</file>