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6"/>
  </p:notesMasterIdLst>
  <p:handoutMasterIdLst>
    <p:handoutMasterId r:id="rId17"/>
  </p:handoutMasterIdLst>
  <p:sldIdLst>
    <p:sldId id="325" r:id="rId3"/>
    <p:sldId id="452" r:id="rId4"/>
    <p:sldId id="492" r:id="rId5"/>
    <p:sldId id="454" r:id="rId6"/>
    <p:sldId id="496" r:id="rId7"/>
    <p:sldId id="497" r:id="rId8"/>
    <p:sldId id="498" r:id="rId9"/>
    <p:sldId id="499" r:id="rId10"/>
    <p:sldId id="486" r:id="rId11"/>
    <p:sldId id="491" r:id="rId12"/>
    <p:sldId id="494" r:id="rId13"/>
    <p:sldId id="495" r:id="rId14"/>
    <p:sldId id="478" r:id="rId15"/>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108"/>
      </p:cViewPr>
      <p:guideLst>
        <p:guide orient="horz" pos="2160"/>
        <p:guide pos="286"/>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5.xml"/><Relationship Id="rId1" Type="http://schemas.openxmlformats.org/officeDocument/2006/relationships/slide" Target="slides/slide4.xml"/><Relationship Id="rId5" Type="http://schemas.openxmlformats.org/officeDocument/2006/relationships/slide" Target="slides/slide8.xml"/><Relationship Id="rId4"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10/8/2008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02,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ynapse.ru/typo3temp/pics/510fc682cd.gif" TargetMode="External"/><Relationship Id="rId3" Type="http://schemas.openxmlformats.org/officeDocument/2006/relationships/hyperlink" Target="http://www.ece.msstate.edu/research/isip/publications/courses/ece_8443/" TargetMode="External"/><Relationship Id="rId7" Type="http://schemas.openxmlformats.org/officeDocument/2006/relationships/hyperlink" Target="http://www.ece.msstate.edu/research/isip/publications/courses/ece_8423/lectures/current/lecture_02.mp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ce.msstate.edu/research/isip/publications/courses/ece_8423/lectures/current/lecture_02.ppt" TargetMode="External"/><Relationship Id="rId11" Type="http://schemas.openxmlformats.org/officeDocument/2006/relationships/image" Target="../media/image3.png"/><Relationship Id="rId5" Type="http://schemas.openxmlformats.org/officeDocument/2006/relationships/hyperlink" Target="http://statgen.iop.kcl.ac.uk/bgim/mle/sslike_1.html" TargetMode="External"/><Relationship Id="rId10" Type="http://schemas.openxmlformats.org/officeDocument/2006/relationships/hyperlink" Target="http://www.ece.msstate.edu/research/isip/publications/courses/ece_8443/lectures/current/lecture_05.ppt" TargetMode="External"/><Relationship Id="rId4" Type="http://schemas.openxmlformats.org/officeDocument/2006/relationships/hyperlink" Target="http://en.wikipedia.org/wiki/Bayes_estimator"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11.xml"/><Relationship Id="rId1" Type="http://schemas.openxmlformats.org/officeDocument/2006/relationships/vmlDrawing" Target="../drawings/vmlDrawing8.vml"/><Relationship Id="rId4" Type="http://schemas.openxmlformats.org/officeDocument/2006/relationships/oleObject" Target="../embeddings/oleObject3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0.bin"/><Relationship Id="rId7" Type="http://schemas.openxmlformats.org/officeDocument/2006/relationships/oleObject" Target="../embeddings/oleObject44.bin"/><Relationship Id="rId2" Type="http://schemas.openxmlformats.org/officeDocument/2006/relationships/slideLayout" Target="../slideLayouts/slideLayout11.xml"/><Relationship Id="rId1" Type="http://schemas.openxmlformats.org/officeDocument/2006/relationships/vmlDrawing" Target="../drawings/vmlDrawing9.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5.bin"/><Relationship Id="rId7" Type="http://schemas.openxmlformats.org/officeDocument/2006/relationships/oleObject" Target="../embeddings/oleObject49.bin"/><Relationship Id="rId2" Type="http://schemas.openxmlformats.org/officeDocument/2006/relationships/slideLayout" Target="../slideLayouts/slideLayout11.xml"/><Relationship Id="rId1" Type="http://schemas.openxmlformats.org/officeDocument/2006/relationships/vmlDrawing" Target="../drawings/vmlDrawing10.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1.xml"/><Relationship Id="rId1" Type="http://schemas.openxmlformats.org/officeDocument/2006/relationships/vmlDrawing" Target="../drawings/vmlDrawing2.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 Id="rId9" Type="http://schemas.openxmlformats.org/officeDocument/2006/relationships/oleObject" Target="../embeddings/oleObject2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oleObject" Target="../embeddings/oleObject26.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11.xml"/><Relationship Id="rId1" Type="http://schemas.openxmlformats.org/officeDocument/2006/relationships/vmlDrawing" Target="../drawings/vmlDrawing6.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6.bin"/><Relationship Id="rId2" Type="http://schemas.openxmlformats.org/officeDocument/2006/relationships/slideLayout" Target="../slideLayouts/slideLayout11.xml"/><Relationship Id="rId1" Type="http://schemas.openxmlformats.org/officeDocument/2006/relationships/vmlDrawing" Target="../drawings/vmlDrawing7.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Deterministic vs. Random</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Maximum A Posteriori</a:t>
            </a:r>
            <a:br>
              <a:rPr lang="en-US" sz="1800" b="1" noProof="0" dirty="0" smtClean="0">
                <a:solidFill>
                  <a:schemeClr val="tx2"/>
                </a:solidFill>
                <a:latin typeface="+mn-lt"/>
              </a:rPr>
            </a:br>
            <a:r>
              <a:rPr lang="en-US" sz="1800" b="1" noProof="0" dirty="0" smtClean="0">
                <a:solidFill>
                  <a:schemeClr val="tx2"/>
                </a:solidFill>
                <a:latin typeface="+mn-lt"/>
              </a:rPr>
              <a:t>Maximum Likelihood</a:t>
            </a:r>
            <a:br>
              <a:rPr lang="en-US" sz="1800" b="1" noProof="0" dirty="0" smtClean="0">
                <a:solidFill>
                  <a:schemeClr val="tx2"/>
                </a:solidFill>
                <a:latin typeface="+mn-lt"/>
              </a:rPr>
            </a:br>
            <a:r>
              <a:rPr lang="en-US" sz="1800" b="1" noProof="0" dirty="0" smtClean="0">
                <a:solidFill>
                  <a:schemeClr val="tx2"/>
                </a:solidFill>
                <a:latin typeface="+mn-lt"/>
              </a:rPr>
              <a:t>Minimum </a:t>
            </a:r>
            <a:r>
              <a:rPr lang="en-US" sz="1800" b="1" dirty="0" smtClean="0">
                <a:solidFill>
                  <a:schemeClr val="tx2"/>
                </a:solidFill>
                <a:latin typeface="+mn-lt"/>
              </a:rPr>
              <a:t>Mean-Square Error</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ECE 8443: Chapters 2 and 3</a:t>
            </a:r>
            <a:r>
              <a:rPr lang="en-US" sz="1800" b="1" smtClean="0">
                <a:solidFill>
                  <a:schemeClr val="bg1"/>
                </a:solidFill>
              </a:rPr>
              <a:t/>
            </a:r>
            <a:br>
              <a:rPr lang="en-US" sz="1800" b="1" smtClean="0">
                <a:solidFill>
                  <a:schemeClr val="bg1"/>
                </a:solidFill>
              </a:rPr>
            </a:br>
            <a:r>
              <a:rPr lang="en-US" sz="1800" b="1" smtClean="0">
                <a:solidFill>
                  <a:schemeClr val="bg1"/>
                </a:solidFill>
                <a:hlinkClick r:id="rId4"/>
              </a:rPr>
              <a:t>WIKI: </a:t>
            </a:r>
            <a:r>
              <a:rPr lang="en-US" sz="1800" b="1" dirty="0" smtClean="0">
                <a:solidFill>
                  <a:schemeClr val="bg1"/>
                </a:solidFill>
                <a:hlinkClick r:id="rId4"/>
              </a:rPr>
              <a:t>Bayes Estimator</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SP: ML Estimation Tutorial</a:t>
            </a:r>
            <a:r>
              <a:rPr lang="en-US" sz="1800" b="1" dirty="0" smtClean="0">
                <a:solidFill>
                  <a:srgbClr val="004000"/>
                </a:solidFill>
              </a:rPr>
              <a:t/>
            </a:r>
            <a:br>
              <a:rPr lang="en-US" sz="1800" b="1" dirty="0" smtClean="0">
                <a:solidFill>
                  <a:srgbClr val="004000"/>
                </a:solidFill>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6"/>
              </a:rPr>
              <a:t>.../publications/courses/ece_8423/lectures/current/lecture_02.ppt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a:t>
            </a:r>
            <a:r>
              <a:rPr lang="en-US" sz="1800" b="1" smtClean="0">
                <a:solidFill>
                  <a:schemeClr val="accent1"/>
                </a:solidFill>
              </a:rPr>
              <a:t>: </a:t>
            </a:r>
            <a:r>
              <a:rPr lang="en-US" sz="1800" b="1" smtClean="0">
                <a:solidFill>
                  <a:schemeClr val="accent2"/>
                </a:solidFill>
                <a:hlinkClick r:id="rId7"/>
              </a:rPr>
              <a:t>.../publications/courses/ece_8423/lectures/current/lecture_02.mp3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02: </a:t>
            </a:r>
            <a:r>
              <a:rPr lang="en-US" b="1" dirty="0" smtClean="0">
                <a:solidFill>
                  <a:schemeClr val="accent2"/>
                </a:solidFill>
              </a:rPr>
              <a:t>OPTIMAL ESTIMATION PROCEDURES</a:t>
            </a:r>
            <a:endParaRPr lang="en-US" b="1" dirty="0">
              <a:solidFill>
                <a:schemeClr val="accent2"/>
              </a:solidFill>
            </a:endParaRPr>
          </a:p>
        </p:txBody>
      </p:sp>
      <p:pic>
        <p:nvPicPr>
          <p:cNvPr id="48129" name="Picture 1">
            <a:hlinkClick r:id="rId8"/>
          </p:cNvPr>
          <p:cNvPicPr>
            <a:picLocks noChangeAspect="1" noChangeArrowheads="1"/>
          </p:cNvPicPr>
          <p:nvPr/>
        </p:nvPicPr>
        <p:blipFill>
          <a:blip r:embed="rId9"/>
          <a:srcRect/>
          <a:stretch>
            <a:fillRect/>
          </a:stretch>
        </p:blipFill>
        <p:spPr bwMode="auto">
          <a:xfrm>
            <a:off x="5066470" y="3429000"/>
            <a:ext cx="3617155" cy="1989435"/>
          </a:xfrm>
          <a:prstGeom prst="rect">
            <a:avLst/>
          </a:prstGeom>
          <a:noFill/>
          <a:ln w="38100">
            <a:solidFill>
              <a:schemeClr val="accent1"/>
            </a:solidFill>
            <a:miter lim="800000"/>
            <a:headEnd/>
            <a:tailEnd/>
          </a:ln>
          <a:effectLst/>
        </p:spPr>
      </p:pic>
      <p:pic>
        <p:nvPicPr>
          <p:cNvPr id="48130" name="Picture 2">
            <a:hlinkClick r:id="rId10"/>
          </p:cNvPr>
          <p:cNvPicPr>
            <a:picLocks noChangeAspect="1" noChangeArrowheads="1"/>
          </p:cNvPicPr>
          <p:nvPr/>
        </p:nvPicPr>
        <p:blipFill>
          <a:blip r:embed="rId11" cstate="print"/>
          <a:srcRect/>
          <a:stretch>
            <a:fillRect/>
          </a:stretch>
        </p:blipFill>
        <p:spPr bwMode="auto">
          <a:xfrm>
            <a:off x="5809957" y="1252024"/>
            <a:ext cx="2873668" cy="2155251"/>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3" name="Text Box 9"/>
          <p:cNvSpPr txBox="1">
            <a:spLocks noChangeArrowheads="1"/>
          </p:cNvSpPr>
          <p:nvPr/>
        </p:nvSpPr>
        <p:spPr bwMode="auto">
          <a:xfrm>
            <a:off x="304800" y="838200"/>
            <a:ext cx="3505200" cy="212725"/>
          </a:xfrm>
          <a:prstGeom prst="rect">
            <a:avLst/>
          </a:prstGeom>
          <a:noFill/>
          <a:ln w="9525" algn="ctr">
            <a:noFill/>
            <a:miter lim="800000"/>
            <a:headEnd/>
            <a:tailEnd/>
          </a:ln>
          <a:effectLst/>
        </p:spPr>
        <p:txBody>
          <a:bodyPr lIns="0" tIns="0" rIns="0" bIns="0">
            <a:spAutoFit/>
          </a:bodyPr>
          <a:lstStyle/>
          <a:p>
            <a:pPr>
              <a:spcBef>
                <a:spcPct val="50000"/>
              </a:spcBef>
            </a:pPr>
            <a:endParaRPr lang="en-US"/>
          </a:p>
        </p:txBody>
      </p:sp>
      <p:sp>
        <p:nvSpPr>
          <p:cNvPr id="118795" name="Text Box 11"/>
          <p:cNvSpPr txBox="1">
            <a:spLocks noChangeArrowheads="1"/>
          </p:cNvSpPr>
          <p:nvPr/>
        </p:nvSpPr>
        <p:spPr bwMode="auto">
          <a:xfrm>
            <a:off x="198620" y="675250"/>
            <a:ext cx="8610600" cy="6447919"/>
          </a:xfrm>
          <a:prstGeom prst="rect">
            <a:avLst/>
          </a:prstGeom>
          <a:noFill/>
          <a:ln w="9525" algn="ctr">
            <a:noFill/>
            <a:miter lim="800000"/>
            <a:headEnd/>
            <a:tailEnd/>
          </a:ln>
          <a:effectLst/>
        </p:spPr>
        <p:txBody>
          <a:bodyPr wrap="square" lIns="0" tIns="0" rIns="0" bIns="0">
            <a:spAutoFit/>
          </a:bodyPr>
          <a:lstStyle/>
          <a:p>
            <a:pPr marL="165100" indent="-165100">
              <a:spcBef>
                <a:spcPts val="1800"/>
              </a:spcBef>
              <a:spcAft>
                <a:spcPts val="1200"/>
              </a:spcAft>
              <a:buFontTx/>
              <a:buChar char="•"/>
            </a:pPr>
            <a:r>
              <a:rPr lang="en-US" sz="1800" b="1" dirty="0" smtClean="0">
                <a:latin typeface="Arial" charset="0"/>
              </a:rPr>
              <a:t>But the marginal integral is equal to 1:</a:t>
            </a:r>
          </a:p>
          <a:p>
            <a:pPr marL="165100" indent="-165100">
              <a:spcBef>
                <a:spcPts val="0"/>
              </a:spcBef>
              <a:spcAft>
                <a:spcPts val="1200"/>
              </a:spcAft>
              <a:buFont typeface="Arial" pitchFamily="34" charset="0"/>
              <a:buChar char="•"/>
            </a:pPr>
            <a:r>
              <a:rPr lang="en-US" sz="1800" b="1" dirty="0" smtClean="0"/>
              <a:t>Hence:</a:t>
            </a:r>
          </a:p>
          <a:p>
            <a:pPr marL="165100" indent="-165100">
              <a:spcBef>
                <a:spcPts val="0"/>
              </a:spcBef>
              <a:spcAft>
                <a:spcPts val="1200"/>
              </a:spcAft>
              <a:buFont typeface="Arial" pitchFamily="34" charset="0"/>
              <a:buChar char="•"/>
            </a:pPr>
            <a:r>
              <a:rPr lang="en-US" sz="1800" b="1" dirty="0" smtClean="0"/>
              <a:t>The MMSE estimator is obtained when </a:t>
            </a:r>
            <a:r>
              <a:rPr lang="en-US" sz="1800" i="1" dirty="0" smtClean="0"/>
              <a:t>h</a:t>
            </a:r>
            <a:r>
              <a:rPr lang="en-US" sz="1800" dirty="0" smtClean="0"/>
              <a:t>(</a:t>
            </a:r>
            <a:r>
              <a:rPr lang="en-US" sz="1800" b="1" dirty="0" smtClean="0"/>
              <a:t>x</a:t>
            </a:r>
            <a:r>
              <a:rPr lang="en-US" sz="1800" dirty="0" smtClean="0"/>
              <a:t>)</a:t>
            </a:r>
            <a:r>
              <a:rPr lang="en-US" sz="1800" b="1" dirty="0" smtClean="0"/>
              <a:t> is chosen as the expectation of </a:t>
            </a:r>
            <a:r>
              <a:rPr lang="en-US" sz="1800" i="1" dirty="0" smtClean="0">
                <a:solidFill>
                  <a:schemeClr val="bg1"/>
                </a:solidFill>
                <a:sym typeface="Symbol"/>
              </a:rPr>
              <a:t></a:t>
            </a:r>
            <a:r>
              <a:rPr lang="en-US" sz="1800" b="1" dirty="0" smtClean="0"/>
              <a:t> conditioned on the data.</a:t>
            </a:r>
          </a:p>
          <a:p>
            <a:pPr marL="165100" indent="-165100">
              <a:spcBef>
                <a:spcPts val="0"/>
              </a:spcBef>
              <a:spcAft>
                <a:spcPts val="1200"/>
              </a:spcAft>
              <a:buFont typeface="Arial" pitchFamily="34" charset="0"/>
              <a:buChar char="•"/>
            </a:pPr>
            <a:r>
              <a:rPr lang="en-US" sz="1800" b="1" dirty="0" smtClean="0"/>
              <a:t>Note that unlike MAP and ML, this estimator requires the conditional mean value of the posterior density but does not rely on explicit knowledge of the density itself.</a:t>
            </a:r>
          </a:p>
          <a:p>
            <a:pPr marL="165100" indent="-165100">
              <a:spcBef>
                <a:spcPts val="0"/>
              </a:spcBef>
              <a:spcAft>
                <a:spcPts val="1200"/>
              </a:spcAft>
              <a:buFont typeface="Arial" pitchFamily="34" charset="0"/>
              <a:buChar char="•"/>
            </a:pPr>
            <a:r>
              <a:rPr lang="en-US" sz="1800" b="1" dirty="0" smtClean="0"/>
              <a:t>The MMSE solution is often a nonlinear function of the data, though in certain cases, such as when the posterior is Gaussian, the equations are linear. Later we will invoke this to develop a technique called linear prediction used in adaptive filtering.</a:t>
            </a:r>
          </a:p>
          <a:p>
            <a:pPr marL="165100" indent="-165100">
              <a:spcBef>
                <a:spcPts val="0"/>
              </a:spcBef>
              <a:spcAft>
                <a:spcPts val="1200"/>
              </a:spcAft>
              <a:buFont typeface="Arial" pitchFamily="34" charset="0"/>
              <a:buChar char="•"/>
            </a:pPr>
            <a:r>
              <a:rPr lang="en-US" sz="1800" b="1" dirty="0" smtClean="0"/>
              <a:t>Note that both MAP and MMSE produce estimates that are a function of the posterior density for </a:t>
            </a:r>
            <a:r>
              <a:rPr lang="en-US" sz="1800" i="1" dirty="0" smtClean="0">
                <a:solidFill>
                  <a:schemeClr val="bg1"/>
                </a:solidFill>
                <a:sym typeface="Symbol"/>
              </a:rPr>
              <a:t></a:t>
            </a:r>
            <a:r>
              <a:rPr lang="en-US" sz="1800" b="1" dirty="0" smtClean="0"/>
              <a:t>.</a:t>
            </a:r>
          </a:p>
          <a:p>
            <a:pPr marL="165100" indent="-165100">
              <a:spcBef>
                <a:spcPts val="0"/>
              </a:spcBef>
              <a:spcAft>
                <a:spcPts val="1200"/>
              </a:spcAft>
              <a:buFont typeface="Arial" pitchFamily="34" charset="0"/>
              <a:buChar char="•"/>
            </a:pPr>
            <a:r>
              <a:rPr lang="en-US" sz="1800" b="1" dirty="0" smtClean="0"/>
              <a:t>However, for MAP, the estimate is the peak of the posterior, while for MMSE, it is the mean value.</a:t>
            </a:r>
          </a:p>
          <a:p>
            <a:pPr marL="165100" indent="-165100">
              <a:spcBef>
                <a:spcPts val="0"/>
              </a:spcBef>
              <a:spcAft>
                <a:spcPts val="1200"/>
              </a:spcAft>
              <a:buFont typeface="Arial" pitchFamily="34" charset="0"/>
              <a:buChar char="•"/>
            </a:pPr>
            <a:r>
              <a:rPr lang="en-US" sz="1800" b="1" dirty="0" smtClean="0"/>
              <a:t>The MMSE estimator can be extended to estimating a vector of parameters. It can also minimize something other than a quadratic form (L</a:t>
            </a:r>
            <a:r>
              <a:rPr lang="en-US" sz="1800" b="1" baseline="-25000" dirty="0" smtClean="0"/>
              <a:t>2</a:t>
            </a:r>
            <a:r>
              <a:rPr lang="en-US" sz="1800" b="1" dirty="0" smtClean="0"/>
              <a:t> norm).</a:t>
            </a:r>
          </a:p>
          <a:p>
            <a:pPr marL="165100" indent="-165100">
              <a:spcBef>
                <a:spcPts val="1800"/>
              </a:spcBef>
            </a:pPr>
            <a:endParaRPr lang="en-US" sz="1800" b="1" dirty="0" smtClean="0"/>
          </a:p>
        </p:txBody>
      </p:sp>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MMSE Estimation (Cont.)</a:t>
            </a:r>
            <a:endParaRPr lang="en-US" b="1" dirty="0">
              <a:solidFill>
                <a:schemeClr val="accent2"/>
              </a:solidFill>
            </a:endParaRPr>
          </a:p>
        </p:txBody>
      </p:sp>
      <p:graphicFrame>
        <p:nvGraphicFramePr>
          <p:cNvPr id="74762" name="Object 10"/>
          <p:cNvGraphicFramePr>
            <a:graphicFrameLocks noChangeAspect="1"/>
          </p:cNvGraphicFramePr>
          <p:nvPr/>
        </p:nvGraphicFramePr>
        <p:xfrm>
          <a:off x="4602602" y="440760"/>
          <a:ext cx="1584325" cy="701675"/>
        </p:xfrm>
        <a:graphic>
          <a:graphicData uri="http://schemas.openxmlformats.org/presentationml/2006/ole">
            <p:oleObj spid="_x0000_s74762" name="Equation" r:id="rId3" imgW="1066680" imgH="469800" progId="Equation.3">
              <p:embed/>
            </p:oleObj>
          </a:graphicData>
        </a:graphic>
      </p:graphicFrame>
      <p:graphicFrame>
        <p:nvGraphicFramePr>
          <p:cNvPr id="74763" name="Object 11"/>
          <p:cNvGraphicFramePr>
            <a:graphicFrameLocks noChangeAspect="1"/>
          </p:cNvGraphicFramePr>
          <p:nvPr/>
        </p:nvGraphicFramePr>
        <p:xfrm>
          <a:off x="1243135" y="905020"/>
          <a:ext cx="3638550" cy="701675"/>
        </p:xfrm>
        <a:graphic>
          <a:graphicData uri="http://schemas.openxmlformats.org/presentationml/2006/ole">
            <p:oleObj spid="_x0000_s74763" name="Equation" r:id="rId4" imgW="2450880" imgH="4698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3" name="Text Box 9"/>
          <p:cNvSpPr txBox="1">
            <a:spLocks noChangeArrowheads="1"/>
          </p:cNvSpPr>
          <p:nvPr/>
        </p:nvSpPr>
        <p:spPr bwMode="auto">
          <a:xfrm>
            <a:off x="304800" y="838200"/>
            <a:ext cx="3505200" cy="212725"/>
          </a:xfrm>
          <a:prstGeom prst="rect">
            <a:avLst/>
          </a:prstGeom>
          <a:noFill/>
          <a:ln w="9525" algn="ctr">
            <a:noFill/>
            <a:miter lim="800000"/>
            <a:headEnd/>
            <a:tailEnd/>
          </a:ln>
          <a:effectLst/>
        </p:spPr>
        <p:txBody>
          <a:bodyPr lIns="0" tIns="0" rIns="0" bIns="0">
            <a:spAutoFit/>
          </a:bodyPr>
          <a:lstStyle/>
          <a:p>
            <a:pPr>
              <a:spcBef>
                <a:spcPct val="50000"/>
              </a:spcBef>
            </a:pPr>
            <a:endParaRPr lang="en-US"/>
          </a:p>
        </p:txBody>
      </p:sp>
      <p:sp>
        <p:nvSpPr>
          <p:cNvPr id="118795" name="Text Box 11"/>
          <p:cNvSpPr txBox="1">
            <a:spLocks noChangeArrowheads="1"/>
          </p:cNvSpPr>
          <p:nvPr/>
        </p:nvSpPr>
        <p:spPr bwMode="auto">
          <a:xfrm>
            <a:off x="198620" y="675250"/>
            <a:ext cx="8610600" cy="5032147"/>
          </a:xfrm>
          <a:prstGeom prst="rect">
            <a:avLst/>
          </a:prstGeom>
          <a:noFill/>
          <a:ln w="9525" algn="ctr">
            <a:noFill/>
            <a:miter lim="800000"/>
            <a:headEnd/>
            <a:tailEnd/>
          </a:ln>
          <a:effectLst/>
        </p:spPr>
        <p:txBody>
          <a:bodyPr wrap="square" lIns="0" tIns="0" rIns="0" bIns="0">
            <a:spAutoFit/>
          </a:bodyPr>
          <a:lstStyle/>
          <a:p>
            <a:pPr marL="165100" indent="-165100">
              <a:spcBef>
                <a:spcPts val="0"/>
              </a:spcBef>
              <a:spcAft>
                <a:spcPts val="1200"/>
              </a:spcAft>
              <a:buFontTx/>
              <a:buChar char="•"/>
            </a:pPr>
            <a:r>
              <a:rPr lang="en-US" sz="1800" b="1" dirty="0" smtClean="0">
                <a:latin typeface="Arial" charset="0"/>
              </a:rPr>
              <a:t>Suppose the estimator is constrained to be a linear function. </a:t>
            </a:r>
            <a:r>
              <a:rPr lang="en-US" sz="1800" b="1" dirty="0" smtClean="0"/>
              <a:t>(Why?)</a:t>
            </a:r>
          </a:p>
          <a:p>
            <a:pPr marL="165100" indent="-165100">
              <a:spcBef>
                <a:spcPts val="0"/>
              </a:spcBef>
              <a:spcAft>
                <a:spcPts val="1800"/>
              </a:spcAft>
              <a:buFontTx/>
              <a:buChar char="•"/>
            </a:pPr>
            <a:r>
              <a:rPr lang="en-US" sz="1800" b="1" dirty="0" smtClean="0"/>
              <a:t>For a single parameter, </a:t>
            </a:r>
            <a:r>
              <a:rPr lang="en-US" sz="1800" i="1" dirty="0" smtClean="0"/>
              <a:t>M</a:t>
            </a:r>
            <a:r>
              <a:rPr lang="en-US" sz="1800" b="1" dirty="0" smtClean="0"/>
              <a:t> observation problem:</a:t>
            </a:r>
          </a:p>
          <a:p>
            <a:pPr marL="165100" indent="-165100">
              <a:spcBef>
                <a:spcPts val="0"/>
              </a:spcBef>
              <a:spcAft>
                <a:spcPts val="7200"/>
              </a:spcAft>
            </a:pPr>
            <a:r>
              <a:rPr lang="en-US" sz="1800" b="1" dirty="0" smtClean="0"/>
              <a:t>	where the {</a:t>
            </a:r>
            <a:r>
              <a:rPr lang="en-US" sz="1800" i="1" dirty="0" smtClean="0"/>
              <a:t>h</a:t>
            </a:r>
            <a:r>
              <a:rPr lang="en-US" sz="1800" i="1" baseline="-25000" dirty="0" smtClean="0"/>
              <a:t>i</a:t>
            </a:r>
            <a:r>
              <a:rPr lang="en-US" sz="1800" i="1" dirty="0" smtClean="0"/>
              <a:t>’</a:t>
            </a:r>
            <a:r>
              <a:rPr lang="en-US" sz="1800" b="1" dirty="0" smtClean="0"/>
              <a:t>}</a:t>
            </a:r>
            <a:r>
              <a:rPr lang="en-US" sz="1800" i="1" dirty="0" smtClean="0"/>
              <a:t> </a:t>
            </a:r>
            <a:r>
              <a:rPr lang="en-US" sz="1800" b="1" dirty="0" smtClean="0"/>
              <a:t>are weights chosen to minimize the mean-squared error:</a:t>
            </a:r>
          </a:p>
          <a:p>
            <a:pPr marL="165100" indent="-165100">
              <a:spcBef>
                <a:spcPts val="0"/>
              </a:spcBef>
              <a:spcAft>
                <a:spcPts val="7200"/>
              </a:spcAft>
              <a:buFont typeface="Arial" pitchFamily="34" charset="0"/>
              <a:buChar char="•"/>
            </a:pPr>
            <a:r>
              <a:rPr lang="en-US" sz="1800" b="1" dirty="0" smtClean="0"/>
              <a:t>The minimization is performed by differentiating with respect to each </a:t>
            </a:r>
            <a:r>
              <a:rPr lang="en-US" sz="1800" i="1" dirty="0" smtClean="0"/>
              <a:t>h</a:t>
            </a:r>
            <a:r>
              <a:rPr lang="en-US" sz="1800" i="1" baseline="-25000" dirty="0" smtClean="0"/>
              <a:t>i</a:t>
            </a:r>
            <a:r>
              <a:rPr lang="en-US" sz="1800" b="1" i="1" dirty="0" smtClean="0"/>
              <a:t>:</a:t>
            </a:r>
          </a:p>
          <a:p>
            <a:pPr marL="165100" indent="-165100">
              <a:spcBef>
                <a:spcPts val="0"/>
              </a:spcBef>
              <a:spcAft>
                <a:spcPts val="1200"/>
              </a:spcAft>
              <a:buFont typeface="Arial" pitchFamily="34" charset="0"/>
              <a:buChar char="•"/>
            </a:pPr>
            <a:r>
              <a:rPr lang="en-US" sz="1800" b="1" dirty="0" smtClean="0"/>
              <a:t>We can define the estimation error as:</a:t>
            </a:r>
          </a:p>
          <a:p>
            <a:pPr marL="165100" indent="-165100">
              <a:spcBef>
                <a:spcPts val="0"/>
              </a:spcBef>
              <a:spcAft>
                <a:spcPts val="1200"/>
              </a:spcAft>
            </a:pPr>
            <a:r>
              <a:rPr lang="en-US" sz="1800" b="1" dirty="0" smtClean="0"/>
              <a:t>	and write the minimization as:</a:t>
            </a:r>
          </a:p>
          <a:p>
            <a:pPr marL="165100" indent="-165100">
              <a:spcBef>
                <a:spcPts val="0"/>
              </a:spcBef>
              <a:spcAft>
                <a:spcPts val="1200"/>
              </a:spcAft>
              <a:buFont typeface="Arial" pitchFamily="34" charset="0"/>
              <a:buChar char="•"/>
            </a:pPr>
            <a:r>
              <a:rPr lang="en-US" sz="1800" b="1" dirty="0" smtClean="0"/>
              <a:t>This equation states that the error is orthogonal to the data. This is known as the </a:t>
            </a:r>
            <a:r>
              <a:rPr lang="en-US" sz="1800" b="1" dirty="0" err="1" smtClean="0"/>
              <a:t>orthogonality</a:t>
            </a:r>
            <a:r>
              <a:rPr lang="en-US" sz="1800" b="1" dirty="0" smtClean="0"/>
              <a:t> principle and is a fundamental property of linear mean-squared error estimation (to be discussed later in greater detail).</a:t>
            </a:r>
          </a:p>
        </p:txBody>
      </p:sp>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Linear MMSE Estimation</a:t>
            </a:r>
            <a:endParaRPr lang="en-US" b="1" dirty="0">
              <a:solidFill>
                <a:schemeClr val="accent2"/>
              </a:solidFill>
            </a:endParaRPr>
          </a:p>
        </p:txBody>
      </p:sp>
      <p:graphicFrame>
        <p:nvGraphicFramePr>
          <p:cNvPr id="74763" name="Object 11"/>
          <p:cNvGraphicFramePr>
            <a:graphicFrameLocks noChangeAspect="1"/>
          </p:cNvGraphicFramePr>
          <p:nvPr/>
        </p:nvGraphicFramePr>
        <p:xfrm>
          <a:off x="5697538" y="947738"/>
          <a:ext cx="1338262" cy="644525"/>
        </p:xfrm>
        <a:graphic>
          <a:graphicData uri="http://schemas.openxmlformats.org/presentationml/2006/ole">
            <p:oleObj spid="_x0000_s81923" name="Equation" r:id="rId3" imgW="901440" imgH="431640" progId="Equation.3">
              <p:embed/>
            </p:oleObj>
          </a:graphicData>
        </a:graphic>
      </p:graphicFrame>
      <p:graphicFrame>
        <p:nvGraphicFramePr>
          <p:cNvPr id="81924" name="Object 4"/>
          <p:cNvGraphicFramePr>
            <a:graphicFrameLocks noChangeAspect="1"/>
          </p:cNvGraphicFramePr>
          <p:nvPr/>
        </p:nvGraphicFramePr>
        <p:xfrm>
          <a:off x="454025" y="1990334"/>
          <a:ext cx="2997200" cy="720725"/>
        </p:xfrm>
        <a:graphic>
          <a:graphicData uri="http://schemas.openxmlformats.org/presentationml/2006/ole">
            <p:oleObj spid="_x0000_s81924" name="Equation" r:id="rId4" imgW="2019240" imgH="482400" progId="Equation.3">
              <p:embed/>
            </p:oleObj>
          </a:graphicData>
        </a:graphic>
      </p:graphicFrame>
      <p:graphicFrame>
        <p:nvGraphicFramePr>
          <p:cNvPr id="81925" name="Object 5"/>
          <p:cNvGraphicFramePr>
            <a:graphicFrameLocks noChangeAspect="1"/>
          </p:cNvGraphicFramePr>
          <p:nvPr/>
        </p:nvGraphicFramePr>
        <p:xfrm>
          <a:off x="454025" y="3162570"/>
          <a:ext cx="4881563" cy="701675"/>
        </p:xfrm>
        <a:graphic>
          <a:graphicData uri="http://schemas.openxmlformats.org/presentationml/2006/ole">
            <p:oleObj spid="_x0000_s81925" name="Equation" r:id="rId5" imgW="3288960" imgH="469800" progId="Equation.3">
              <p:embed/>
            </p:oleObj>
          </a:graphicData>
        </a:graphic>
      </p:graphicFrame>
      <p:graphicFrame>
        <p:nvGraphicFramePr>
          <p:cNvPr id="81926" name="Object 6"/>
          <p:cNvGraphicFramePr>
            <a:graphicFrameLocks noChangeAspect="1"/>
          </p:cNvGraphicFramePr>
          <p:nvPr/>
        </p:nvGraphicFramePr>
        <p:xfrm>
          <a:off x="4584334" y="3792684"/>
          <a:ext cx="1544637" cy="644525"/>
        </p:xfrm>
        <a:graphic>
          <a:graphicData uri="http://schemas.openxmlformats.org/presentationml/2006/ole">
            <p:oleObj spid="_x0000_s81926" name="Equation" r:id="rId6" imgW="1041120" imgH="431640" progId="Equation.3">
              <p:embed/>
            </p:oleObj>
          </a:graphicData>
        </a:graphic>
      </p:graphicFrame>
      <p:graphicFrame>
        <p:nvGraphicFramePr>
          <p:cNvPr id="81927" name="Object 7"/>
          <p:cNvGraphicFramePr>
            <a:graphicFrameLocks noChangeAspect="1"/>
          </p:cNvGraphicFramePr>
          <p:nvPr/>
        </p:nvGraphicFramePr>
        <p:xfrm>
          <a:off x="3677259" y="4410735"/>
          <a:ext cx="1300162" cy="303212"/>
        </p:xfrm>
        <a:graphic>
          <a:graphicData uri="http://schemas.openxmlformats.org/presentationml/2006/ole">
            <p:oleObj spid="_x0000_s81927" name="Equation" r:id="rId7" imgW="876240" imgH="2030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3" name="Text Box 9"/>
          <p:cNvSpPr txBox="1">
            <a:spLocks noChangeArrowheads="1"/>
          </p:cNvSpPr>
          <p:nvPr/>
        </p:nvSpPr>
        <p:spPr bwMode="auto">
          <a:xfrm>
            <a:off x="304800" y="838200"/>
            <a:ext cx="3505200" cy="212725"/>
          </a:xfrm>
          <a:prstGeom prst="rect">
            <a:avLst/>
          </a:prstGeom>
          <a:noFill/>
          <a:ln w="9525" algn="ctr">
            <a:noFill/>
            <a:miter lim="800000"/>
            <a:headEnd/>
            <a:tailEnd/>
          </a:ln>
          <a:effectLst/>
        </p:spPr>
        <p:txBody>
          <a:bodyPr lIns="0" tIns="0" rIns="0" bIns="0">
            <a:spAutoFit/>
          </a:bodyPr>
          <a:lstStyle/>
          <a:p>
            <a:pPr>
              <a:spcBef>
                <a:spcPct val="50000"/>
              </a:spcBef>
            </a:pPr>
            <a:endParaRPr lang="en-US"/>
          </a:p>
        </p:txBody>
      </p:sp>
      <p:sp>
        <p:nvSpPr>
          <p:cNvPr id="118795" name="Text Box 11"/>
          <p:cNvSpPr txBox="1">
            <a:spLocks noChangeArrowheads="1"/>
          </p:cNvSpPr>
          <p:nvPr/>
        </p:nvSpPr>
        <p:spPr bwMode="auto">
          <a:xfrm>
            <a:off x="198620" y="675250"/>
            <a:ext cx="8610600" cy="6001643"/>
          </a:xfrm>
          <a:prstGeom prst="rect">
            <a:avLst/>
          </a:prstGeom>
          <a:noFill/>
          <a:ln w="9525" algn="ctr">
            <a:noFill/>
            <a:miter lim="800000"/>
            <a:headEnd/>
            <a:tailEnd/>
          </a:ln>
          <a:effectLst/>
        </p:spPr>
        <p:txBody>
          <a:bodyPr wrap="square" lIns="0" tIns="0" rIns="0" bIns="0">
            <a:spAutoFit/>
          </a:bodyPr>
          <a:lstStyle/>
          <a:p>
            <a:pPr marL="165100" indent="-165100">
              <a:spcBef>
                <a:spcPts val="0"/>
              </a:spcBef>
              <a:spcAft>
                <a:spcPts val="1200"/>
              </a:spcAft>
              <a:buFontTx/>
              <a:buChar char="•"/>
            </a:pPr>
            <a:r>
              <a:rPr lang="en-US" sz="1800" b="1" dirty="0" smtClean="0">
                <a:latin typeface="Arial" charset="0"/>
              </a:rPr>
              <a:t>Given some signal, </a:t>
            </a:r>
            <a:r>
              <a:rPr lang="en-US" sz="1800" i="1" dirty="0" smtClean="0">
                <a:latin typeface="Arial" charset="0"/>
              </a:rPr>
              <a:t>x</a:t>
            </a:r>
            <a:r>
              <a:rPr lang="en-US" sz="1800" dirty="0" smtClean="0">
                <a:latin typeface="Arial" charset="0"/>
              </a:rPr>
              <a:t>(</a:t>
            </a:r>
            <a:r>
              <a:rPr lang="en-US" sz="1800" i="1" dirty="0" smtClean="0">
                <a:latin typeface="Arial" charset="0"/>
              </a:rPr>
              <a:t>n</a:t>
            </a:r>
            <a:r>
              <a:rPr lang="en-US" sz="1800" dirty="0" smtClean="0">
                <a:latin typeface="Arial" charset="0"/>
              </a:rPr>
              <a:t>)</a:t>
            </a:r>
            <a:r>
              <a:rPr lang="en-US" sz="1800" b="1" dirty="0" smtClean="0">
                <a:latin typeface="Arial" charset="0"/>
              </a:rPr>
              <a:t>, </a:t>
            </a:r>
            <a:r>
              <a:rPr lang="en-US" sz="1800" b="1" dirty="0" smtClean="0"/>
              <a:t>how do we estimate another signal, </a:t>
            </a:r>
            <a:r>
              <a:rPr lang="en-US" sz="1800" i="1" dirty="0" smtClean="0"/>
              <a:t>d</a:t>
            </a:r>
            <a:r>
              <a:rPr lang="en-US" sz="1800" dirty="0" smtClean="0"/>
              <a:t>(</a:t>
            </a:r>
            <a:r>
              <a:rPr lang="en-US" sz="1800" i="1" dirty="0" smtClean="0"/>
              <a:t>n</a:t>
            </a:r>
            <a:r>
              <a:rPr lang="en-US" sz="1800" dirty="0" smtClean="0"/>
              <a:t>)</a:t>
            </a:r>
            <a:r>
              <a:rPr lang="en-US" sz="1800" b="1" dirty="0" smtClean="0"/>
              <a:t>, that might represent for example a noise-reduced version of </a:t>
            </a:r>
            <a:r>
              <a:rPr lang="en-US" sz="1800" i="1" dirty="0" smtClean="0"/>
              <a:t>x</a:t>
            </a:r>
            <a:r>
              <a:rPr lang="en-US" sz="1800" dirty="0" smtClean="0"/>
              <a:t>(</a:t>
            </a:r>
            <a:r>
              <a:rPr lang="en-US" sz="1800" i="1" dirty="0" smtClean="0"/>
              <a:t>n</a:t>
            </a:r>
            <a:r>
              <a:rPr lang="en-US" sz="1800" dirty="0" smtClean="0"/>
              <a:t>)</a:t>
            </a:r>
            <a:r>
              <a:rPr lang="en-US" sz="1800" b="1" dirty="0" smtClean="0"/>
              <a:t>?</a:t>
            </a:r>
          </a:p>
          <a:p>
            <a:pPr marL="165100" indent="-165100">
              <a:spcBef>
                <a:spcPts val="0"/>
              </a:spcBef>
              <a:spcAft>
                <a:spcPts val="4800"/>
              </a:spcAft>
              <a:buFontTx/>
              <a:buChar char="•"/>
            </a:pPr>
            <a:r>
              <a:rPr lang="en-US" sz="1800" b="1" dirty="0" smtClean="0">
                <a:latin typeface="Arial" charset="0"/>
              </a:rPr>
              <a:t>The estimate of the desired signal can be written as:</a:t>
            </a:r>
          </a:p>
          <a:p>
            <a:pPr marL="165100" indent="-165100">
              <a:spcBef>
                <a:spcPts val="0"/>
              </a:spcBef>
              <a:spcAft>
                <a:spcPts val="1200"/>
              </a:spcAft>
            </a:pPr>
            <a:r>
              <a:rPr lang="en-US" sz="1800" b="1" dirty="0" smtClean="0">
                <a:latin typeface="Arial" charset="0"/>
              </a:rPr>
              <a:t>	where T{} represents a functional mapping of the data.</a:t>
            </a:r>
            <a:endParaRPr lang="en-US" sz="1800" b="1" dirty="0" smtClean="0"/>
          </a:p>
          <a:p>
            <a:pPr marL="165100" indent="-165100">
              <a:spcBef>
                <a:spcPts val="0"/>
              </a:spcBef>
              <a:spcAft>
                <a:spcPts val="1200"/>
              </a:spcAft>
              <a:buFont typeface="Arial" pitchFamily="34" charset="0"/>
              <a:buChar char="•"/>
            </a:pPr>
            <a:r>
              <a:rPr lang="en-US" sz="1800" b="1" dirty="0" smtClean="0"/>
              <a:t>We can invoke our four estimators:</a:t>
            </a:r>
          </a:p>
          <a:p>
            <a:pPr marL="338138" indent="-169863">
              <a:spcBef>
                <a:spcPts val="0"/>
              </a:spcBef>
              <a:spcAft>
                <a:spcPts val="1200"/>
              </a:spcAft>
              <a:buFont typeface="Wingdings" pitchFamily="2" charset="2"/>
              <a:buChar char="§"/>
            </a:pPr>
            <a:r>
              <a:rPr lang="en-US" sz="1800" b="1" dirty="0" smtClean="0">
                <a:latin typeface="Arial" charset="0"/>
              </a:rPr>
              <a:t>MAP: minimize</a:t>
            </a:r>
          </a:p>
          <a:p>
            <a:pPr marL="338138" indent="-169863">
              <a:spcBef>
                <a:spcPts val="0"/>
              </a:spcBef>
              <a:spcAft>
                <a:spcPts val="1200"/>
              </a:spcAft>
              <a:buFont typeface="Wingdings" pitchFamily="2" charset="2"/>
              <a:buChar char="§"/>
            </a:pPr>
            <a:r>
              <a:rPr lang="en-US" sz="1800" b="1" dirty="0" smtClean="0"/>
              <a:t>ML: maximize</a:t>
            </a:r>
          </a:p>
          <a:p>
            <a:pPr marL="338138" indent="-169863">
              <a:spcBef>
                <a:spcPts val="0"/>
              </a:spcBef>
              <a:spcAft>
                <a:spcPts val="1200"/>
              </a:spcAft>
              <a:buFont typeface="Wingdings" pitchFamily="2" charset="2"/>
              <a:buChar char="§"/>
            </a:pPr>
            <a:r>
              <a:rPr lang="en-US" sz="1800" b="1" dirty="0" smtClean="0">
                <a:latin typeface="Arial" charset="0"/>
              </a:rPr>
              <a:t>MMSE:</a:t>
            </a:r>
          </a:p>
          <a:p>
            <a:pPr marL="338138" indent="-169863">
              <a:spcBef>
                <a:spcPts val="0"/>
              </a:spcBef>
              <a:spcAft>
                <a:spcPts val="1200"/>
              </a:spcAft>
              <a:buFont typeface="Wingdings" pitchFamily="2" charset="2"/>
              <a:buChar char="§"/>
            </a:pPr>
            <a:r>
              <a:rPr lang="en-US" sz="1800" b="1" dirty="0" smtClean="0"/>
              <a:t>Linear MMSE:</a:t>
            </a:r>
          </a:p>
          <a:p>
            <a:pPr marL="168275" indent="-168275">
              <a:spcBef>
                <a:spcPts val="0"/>
              </a:spcBef>
              <a:spcAft>
                <a:spcPts val="600"/>
              </a:spcAft>
              <a:buFont typeface="Arial" pitchFamily="34" charset="0"/>
              <a:buChar char="•"/>
            </a:pPr>
            <a:r>
              <a:rPr lang="en-US" sz="1800" b="1" dirty="0" smtClean="0">
                <a:latin typeface="Arial" charset="0"/>
              </a:rPr>
              <a:t>The last one is the least general, but easiest to implement, since it is essentially a linear filter.</a:t>
            </a:r>
          </a:p>
          <a:p>
            <a:pPr marL="168275" indent="-168275">
              <a:spcBef>
                <a:spcPts val="0"/>
              </a:spcBef>
              <a:spcAft>
                <a:spcPts val="1200"/>
              </a:spcAft>
              <a:buFont typeface="Arial" pitchFamily="34" charset="0"/>
              <a:buChar char="•"/>
            </a:pPr>
            <a:r>
              <a:rPr lang="en-US" sz="1800" b="1" dirty="0" smtClean="0"/>
              <a:t>The others require explicit knowledge of the signal/parameter densities or conditional expectations. In the Pattern Recognition course, we learn about ways to estimate the distributions from the data as part of the overall estimation problem.</a:t>
            </a:r>
            <a:endParaRPr lang="en-US" sz="1800" b="1" dirty="0" smtClean="0">
              <a:latin typeface="Arial" charset="0"/>
            </a:endParaRPr>
          </a:p>
        </p:txBody>
      </p:sp>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Estimation of Signals</a:t>
            </a:r>
            <a:endParaRPr lang="en-US" b="1" dirty="0">
              <a:solidFill>
                <a:schemeClr val="accent2"/>
              </a:solidFill>
            </a:endParaRPr>
          </a:p>
        </p:txBody>
      </p:sp>
      <p:graphicFrame>
        <p:nvGraphicFramePr>
          <p:cNvPr id="81926" name="Object 6"/>
          <p:cNvGraphicFramePr>
            <a:graphicFrameLocks noChangeAspect="1"/>
          </p:cNvGraphicFramePr>
          <p:nvPr/>
        </p:nvGraphicFramePr>
        <p:xfrm>
          <a:off x="509588" y="1795463"/>
          <a:ext cx="1431925" cy="360362"/>
        </p:xfrm>
        <a:graphic>
          <a:graphicData uri="http://schemas.openxmlformats.org/presentationml/2006/ole">
            <p:oleObj spid="_x0000_s82949" name="Equation" r:id="rId3" imgW="965160" imgH="241200" progId="Equation.3">
              <p:embed/>
            </p:oleObj>
          </a:graphicData>
        </a:graphic>
      </p:graphicFrame>
      <p:graphicFrame>
        <p:nvGraphicFramePr>
          <p:cNvPr id="82951" name="Object 7"/>
          <p:cNvGraphicFramePr>
            <a:graphicFrameLocks noChangeAspect="1"/>
          </p:cNvGraphicFramePr>
          <p:nvPr/>
        </p:nvGraphicFramePr>
        <p:xfrm>
          <a:off x="2222500" y="3082925"/>
          <a:ext cx="1319213" cy="303213"/>
        </p:xfrm>
        <a:graphic>
          <a:graphicData uri="http://schemas.openxmlformats.org/presentationml/2006/ole">
            <p:oleObj spid="_x0000_s82951" name="Equation" r:id="rId4" imgW="888840" imgH="203040" progId="Equation.3">
              <p:embed/>
            </p:oleObj>
          </a:graphicData>
        </a:graphic>
      </p:graphicFrame>
      <p:graphicFrame>
        <p:nvGraphicFramePr>
          <p:cNvPr id="82952" name="Object 8"/>
          <p:cNvGraphicFramePr>
            <a:graphicFrameLocks noChangeAspect="1"/>
          </p:cNvGraphicFramePr>
          <p:nvPr/>
        </p:nvGraphicFramePr>
        <p:xfrm>
          <a:off x="2197100" y="3513138"/>
          <a:ext cx="1281113" cy="303212"/>
        </p:xfrm>
        <a:graphic>
          <a:graphicData uri="http://schemas.openxmlformats.org/presentationml/2006/ole">
            <p:oleObj spid="_x0000_s82952" name="Equation" r:id="rId5" imgW="863280" imgH="203040" progId="Equation.3">
              <p:embed/>
            </p:oleObj>
          </a:graphicData>
        </a:graphic>
      </p:graphicFrame>
      <p:graphicFrame>
        <p:nvGraphicFramePr>
          <p:cNvPr id="82953" name="Object 9"/>
          <p:cNvGraphicFramePr>
            <a:graphicFrameLocks noChangeAspect="1"/>
          </p:cNvGraphicFramePr>
          <p:nvPr/>
        </p:nvGraphicFramePr>
        <p:xfrm>
          <a:off x="2213399" y="3890963"/>
          <a:ext cx="1978025" cy="360362"/>
        </p:xfrm>
        <a:graphic>
          <a:graphicData uri="http://schemas.openxmlformats.org/presentationml/2006/ole">
            <p:oleObj spid="_x0000_s82953" name="Equation" r:id="rId6" imgW="1333440" imgH="241200" progId="Equation.3">
              <p:embed/>
            </p:oleObj>
          </a:graphicData>
        </a:graphic>
      </p:graphicFrame>
      <p:graphicFrame>
        <p:nvGraphicFramePr>
          <p:cNvPr id="82954" name="Object 10"/>
          <p:cNvGraphicFramePr>
            <a:graphicFrameLocks noChangeAspect="1"/>
          </p:cNvGraphicFramePr>
          <p:nvPr/>
        </p:nvGraphicFramePr>
        <p:xfrm>
          <a:off x="2226017" y="4225486"/>
          <a:ext cx="1470025" cy="644525"/>
        </p:xfrm>
        <a:graphic>
          <a:graphicData uri="http://schemas.openxmlformats.org/presentationml/2006/ole">
            <p:oleObj spid="_x0000_s82954" name="Equation" r:id="rId7" imgW="990360" imgH="43164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3816429"/>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Adaptive signal processing requires estimating parameters from data.</a:t>
            </a:r>
          </a:p>
          <a:p>
            <a:pPr marL="168275" indent="-168275">
              <a:spcAft>
                <a:spcPts val="1200"/>
              </a:spcAft>
              <a:buFont typeface="Arial" pitchFamily="34" charset="0"/>
              <a:buChar char="•"/>
            </a:pPr>
            <a:r>
              <a:rPr lang="en-US" sz="1800" b="1" dirty="0" smtClean="0"/>
              <a:t>There are two classes of approaches to this problem, classical and Bayesian.</a:t>
            </a:r>
          </a:p>
          <a:p>
            <a:pPr marL="168275" indent="-168275">
              <a:spcAft>
                <a:spcPts val="1200"/>
              </a:spcAft>
              <a:buFont typeface="Arial" pitchFamily="34" charset="0"/>
              <a:buChar char="•"/>
            </a:pPr>
            <a:r>
              <a:rPr lang="en-US" sz="1800" b="1" dirty="0" smtClean="0"/>
              <a:t>We explored three approaches to parameter estimation: ML, MAP, MMSE, and MMSE.</a:t>
            </a:r>
          </a:p>
          <a:p>
            <a:pPr marL="168275" indent="-168275">
              <a:spcAft>
                <a:spcPts val="1200"/>
              </a:spcAft>
              <a:buFont typeface="Arial" pitchFamily="34" charset="0"/>
              <a:buChar char="•"/>
            </a:pPr>
            <a:r>
              <a:rPr lang="en-US" sz="1800" b="1" dirty="0" smtClean="0"/>
              <a:t>We briefly discussed the Cramer-</a:t>
            </a:r>
            <a:r>
              <a:rPr lang="en-US" sz="1800" b="1" dirty="0" err="1" smtClean="0"/>
              <a:t>Rao</a:t>
            </a:r>
            <a:r>
              <a:rPr lang="en-US" sz="1800" b="1" dirty="0" smtClean="0"/>
              <a:t> bound as a way to evaluate the quality of </a:t>
            </a:r>
            <a:r>
              <a:rPr lang="en-US" sz="1800" b="1" smtClean="0"/>
              <a:t>an estimator.</a:t>
            </a:r>
            <a:endParaRPr lang="en-US" sz="1800" b="1" dirty="0" smtClean="0"/>
          </a:p>
          <a:p>
            <a:pPr marL="168275" indent="-168275">
              <a:spcAft>
                <a:spcPts val="1200"/>
              </a:spcAft>
              <a:buFont typeface="Arial" pitchFamily="34" charset="0"/>
              <a:buChar char="•"/>
            </a:pPr>
            <a:r>
              <a:rPr lang="en-US" sz="1800" b="1" dirty="0" smtClean="0"/>
              <a:t>We discussed two minimum mean-square error (MMSE) approaches: generalized and linear. We compared and contrasted these to MAP and ML.</a:t>
            </a:r>
          </a:p>
          <a:p>
            <a:pPr marL="168275" indent="-168275">
              <a:spcAft>
                <a:spcPts val="1200"/>
              </a:spcAft>
              <a:buFont typeface="Arial" pitchFamily="34" charset="0"/>
              <a:buChar char="•"/>
            </a:pPr>
            <a:r>
              <a:rPr lang="en-US" sz="1800" b="1" dirty="0" smtClean="0"/>
              <a:t>We also described a framework in which these estimators could be used to estimate a signal. We will expand on this later when we talk about adaptive filters and noise cancellation.</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604911"/>
            <a:ext cx="8686800" cy="6253089"/>
          </a:xfrm>
          <a:prstGeom prst="rect">
            <a:avLst/>
          </a:prstGeom>
          <a:noFill/>
          <a:ln w="9525">
            <a:noFill/>
            <a:miter lim="800000"/>
            <a:headEnd/>
            <a:tailEnd/>
          </a:ln>
          <a:effectLst/>
        </p:spPr>
        <p:txBody>
          <a:bodyPr lIns="0" tIns="0" rIns="0" bIns="0"/>
          <a:lstStyle/>
          <a:p>
            <a:pPr marL="165100" indent="-165100" algn="just">
              <a:spcAft>
                <a:spcPts val="600"/>
              </a:spcAft>
              <a:buFont typeface="Arial" pitchFamily="34" charset="0"/>
              <a:buChar char="•"/>
            </a:pPr>
            <a:r>
              <a:rPr lang="en-US" sz="1800" b="1" dirty="0" smtClean="0">
                <a:latin typeface="Arial" charset="0"/>
              </a:rPr>
              <a:t>Estimation theory plays a major role in the design of statistical signal processing systems. Straightforward procedures such as mean-square error have given way to more powerful techniques that exploit all known statistics about the problem (e.g., Bayes). The goal of this lecture </a:t>
            </a:r>
            <a:r>
              <a:rPr lang="en-US" sz="1800" b="1" dirty="0" smtClean="0"/>
              <a:t>is to provide a </a:t>
            </a:r>
            <a:r>
              <a:rPr lang="en-US" sz="1800" b="1" smtClean="0"/>
              <a:t>high-level overview (Pattern Recognition 101) of parameter </a:t>
            </a:r>
            <a:r>
              <a:rPr lang="en-US" sz="1800" b="1" dirty="0" smtClean="0"/>
              <a:t>estimation from a series of measurements for which the exact generating distributions are unknown.</a:t>
            </a:r>
          </a:p>
          <a:p>
            <a:pPr marL="165100" indent="-165100" algn="just">
              <a:spcAft>
                <a:spcPts val="600"/>
              </a:spcAft>
              <a:buFont typeface="Arial" pitchFamily="34" charset="0"/>
              <a:buChar char="•"/>
            </a:pPr>
            <a:r>
              <a:rPr lang="en-US" sz="1800" b="1" dirty="0" smtClean="0">
                <a:latin typeface="Arial" charset="0"/>
              </a:rPr>
              <a:t>Estimation problems are often delineated into </a:t>
            </a:r>
            <a:r>
              <a:rPr lang="en-US" sz="1800" b="1" dirty="0" smtClean="0">
                <a:solidFill>
                  <a:schemeClr val="accent1"/>
                </a:solidFill>
                <a:latin typeface="Arial" charset="0"/>
              </a:rPr>
              <a:t>deterministic</a:t>
            </a:r>
            <a:r>
              <a:rPr lang="en-US" sz="1800" b="1" dirty="0" smtClean="0">
                <a:latin typeface="Arial" charset="0"/>
              </a:rPr>
              <a:t> (or classical</a:t>
            </a:r>
            <a:r>
              <a:rPr lang="en-US" sz="1800" b="1" smtClean="0">
                <a:latin typeface="Arial" charset="0"/>
              </a:rPr>
              <a:t>) parameter estimation and </a:t>
            </a:r>
            <a:r>
              <a:rPr lang="en-US" sz="1800" b="1" smtClean="0">
                <a:solidFill>
                  <a:schemeClr val="accent1"/>
                </a:solidFill>
                <a:latin typeface="Arial" charset="0"/>
              </a:rPr>
              <a:t>random</a:t>
            </a:r>
            <a:r>
              <a:rPr lang="en-US" sz="1800" b="1" smtClean="0">
                <a:latin typeface="Arial" charset="0"/>
              </a:rPr>
              <a:t> (or Bayesian) parameter estimation.</a:t>
            </a:r>
          </a:p>
          <a:p>
            <a:pPr marL="165100" indent="-165100" algn="just">
              <a:spcAft>
                <a:spcPts val="600"/>
              </a:spcAft>
              <a:buFont typeface="Arial" pitchFamily="34" charset="0"/>
              <a:buChar char="•"/>
            </a:pPr>
            <a:r>
              <a:rPr lang="en-US" sz="1800" b="1" smtClean="0"/>
              <a:t>In </a:t>
            </a:r>
            <a:r>
              <a:rPr lang="en-US" sz="1800" b="1" smtClean="0">
                <a:solidFill>
                  <a:schemeClr val="accent1"/>
                </a:solidFill>
              </a:rPr>
              <a:t>classical estimation</a:t>
            </a:r>
            <a:r>
              <a:rPr lang="en-US" sz="1800" b="1" smtClean="0"/>
              <a:t>, observations are random and parameters are regarded as unknown constant (deterministic) values.</a:t>
            </a:r>
          </a:p>
          <a:p>
            <a:pPr marL="165100" indent="-165100" algn="just">
              <a:spcAft>
                <a:spcPts val="600"/>
              </a:spcAft>
              <a:buFont typeface="Arial" pitchFamily="34" charset="0"/>
              <a:buChar char="•"/>
            </a:pPr>
            <a:r>
              <a:rPr lang="en-US" sz="1800" b="1" smtClean="0">
                <a:latin typeface="Arial" charset="0"/>
              </a:rPr>
              <a:t>In </a:t>
            </a:r>
            <a:r>
              <a:rPr lang="en-US" sz="1800" b="1" smtClean="0">
                <a:solidFill>
                  <a:schemeClr val="accent1"/>
                </a:solidFill>
                <a:latin typeface="Arial" charset="0"/>
              </a:rPr>
              <a:t>Bayesian parameter estimation</a:t>
            </a:r>
            <a:r>
              <a:rPr lang="en-US" sz="1800" b="1" smtClean="0">
                <a:latin typeface="Arial" charset="0"/>
              </a:rPr>
              <a:t>, the parameters are also viewed as random, and our prior knowledge of their behavior is expressed through an a priori density.</a:t>
            </a:r>
          </a:p>
          <a:p>
            <a:pPr marL="165100" indent="-165100" algn="just">
              <a:spcAft>
                <a:spcPts val="600"/>
              </a:spcAft>
              <a:buFont typeface="Arial" pitchFamily="34" charset="0"/>
              <a:buChar char="•"/>
            </a:pPr>
            <a:r>
              <a:rPr lang="en-US" sz="1800" b="1" smtClean="0">
                <a:latin typeface="Arial" charset="0"/>
              </a:rPr>
              <a:t>Classical estimation operates without prior information; Bayes estimation exploits this information and attempts to estimate it as part of the process.</a:t>
            </a:r>
          </a:p>
          <a:p>
            <a:pPr marL="165100" indent="-165100" algn="just">
              <a:spcAft>
                <a:spcPts val="600"/>
              </a:spcAft>
              <a:buFont typeface="Arial" pitchFamily="34" charset="0"/>
              <a:buChar char="•"/>
            </a:pPr>
            <a:r>
              <a:rPr lang="en-US" sz="1800" b="1" smtClean="0"/>
              <a:t>Three estimation procedures have been widely used:</a:t>
            </a:r>
          </a:p>
          <a:p>
            <a:pPr marL="338138" indent="-169863" algn="just">
              <a:spcAft>
                <a:spcPts val="600"/>
              </a:spcAft>
              <a:buFont typeface="Wingdings" pitchFamily="2" charset="2"/>
              <a:buChar char="§"/>
            </a:pPr>
            <a:r>
              <a:rPr lang="en-US" sz="1800" b="1" smtClean="0"/>
              <a:t>Maximum A Posteriori (MAP) -- Bayesian</a:t>
            </a:r>
          </a:p>
          <a:p>
            <a:pPr marL="338138" indent="-169863" algn="just">
              <a:spcAft>
                <a:spcPts val="600"/>
              </a:spcAft>
              <a:buFont typeface="Wingdings" pitchFamily="2" charset="2"/>
              <a:buChar char="§"/>
            </a:pPr>
            <a:r>
              <a:rPr lang="en-US" sz="1800" b="1" smtClean="0"/>
              <a:t>Maximum Likelihood (ML) -- Classical</a:t>
            </a:r>
          </a:p>
          <a:p>
            <a:pPr marL="338138" indent="-169863" algn="just">
              <a:spcAft>
                <a:spcPts val="600"/>
              </a:spcAft>
              <a:buFont typeface="Wingdings" pitchFamily="2" charset="2"/>
              <a:buChar char="§"/>
            </a:pPr>
            <a:r>
              <a:rPr lang="en-US" sz="1800" b="1" smtClean="0"/>
              <a:t>Minimum Mean-Squared Error (MMSE) – actually Bayesian</a:t>
            </a: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Maximum A Posteriori (MAP) Estimation</a:t>
            </a:r>
            <a:endParaRPr lang="en-US" b="1" dirty="0">
              <a:solidFill>
                <a:schemeClr val="accent2"/>
              </a:solidFill>
            </a:endParaRPr>
          </a:p>
        </p:txBody>
      </p:sp>
      <p:sp>
        <p:nvSpPr>
          <p:cNvPr id="7" name="Text Box 3"/>
          <p:cNvSpPr txBox="1">
            <a:spLocks noChangeArrowheads="1"/>
          </p:cNvSpPr>
          <p:nvPr/>
        </p:nvSpPr>
        <p:spPr bwMode="auto">
          <a:xfrm>
            <a:off x="228600" y="644769"/>
            <a:ext cx="8693150" cy="5657557"/>
          </a:xfrm>
          <a:prstGeom prst="rect">
            <a:avLst/>
          </a:prstGeom>
          <a:noFill/>
          <a:ln w="9525">
            <a:noFill/>
            <a:miter lim="800000"/>
            <a:headEnd/>
            <a:tailEnd/>
          </a:ln>
          <a:effectLst/>
        </p:spPr>
        <p:txBody>
          <a:bodyPr lIns="0" tIns="0" rIns="0" bIns="0"/>
          <a:lstStyle/>
          <a:p>
            <a:pPr marL="165100" indent="-165100">
              <a:spcAft>
                <a:spcPts val="600"/>
              </a:spcAft>
              <a:buFont typeface="Arial" pitchFamily="34" charset="0"/>
              <a:buChar char="•"/>
            </a:pPr>
            <a:r>
              <a:rPr lang="en-US" sz="1800" b="1" dirty="0" smtClean="0">
                <a:solidFill>
                  <a:schemeClr val="bg1"/>
                </a:solidFill>
              </a:rPr>
              <a:t>Suppose we are given a set of M samples from a discrete random variable, </a:t>
            </a:r>
            <a:r>
              <a:rPr lang="en-US" sz="1800" i="1" dirty="0" smtClean="0">
                <a:solidFill>
                  <a:schemeClr val="bg1"/>
                </a:solidFill>
              </a:rPr>
              <a:t>x</a:t>
            </a:r>
            <a:r>
              <a:rPr lang="en-US" sz="1800" dirty="0" smtClean="0">
                <a:solidFill>
                  <a:schemeClr val="bg1"/>
                </a:solidFill>
              </a:rPr>
              <a:t>(n)</a:t>
            </a:r>
            <a:r>
              <a:rPr lang="en-US" sz="1800" b="1" dirty="0" smtClean="0">
                <a:solidFill>
                  <a:schemeClr val="bg1"/>
                </a:solidFill>
              </a:rPr>
              <a:t>, for </a:t>
            </a:r>
            <a:r>
              <a:rPr lang="en-US" sz="1800" dirty="0" smtClean="0">
                <a:solidFill>
                  <a:schemeClr val="bg1"/>
                </a:solidFill>
              </a:rPr>
              <a:t>n=0,1,…,</a:t>
            </a:r>
            <a:r>
              <a:rPr lang="en-US" sz="1800" i="1" dirty="0" smtClean="0">
                <a:solidFill>
                  <a:schemeClr val="bg1"/>
                </a:solidFill>
              </a:rPr>
              <a:t>M</a:t>
            </a:r>
            <a:r>
              <a:rPr lang="en-US" sz="1800" dirty="0" smtClean="0">
                <a:solidFill>
                  <a:schemeClr val="bg1"/>
                </a:solidFill>
              </a:rPr>
              <a:t>-1</a:t>
            </a:r>
            <a:r>
              <a:rPr lang="en-US" sz="1800" b="1" dirty="0" smtClean="0">
                <a:solidFill>
                  <a:schemeClr val="bg1"/>
                </a:solidFill>
              </a:rPr>
              <a:t>, and we need to estimate a parameter, </a:t>
            </a:r>
            <a:r>
              <a:rPr lang="en-US" sz="1800" i="1" dirty="0" smtClean="0">
                <a:solidFill>
                  <a:schemeClr val="bg1"/>
                </a:solidFill>
                <a:sym typeface="Symbol"/>
              </a:rPr>
              <a:t></a:t>
            </a:r>
            <a:r>
              <a:rPr lang="en-US" sz="1800" b="1" dirty="0" smtClean="0">
                <a:solidFill>
                  <a:schemeClr val="bg1"/>
                </a:solidFill>
                <a:sym typeface="Symbol"/>
              </a:rPr>
              <a:t>, from this data.</a:t>
            </a:r>
          </a:p>
          <a:p>
            <a:pPr marL="165100" indent="-165100">
              <a:spcAft>
                <a:spcPts val="600"/>
              </a:spcAft>
              <a:buFont typeface="Arial" pitchFamily="34" charset="0"/>
              <a:buChar char="•"/>
            </a:pPr>
            <a:r>
              <a:rPr lang="en-US" sz="1800" b="1" dirty="0" smtClean="0">
                <a:solidFill>
                  <a:schemeClr val="bg1"/>
                </a:solidFill>
                <a:sym typeface="Symbol"/>
              </a:rPr>
              <a:t>We assume the parameter is characterized by a probability density function, </a:t>
            </a:r>
            <a:r>
              <a:rPr lang="en-US" sz="1800" i="1" dirty="0" smtClean="0">
                <a:solidFill>
                  <a:schemeClr val="bg1"/>
                </a:solidFill>
                <a:sym typeface="Symbol"/>
              </a:rPr>
              <a:t>f</a:t>
            </a:r>
            <a:r>
              <a:rPr lang="en-US" sz="1800" dirty="0" smtClean="0">
                <a:solidFill>
                  <a:schemeClr val="bg1"/>
                </a:solidFill>
                <a:sym typeface="Symbol"/>
              </a:rPr>
              <a:t>(</a:t>
            </a:r>
            <a:r>
              <a:rPr lang="en-US" sz="1800" i="1" dirty="0" smtClean="0">
                <a:solidFill>
                  <a:schemeClr val="bg1"/>
                </a:solidFill>
                <a:sym typeface="Symbol"/>
              </a:rPr>
              <a:t></a:t>
            </a:r>
            <a:r>
              <a:rPr lang="en-US" sz="1800" dirty="0" smtClean="0">
                <a:solidFill>
                  <a:schemeClr val="bg1"/>
                </a:solidFill>
                <a:sym typeface="Symbol"/>
              </a:rPr>
              <a:t>)</a:t>
            </a:r>
            <a:r>
              <a:rPr lang="en-US" sz="1800" b="1" dirty="0" smtClean="0">
                <a:solidFill>
                  <a:schemeClr val="bg1"/>
                </a:solidFill>
                <a:sym typeface="Symbol"/>
              </a:rPr>
              <a:t>, that is called the </a:t>
            </a:r>
            <a:r>
              <a:rPr lang="en-US" sz="1800" b="1" i="1" dirty="0" smtClean="0">
                <a:solidFill>
                  <a:schemeClr val="bg1"/>
                </a:solidFill>
                <a:sym typeface="Symbol"/>
              </a:rPr>
              <a:t>a priori</a:t>
            </a:r>
            <a:r>
              <a:rPr lang="en-US" sz="1800" b="1" dirty="0" smtClean="0">
                <a:solidFill>
                  <a:schemeClr val="bg1"/>
                </a:solidFill>
                <a:sym typeface="Symbol"/>
              </a:rPr>
              <a:t> density.</a:t>
            </a:r>
          </a:p>
          <a:p>
            <a:pPr marL="165100" indent="-165100">
              <a:spcAft>
                <a:spcPts val="600"/>
              </a:spcAft>
              <a:buFont typeface="Arial" pitchFamily="34" charset="0"/>
              <a:buChar char="•"/>
            </a:pPr>
            <a:r>
              <a:rPr lang="en-US" sz="1800" b="1" dirty="0" smtClean="0">
                <a:solidFill>
                  <a:schemeClr val="bg1"/>
                </a:solidFill>
              </a:rPr>
              <a:t>The probability density function </a:t>
            </a:r>
            <a:r>
              <a:rPr lang="en-US" sz="1800" i="1" dirty="0" smtClean="0">
                <a:solidFill>
                  <a:schemeClr val="bg1"/>
                </a:solidFill>
              </a:rPr>
              <a:t>f</a:t>
            </a:r>
            <a:r>
              <a:rPr lang="en-US" sz="1800" dirty="0" smtClean="0">
                <a:solidFill>
                  <a:schemeClr val="bg1"/>
                </a:solidFill>
              </a:rPr>
              <a:t>(</a:t>
            </a:r>
            <a:r>
              <a:rPr lang="en-US" sz="1800" i="1" dirty="0" smtClean="0">
                <a:solidFill>
                  <a:schemeClr val="bg1"/>
                </a:solidFill>
                <a:sym typeface="Symbol"/>
              </a:rPr>
              <a:t></a:t>
            </a:r>
            <a:r>
              <a:rPr lang="en-US" sz="1800" dirty="0" smtClean="0">
                <a:solidFill>
                  <a:schemeClr val="bg1"/>
                </a:solidFill>
                <a:sym typeface="Symbol"/>
              </a:rPr>
              <a:t>|</a:t>
            </a:r>
            <a:r>
              <a:rPr lang="en-US" sz="1800" b="1" dirty="0" smtClean="0">
                <a:solidFill>
                  <a:schemeClr val="bg1"/>
                </a:solidFill>
                <a:sym typeface="Symbol"/>
              </a:rPr>
              <a:t>x</a:t>
            </a:r>
            <a:r>
              <a:rPr lang="en-US" sz="1800" dirty="0" smtClean="0">
                <a:solidFill>
                  <a:schemeClr val="bg1"/>
                </a:solidFill>
                <a:sym typeface="Symbol"/>
              </a:rPr>
              <a:t>) </a:t>
            </a:r>
            <a:r>
              <a:rPr lang="en-US" sz="1800" b="1" dirty="0" smtClean="0">
                <a:solidFill>
                  <a:schemeClr val="bg1"/>
                </a:solidFill>
              </a:rPr>
              <a:t>is the probability density of </a:t>
            </a:r>
            <a:r>
              <a:rPr lang="en-US" sz="1800" i="1" dirty="0" smtClean="0">
                <a:solidFill>
                  <a:schemeClr val="bg1"/>
                </a:solidFill>
                <a:sym typeface="Symbol"/>
              </a:rPr>
              <a:t></a:t>
            </a:r>
            <a:r>
              <a:rPr lang="en-US" sz="1800" dirty="0" smtClean="0">
                <a:solidFill>
                  <a:schemeClr val="bg1"/>
                </a:solidFill>
                <a:sym typeface="Symbol"/>
              </a:rPr>
              <a:t> </a:t>
            </a:r>
            <a:r>
              <a:rPr lang="en-US" sz="1800" b="1" dirty="0" smtClean="0">
                <a:solidFill>
                  <a:schemeClr val="bg1"/>
                </a:solidFill>
              </a:rPr>
              <a:t>conditioned on the observed data, x, and is referred to as the a posteriori density for </a:t>
            </a:r>
            <a:r>
              <a:rPr lang="en-US" sz="1800" i="1" dirty="0" smtClean="0">
                <a:solidFill>
                  <a:schemeClr val="bg1"/>
                </a:solidFill>
                <a:sym typeface="Symbol"/>
              </a:rPr>
              <a:t></a:t>
            </a:r>
            <a:r>
              <a:rPr lang="en-US" sz="1800" b="1" dirty="0" smtClean="0">
                <a:solidFill>
                  <a:schemeClr val="bg1"/>
                </a:solidFill>
              </a:rPr>
              <a:t>.</a:t>
            </a:r>
          </a:p>
          <a:p>
            <a:pPr marL="165100" indent="-165100">
              <a:spcAft>
                <a:spcPts val="600"/>
              </a:spcAft>
              <a:buFont typeface="Arial" pitchFamily="34" charset="0"/>
              <a:buChar char="•"/>
            </a:pPr>
            <a:r>
              <a:rPr lang="en-US" sz="1800" b="1" dirty="0" smtClean="0">
                <a:solidFill>
                  <a:schemeClr val="bg1"/>
                </a:solidFill>
              </a:rPr>
              <a:t>The Maximum A Posteriori (MAP) estimate of </a:t>
            </a:r>
            <a:r>
              <a:rPr lang="en-US" sz="1800" i="1" dirty="0" smtClean="0">
                <a:solidFill>
                  <a:schemeClr val="bg1"/>
                </a:solidFill>
                <a:sym typeface="Symbol"/>
              </a:rPr>
              <a:t></a:t>
            </a:r>
            <a:r>
              <a:rPr lang="en-US" sz="1800" dirty="0" smtClean="0">
                <a:solidFill>
                  <a:schemeClr val="bg1"/>
                </a:solidFill>
                <a:sym typeface="Symbol"/>
              </a:rPr>
              <a:t> </a:t>
            </a:r>
            <a:r>
              <a:rPr lang="en-US" sz="1800" b="1" dirty="0" smtClean="0">
                <a:solidFill>
                  <a:schemeClr val="bg1"/>
                </a:solidFill>
                <a:sym typeface="Symbol"/>
              </a:rPr>
              <a:t>is the peak value of this density.</a:t>
            </a:r>
          </a:p>
          <a:p>
            <a:pPr marL="165100" indent="-165100">
              <a:spcAft>
                <a:spcPts val="600"/>
              </a:spcAft>
              <a:buFont typeface="Arial" pitchFamily="34" charset="0"/>
              <a:buChar char="•"/>
            </a:pPr>
            <a:r>
              <a:rPr lang="en-US" sz="1800" b="1" dirty="0" smtClean="0">
                <a:solidFill>
                  <a:schemeClr val="bg1"/>
                </a:solidFill>
                <a:sym typeface="Symbol"/>
              </a:rPr>
              <a:t>The maximum can generally be found by:                          . We refer to the value of </a:t>
            </a:r>
            <a:r>
              <a:rPr lang="en-US" sz="1800" i="1" dirty="0" smtClean="0">
                <a:solidFill>
                  <a:schemeClr val="bg1"/>
                </a:solidFill>
                <a:sym typeface="Symbol"/>
              </a:rPr>
              <a:t> </a:t>
            </a:r>
            <a:r>
              <a:rPr lang="en-US" sz="1800" b="1" dirty="0" smtClean="0">
                <a:solidFill>
                  <a:schemeClr val="bg1"/>
                </a:solidFill>
                <a:sym typeface="Symbol"/>
              </a:rPr>
              <a:t>that maximizes this equation as </a:t>
            </a:r>
            <a:r>
              <a:rPr lang="en-US" sz="1800" i="1" dirty="0" smtClean="0">
                <a:solidFill>
                  <a:schemeClr val="bg1"/>
                </a:solidFill>
                <a:sym typeface="Symbol"/>
              </a:rPr>
              <a:t></a:t>
            </a:r>
            <a:r>
              <a:rPr lang="en-US" sz="1800" i="1" baseline="-25000" dirty="0" smtClean="0">
                <a:solidFill>
                  <a:schemeClr val="bg1"/>
                </a:solidFill>
                <a:sym typeface="Symbol"/>
              </a:rPr>
              <a:t>MAP </a:t>
            </a:r>
            <a:r>
              <a:rPr lang="en-US" sz="1800" b="1" i="1" dirty="0" smtClean="0">
                <a:solidFill>
                  <a:schemeClr val="bg1"/>
                </a:solidFill>
                <a:sym typeface="Symbol"/>
              </a:rPr>
              <a:t>.</a:t>
            </a:r>
          </a:p>
          <a:p>
            <a:pPr marL="165100" indent="-165100">
              <a:spcAft>
                <a:spcPts val="600"/>
              </a:spcAft>
              <a:buFont typeface="Arial" pitchFamily="34" charset="0"/>
              <a:buChar char="•"/>
            </a:pPr>
            <a:r>
              <a:rPr lang="en-US" sz="1800" b="1" dirty="0" smtClean="0">
                <a:solidFill>
                  <a:schemeClr val="bg1"/>
                </a:solidFill>
              </a:rPr>
              <a:t>We often maximize the log of the posterior:                               .</a:t>
            </a:r>
          </a:p>
          <a:p>
            <a:pPr marL="165100" indent="-165100">
              <a:spcAft>
                <a:spcPts val="6000"/>
              </a:spcAft>
              <a:buFont typeface="Arial" pitchFamily="34" charset="0"/>
              <a:buChar char="•"/>
            </a:pPr>
            <a:r>
              <a:rPr lang="en-US" sz="1800" b="1" dirty="0" smtClean="0">
                <a:solidFill>
                  <a:schemeClr val="bg1"/>
                </a:solidFill>
              </a:rPr>
              <a:t>Determination of </a:t>
            </a:r>
            <a:r>
              <a:rPr lang="en-US" sz="1800" i="1" dirty="0" smtClean="0">
                <a:solidFill>
                  <a:schemeClr val="bg1"/>
                </a:solidFill>
              </a:rPr>
              <a:t>f</a:t>
            </a:r>
            <a:r>
              <a:rPr lang="en-US" sz="1800" dirty="0" smtClean="0">
                <a:solidFill>
                  <a:schemeClr val="bg1"/>
                </a:solidFill>
              </a:rPr>
              <a:t>(</a:t>
            </a:r>
            <a:r>
              <a:rPr lang="en-US" sz="1800" i="1" dirty="0" smtClean="0">
                <a:solidFill>
                  <a:schemeClr val="bg1"/>
                </a:solidFill>
                <a:sym typeface="Symbol"/>
              </a:rPr>
              <a:t></a:t>
            </a:r>
            <a:r>
              <a:rPr lang="en-US" sz="1800" dirty="0" smtClean="0">
                <a:solidFill>
                  <a:schemeClr val="bg1"/>
                </a:solidFill>
                <a:sym typeface="Symbol"/>
              </a:rPr>
              <a:t>|</a:t>
            </a:r>
            <a:r>
              <a:rPr lang="en-US" sz="1800" b="1" dirty="0" smtClean="0">
                <a:solidFill>
                  <a:schemeClr val="bg1"/>
                </a:solidFill>
                <a:sym typeface="Symbol"/>
              </a:rPr>
              <a:t>x</a:t>
            </a:r>
            <a:r>
              <a:rPr lang="en-US" sz="1800" dirty="0" smtClean="0">
                <a:solidFill>
                  <a:schemeClr val="bg1"/>
                </a:solidFill>
                <a:sym typeface="Symbol"/>
              </a:rPr>
              <a:t>) </a:t>
            </a:r>
            <a:r>
              <a:rPr lang="en-US" sz="1800" b="1" dirty="0" smtClean="0">
                <a:solidFill>
                  <a:schemeClr val="bg1"/>
                </a:solidFill>
                <a:sym typeface="Symbol"/>
              </a:rPr>
              <a:t>is difficult. However, we use Bayes’ rule to write:</a:t>
            </a:r>
          </a:p>
          <a:p>
            <a:pPr marL="165100" indent="-165100">
              <a:spcAft>
                <a:spcPts val="1200"/>
              </a:spcAft>
            </a:pPr>
            <a:r>
              <a:rPr lang="en-US" sz="1800" b="1" dirty="0" smtClean="0">
                <a:solidFill>
                  <a:schemeClr val="bg1"/>
                </a:solidFill>
              </a:rPr>
              <a:t>	where          is the prior density of </a:t>
            </a:r>
            <a:r>
              <a:rPr lang="en-US" sz="1800" i="1" dirty="0" smtClean="0">
                <a:solidFill>
                  <a:schemeClr val="bg1"/>
                </a:solidFill>
                <a:sym typeface="Symbol"/>
              </a:rPr>
              <a:t>.</a:t>
            </a:r>
          </a:p>
          <a:p>
            <a:pPr marL="165100" indent="-165100">
              <a:spcAft>
                <a:spcPts val="1200"/>
              </a:spcAft>
              <a:buFont typeface="Arial" pitchFamily="34" charset="0"/>
              <a:buChar char="•"/>
            </a:pPr>
            <a:r>
              <a:rPr lang="en-US" sz="1800" b="1" i="1" dirty="0" smtClean="0">
                <a:solidFill>
                  <a:schemeClr val="bg1"/>
                </a:solidFill>
                <a:sym typeface="Symbol"/>
              </a:rPr>
              <a:t>A</a:t>
            </a:r>
            <a:r>
              <a:rPr lang="en-US" sz="1800" b="1" dirty="0" smtClean="0">
                <a:solidFill>
                  <a:schemeClr val="bg1"/>
                </a:solidFill>
                <a:sym typeface="Symbol"/>
              </a:rPr>
              <a:t>pplying a logarithm, we can write the</a:t>
            </a:r>
            <a:br>
              <a:rPr lang="en-US" sz="1800" b="1" dirty="0" smtClean="0">
                <a:solidFill>
                  <a:schemeClr val="bg1"/>
                </a:solidFill>
                <a:sym typeface="Symbol"/>
              </a:rPr>
            </a:br>
            <a:r>
              <a:rPr lang="en-US" sz="1800" b="1" dirty="0" smtClean="0">
                <a:solidFill>
                  <a:schemeClr val="bg1"/>
                </a:solidFill>
                <a:sym typeface="Symbol"/>
              </a:rPr>
              <a:t>MAP solution as:</a:t>
            </a:r>
            <a:endParaRPr lang="en-US" sz="1800" b="1" dirty="0" smtClean="0">
              <a:solidFill>
                <a:schemeClr val="bg1"/>
              </a:solidFill>
            </a:endParaRPr>
          </a:p>
        </p:txBody>
      </p:sp>
      <p:graphicFrame>
        <p:nvGraphicFramePr>
          <p:cNvPr id="45057" name="Object 1"/>
          <p:cNvGraphicFramePr>
            <a:graphicFrameLocks noChangeAspect="1"/>
          </p:cNvGraphicFramePr>
          <p:nvPr/>
        </p:nvGraphicFramePr>
        <p:xfrm>
          <a:off x="4912582" y="3278374"/>
          <a:ext cx="1601787" cy="582612"/>
        </p:xfrm>
        <a:graphic>
          <a:graphicData uri="http://schemas.openxmlformats.org/presentationml/2006/ole">
            <p:oleObj spid="_x0000_s45057" name="Equation" r:id="rId3" imgW="1079280" imgH="393480" progId="Equation.3">
              <p:embed/>
            </p:oleObj>
          </a:graphicData>
        </a:graphic>
      </p:graphicFrame>
      <p:graphicFrame>
        <p:nvGraphicFramePr>
          <p:cNvPr id="45059" name="Object 3"/>
          <p:cNvGraphicFramePr>
            <a:graphicFrameLocks noChangeAspect="1"/>
          </p:cNvGraphicFramePr>
          <p:nvPr/>
        </p:nvGraphicFramePr>
        <p:xfrm>
          <a:off x="5093190" y="3869886"/>
          <a:ext cx="1884363" cy="582613"/>
        </p:xfrm>
        <a:graphic>
          <a:graphicData uri="http://schemas.openxmlformats.org/presentationml/2006/ole">
            <p:oleObj spid="_x0000_s45059" name="Equation" r:id="rId4" imgW="1269720" imgH="393480" progId="Equation.3">
              <p:embed/>
            </p:oleObj>
          </a:graphicData>
        </a:graphic>
      </p:graphicFrame>
      <p:graphicFrame>
        <p:nvGraphicFramePr>
          <p:cNvPr id="45060" name="Object 4"/>
          <p:cNvGraphicFramePr>
            <a:graphicFrameLocks noChangeAspect="1"/>
          </p:cNvGraphicFramePr>
          <p:nvPr/>
        </p:nvGraphicFramePr>
        <p:xfrm>
          <a:off x="454025" y="4750019"/>
          <a:ext cx="2224087" cy="620712"/>
        </p:xfrm>
        <a:graphic>
          <a:graphicData uri="http://schemas.openxmlformats.org/presentationml/2006/ole">
            <p:oleObj spid="_x0000_s45060" name="Equation" r:id="rId5" imgW="1498320" imgH="419040" progId="Equation.3">
              <p:embed/>
            </p:oleObj>
          </a:graphicData>
        </a:graphic>
      </p:graphicFrame>
      <p:graphicFrame>
        <p:nvGraphicFramePr>
          <p:cNvPr id="45061" name="Object 5"/>
          <p:cNvGraphicFramePr>
            <a:graphicFrameLocks noChangeAspect="1"/>
          </p:cNvGraphicFramePr>
          <p:nvPr/>
        </p:nvGraphicFramePr>
        <p:xfrm>
          <a:off x="1111812" y="5428566"/>
          <a:ext cx="509587" cy="300038"/>
        </p:xfrm>
        <a:graphic>
          <a:graphicData uri="http://schemas.openxmlformats.org/presentationml/2006/ole">
            <p:oleObj spid="_x0000_s45061" name="Equation" r:id="rId6" imgW="342720" imgH="203040" progId="Equation.3">
              <p:embed/>
            </p:oleObj>
          </a:graphicData>
        </a:graphic>
      </p:graphicFrame>
      <p:graphicFrame>
        <p:nvGraphicFramePr>
          <p:cNvPr id="45062" name="Object 6"/>
          <p:cNvGraphicFramePr>
            <a:graphicFrameLocks noChangeAspect="1"/>
          </p:cNvGraphicFramePr>
          <p:nvPr/>
        </p:nvGraphicFramePr>
        <p:xfrm>
          <a:off x="4897780" y="5893338"/>
          <a:ext cx="2806700" cy="582613"/>
        </p:xfrm>
        <a:graphic>
          <a:graphicData uri="http://schemas.openxmlformats.org/presentationml/2006/ole">
            <p:oleObj spid="_x0000_s45062" name="Equation" r:id="rId7" imgW="1892160" imgH="3934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Maximum Likelihood (ML) Estimation</a:t>
            </a:r>
            <a:endParaRPr lang="en-US" b="1" dirty="0">
              <a:solidFill>
                <a:schemeClr val="accent2"/>
              </a:solidFill>
            </a:endParaRPr>
          </a:p>
        </p:txBody>
      </p:sp>
      <p:sp>
        <p:nvSpPr>
          <p:cNvPr id="11" name="Text Box 3"/>
          <p:cNvSpPr txBox="1">
            <a:spLocks noChangeArrowheads="1"/>
          </p:cNvSpPr>
          <p:nvPr/>
        </p:nvSpPr>
        <p:spPr bwMode="auto">
          <a:xfrm>
            <a:off x="228600" y="644769"/>
            <a:ext cx="8693150" cy="5657557"/>
          </a:xfrm>
          <a:prstGeom prst="rect">
            <a:avLst/>
          </a:prstGeom>
          <a:noFill/>
          <a:ln w="9525">
            <a:noFill/>
            <a:miter lim="800000"/>
            <a:headEnd/>
            <a:tailEnd/>
          </a:ln>
          <a:effectLst/>
        </p:spPr>
        <p:txBody>
          <a:bodyPr lIns="0" tIns="0" rIns="0" bIns="0"/>
          <a:lstStyle/>
          <a:p>
            <a:pPr marL="165100" indent="-165100">
              <a:spcAft>
                <a:spcPts val="4800"/>
              </a:spcAft>
              <a:buFont typeface="Arial" pitchFamily="34" charset="0"/>
              <a:buChar char="•"/>
            </a:pPr>
            <a:r>
              <a:rPr lang="en-US" sz="1800" b="1" dirty="0" smtClean="0">
                <a:solidFill>
                  <a:schemeClr val="bg1"/>
                </a:solidFill>
              </a:rPr>
              <a:t>The ML estimate is obtained by maximizing the density of the observed data, x, given </a:t>
            </a:r>
            <a:r>
              <a:rPr lang="en-US" sz="1800" i="1" dirty="0" smtClean="0">
                <a:solidFill>
                  <a:schemeClr val="bg1"/>
                </a:solidFill>
                <a:sym typeface="Symbol"/>
              </a:rPr>
              <a:t></a:t>
            </a:r>
            <a:r>
              <a:rPr lang="en-US" sz="1800" b="1" dirty="0" smtClean="0">
                <a:solidFill>
                  <a:schemeClr val="bg1"/>
                </a:solidFill>
                <a:sym typeface="Symbol"/>
              </a:rPr>
              <a:t>. Let us define a likelihood function:                    . Note that we consider x a fixed set of observations. Also:</a:t>
            </a:r>
            <a:endParaRPr lang="en-US" sz="1800" b="1" dirty="0" smtClean="0">
              <a:solidFill>
                <a:schemeClr val="bg1"/>
              </a:solidFill>
            </a:endParaRPr>
          </a:p>
          <a:p>
            <a:pPr marL="165100" indent="-165100">
              <a:spcAft>
                <a:spcPts val="1200"/>
              </a:spcAft>
              <a:buFont typeface="Arial" pitchFamily="34" charset="0"/>
              <a:buChar char="•"/>
            </a:pPr>
            <a:r>
              <a:rPr lang="en-US" sz="1800" b="1" dirty="0" smtClean="0">
                <a:solidFill>
                  <a:schemeClr val="bg1"/>
                </a:solidFill>
              </a:rPr>
              <a:t>The ML estimate is found by maximizing:</a:t>
            </a:r>
          </a:p>
          <a:p>
            <a:pPr marL="165100" indent="-165100">
              <a:spcAft>
                <a:spcPts val="600"/>
              </a:spcAft>
              <a:buFont typeface="Arial" pitchFamily="34" charset="0"/>
              <a:buChar char="•"/>
            </a:pPr>
            <a:r>
              <a:rPr lang="en-US" sz="1800" b="1" dirty="0" smtClean="0">
                <a:solidFill>
                  <a:schemeClr val="bg1"/>
                </a:solidFill>
              </a:rPr>
              <a:t>The MAP and ML estimates are similar</a:t>
            </a:r>
            <a:r>
              <a:rPr lang="en-US" sz="1800" b="1" smtClean="0">
                <a:solidFill>
                  <a:schemeClr val="bg1"/>
                </a:solidFill>
              </a:rPr>
              <a:t>, though the MAP estimate takes into account prior information.</a:t>
            </a:r>
          </a:p>
          <a:p>
            <a:pPr marL="165100" indent="-165100">
              <a:spcAft>
                <a:spcPts val="600"/>
              </a:spcAft>
              <a:buFont typeface="Arial" pitchFamily="34" charset="0"/>
              <a:buChar char="•"/>
            </a:pPr>
            <a:r>
              <a:rPr lang="en-US" sz="1800" b="1" smtClean="0">
                <a:solidFill>
                  <a:schemeClr val="bg1"/>
                </a:solidFill>
              </a:rPr>
              <a:t>ML estimates enjoy a number of important properties:</a:t>
            </a:r>
          </a:p>
          <a:p>
            <a:pPr marL="338138" indent="-169863">
              <a:spcAft>
                <a:spcPts val="600"/>
              </a:spcAft>
              <a:buFont typeface="Wingdings" pitchFamily="2" charset="2"/>
              <a:buChar char="§"/>
            </a:pPr>
            <a:r>
              <a:rPr lang="en-US" sz="1800" b="1" smtClean="0">
                <a:solidFill>
                  <a:schemeClr val="bg1"/>
                </a:solidFill>
              </a:rPr>
              <a:t>Sufficiency: If a sufficient statistics for </a:t>
            </a:r>
            <a:r>
              <a:rPr lang="en-US" sz="1800" i="1" smtClean="0">
                <a:solidFill>
                  <a:schemeClr val="bg1"/>
                </a:solidFill>
                <a:sym typeface="Symbol"/>
              </a:rPr>
              <a:t></a:t>
            </a:r>
            <a:r>
              <a:rPr lang="en-US" sz="1800" b="1" smtClean="0">
                <a:solidFill>
                  <a:schemeClr val="bg1"/>
                </a:solidFill>
              </a:rPr>
              <a:t> exists, then the ML estimate will be a sufficient statistic.</a:t>
            </a:r>
          </a:p>
          <a:p>
            <a:pPr marL="338138" indent="-169863">
              <a:spcAft>
                <a:spcPts val="600"/>
              </a:spcAft>
              <a:buFont typeface="Wingdings" pitchFamily="2" charset="2"/>
              <a:buChar char="§"/>
            </a:pPr>
            <a:r>
              <a:rPr lang="en-US" sz="1800" b="1" smtClean="0">
                <a:solidFill>
                  <a:schemeClr val="bg1"/>
                </a:solidFill>
              </a:rPr>
              <a:t>Efficiency: An estimator that attains the lower bound of the variance attainable by an unbiased estimator is referred to as fully efficient. If such a statistic exists, the ML estimate will be that statistic.</a:t>
            </a:r>
          </a:p>
          <a:p>
            <a:pPr marL="338138" indent="-169863">
              <a:spcAft>
                <a:spcPts val="600"/>
              </a:spcAft>
              <a:buFont typeface="Wingdings" pitchFamily="2" charset="2"/>
              <a:buChar char="§"/>
            </a:pPr>
            <a:r>
              <a:rPr lang="en-US" sz="1800" b="1" smtClean="0">
                <a:solidFill>
                  <a:schemeClr val="bg1"/>
                </a:solidFill>
              </a:rPr>
              <a:t>Gaussianity: ML estimates are asymptotically Gaussian.</a:t>
            </a:r>
          </a:p>
          <a:p>
            <a:pPr marL="168275" indent="-168275">
              <a:spcAft>
                <a:spcPts val="600"/>
              </a:spcAft>
              <a:buFont typeface="Arial" pitchFamily="34" charset="0"/>
              <a:buChar char="•"/>
            </a:pPr>
            <a:r>
              <a:rPr lang="en-US" sz="1800" b="1" smtClean="0">
                <a:solidFill>
                  <a:schemeClr val="bg1"/>
                </a:solidFill>
              </a:rPr>
              <a:t>ML estimates are often a good start because no prior information is required. Once found, it can be used as an initial value for an MAP or Bayes solution.</a:t>
            </a:r>
            <a:endParaRPr lang="en-US" sz="1800" b="1" dirty="0" smtClean="0">
              <a:solidFill>
                <a:schemeClr val="bg1"/>
              </a:solidFill>
            </a:endParaRPr>
          </a:p>
        </p:txBody>
      </p:sp>
      <p:graphicFrame>
        <p:nvGraphicFramePr>
          <p:cNvPr id="13" name="Object 3"/>
          <p:cNvGraphicFramePr>
            <a:graphicFrameLocks noChangeAspect="1"/>
          </p:cNvGraphicFramePr>
          <p:nvPr/>
        </p:nvGraphicFramePr>
        <p:xfrm>
          <a:off x="454025" y="1650780"/>
          <a:ext cx="5011738" cy="320675"/>
        </p:xfrm>
        <a:graphic>
          <a:graphicData uri="http://schemas.openxmlformats.org/presentationml/2006/ole">
            <p:oleObj spid="_x0000_s44041" name="Equation" r:id="rId3" imgW="3377880" imgH="215640" progId="Equation.3">
              <p:embed/>
            </p:oleObj>
          </a:graphicData>
        </a:graphic>
      </p:graphicFrame>
      <p:graphicFrame>
        <p:nvGraphicFramePr>
          <p:cNvPr id="44045" name="Object 13"/>
          <p:cNvGraphicFramePr>
            <a:graphicFrameLocks noChangeAspect="1"/>
          </p:cNvGraphicFramePr>
          <p:nvPr/>
        </p:nvGraphicFramePr>
        <p:xfrm>
          <a:off x="5340424" y="894642"/>
          <a:ext cx="1185862" cy="338137"/>
        </p:xfrm>
        <a:graphic>
          <a:graphicData uri="http://schemas.openxmlformats.org/presentationml/2006/ole">
            <p:oleObj spid="_x0000_s44045" name="Equation" r:id="rId4" imgW="799920" imgH="228600" progId="Equation.3">
              <p:embed/>
            </p:oleObj>
          </a:graphicData>
        </a:graphic>
      </p:graphicFrame>
      <p:graphicFrame>
        <p:nvGraphicFramePr>
          <p:cNvPr id="44046" name="Object 14"/>
          <p:cNvGraphicFramePr>
            <a:graphicFrameLocks noChangeAspect="1"/>
          </p:cNvGraphicFramePr>
          <p:nvPr/>
        </p:nvGraphicFramePr>
        <p:xfrm>
          <a:off x="4897511" y="1928813"/>
          <a:ext cx="1319213" cy="582612"/>
        </p:xfrm>
        <a:graphic>
          <a:graphicData uri="http://schemas.openxmlformats.org/presentationml/2006/ole">
            <p:oleObj spid="_x0000_s44046" name="Equation" r:id="rId5" imgW="888840" imgH="39348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 ML Estimate of a Noisy Measurement</a:t>
            </a:r>
            <a:endParaRPr lang="en-US" b="1" dirty="0">
              <a:solidFill>
                <a:schemeClr val="accent2"/>
              </a:solidFill>
            </a:endParaRPr>
          </a:p>
        </p:txBody>
      </p:sp>
      <p:sp>
        <p:nvSpPr>
          <p:cNvPr id="11" name="Text Box 3"/>
          <p:cNvSpPr txBox="1">
            <a:spLocks noChangeArrowheads="1"/>
          </p:cNvSpPr>
          <p:nvPr/>
        </p:nvSpPr>
        <p:spPr bwMode="auto">
          <a:xfrm>
            <a:off x="228600" y="576775"/>
            <a:ext cx="8693150" cy="5725551"/>
          </a:xfrm>
          <a:prstGeom prst="rect">
            <a:avLst/>
          </a:prstGeom>
          <a:noFill/>
          <a:ln w="9525">
            <a:noFill/>
            <a:miter lim="800000"/>
            <a:headEnd/>
            <a:tailEnd/>
          </a:ln>
          <a:effectLst/>
        </p:spPr>
        <p:txBody>
          <a:bodyPr lIns="0" tIns="0" rIns="0" bIns="0"/>
          <a:lstStyle/>
          <a:p>
            <a:pPr marL="165100" indent="-165100">
              <a:lnSpc>
                <a:spcPts val="2400"/>
              </a:lnSpc>
              <a:spcAft>
                <a:spcPts val="3600"/>
              </a:spcAft>
              <a:buFont typeface="Arial" pitchFamily="34" charset="0"/>
              <a:buChar char="•"/>
            </a:pPr>
            <a:r>
              <a:rPr lang="en-US" sz="1800" b="1" dirty="0" smtClean="0">
                <a:solidFill>
                  <a:schemeClr val="bg1"/>
                </a:solidFill>
              </a:rPr>
              <a:t>Consider a single measurement, </a:t>
            </a:r>
            <a:r>
              <a:rPr lang="en-US" sz="1800" i="1" dirty="0" smtClean="0">
                <a:solidFill>
                  <a:schemeClr val="bg1"/>
                </a:solidFill>
              </a:rPr>
              <a:t>x</a:t>
            </a:r>
            <a:r>
              <a:rPr lang="en-US" sz="1800" b="1" dirty="0" smtClean="0">
                <a:solidFill>
                  <a:schemeClr val="bg1"/>
                </a:solidFill>
              </a:rPr>
              <a:t>, consisting of the sum of a parameter, </a:t>
            </a:r>
            <a:r>
              <a:rPr lang="en-US" sz="1800" i="1" dirty="0" smtClean="0">
                <a:solidFill>
                  <a:schemeClr val="bg1"/>
                </a:solidFill>
                <a:sym typeface="Symbol"/>
              </a:rPr>
              <a:t></a:t>
            </a:r>
            <a:r>
              <a:rPr lang="en-US" sz="1800" b="1" dirty="0" smtClean="0">
                <a:solidFill>
                  <a:schemeClr val="bg1"/>
                </a:solidFill>
              </a:rPr>
              <a:t>, and a random variable, </a:t>
            </a:r>
            <a:r>
              <a:rPr lang="en-US" sz="1800" i="1" dirty="0" smtClean="0">
                <a:solidFill>
                  <a:schemeClr val="bg1"/>
                </a:solidFill>
              </a:rPr>
              <a:t>w</a:t>
            </a:r>
            <a:r>
              <a:rPr lang="en-US" sz="1800" b="1" dirty="0" smtClean="0">
                <a:solidFill>
                  <a:schemeClr val="bg1"/>
                </a:solidFill>
              </a:rPr>
              <a:t>, which is zero-mean Gaussian with a variance      :</a:t>
            </a:r>
          </a:p>
          <a:p>
            <a:pPr marL="165100" indent="-165100">
              <a:spcAft>
                <a:spcPts val="6600"/>
              </a:spcAft>
              <a:buFont typeface="Arial" pitchFamily="34" charset="0"/>
              <a:buChar char="•"/>
            </a:pPr>
            <a:r>
              <a:rPr lang="en-US" sz="1800" b="1" dirty="0" smtClean="0">
                <a:solidFill>
                  <a:schemeClr val="bg1"/>
                </a:solidFill>
              </a:rPr>
              <a:t>To construct the ML estimate, we form the likelihood function:</a:t>
            </a:r>
          </a:p>
          <a:p>
            <a:pPr marL="165100" indent="-165100">
              <a:spcAft>
                <a:spcPts val="6000"/>
              </a:spcAft>
              <a:buFont typeface="Arial" pitchFamily="34" charset="0"/>
              <a:buChar char="•"/>
            </a:pPr>
            <a:r>
              <a:rPr lang="en-US" sz="1800" b="1" dirty="0" smtClean="0">
                <a:solidFill>
                  <a:schemeClr val="bg1"/>
                </a:solidFill>
              </a:rPr>
              <a:t>The log likelihood function is:</a:t>
            </a:r>
          </a:p>
          <a:p>
            <a:pPr marL="165100" indent="-165100">
              <a:spcAft>
                <a:spcPts val="6000"/>
              </a:spcAft>
              <a:buFont typeface="Arial" pitchFamily="34" charset="0"/>
              <a:buChar char="•"/>
            </a:pPr>
            <a:r>
              <a:rPr lang="en-US" sz="1800" b="1" dirty="0" smtClean="0">
                <a:solidFill>
                  <a:schemeClr val="bg1"/>
                </a:solidFill>
              </a:rPr>
              <a:t>Differentiating with respect to</a:t>
            </a:r>
            <a:r>
              <a:rPr lang="en-US" sz="1800" i="1" dirty="0" smtClean="0">
                <a:solidFill>
                  <a:schemeClr val="bg1"/>
                </a:solidFill>
                <a:sym typeface="Symbol"/>
              </a:rPr>
              <a:t> </a:t>
            </a:r>
            <a:r>
              <a:rPr lang="en-US" sz="1800" b="1" dirty="0" smtClean="0">
                <a:solidFill>
                  <a:schemeClr val="bg1"/>
                </a:solidFill>
                <a:sym typeface="Symbol"/>
              </a:rPr>
              <a:t> and equating to zero:</a:t>
            </a:r>
          </a:p>
          <a:p>
            <a:pPr marL="165100" indent="-165100">
              <a:spcAft>
                <a:spcPts val="1200"/>
              </a:spcAft>
              <a:buFont typeface="Arial" pitchFamily="34" charset="0"/>
              <a:buChar char="•"/>
            </a:pPr>
            <a:r>
              <a:rPr lang="en-US" sz="1800" b="1" dirty="0" smtClean="0">
                <a:solidFill>
                  <a:schemeClr val="bg1"/>
                </a:solidFill>
                <a:sym typeface="Symbol"/>
              </a:rPr>
              <a:t>Thus, the best estimate in the ML sense is the value of the raw data. This is intuitively satisfying because in the absence of any other information, the best thing we can do is to trust the data.</a:t>
            </a:r>
          </a:p>
          <a:p>
            <a:pPr marL="165100" indent="-165100">
              <a:spcAft>
                <a:spcPts val="1200"/>
              </a:spcAft>
              <a:buFont typeface="Arial" pitchFamily="34" charset="0"/>
              <a:buChar char="•"/>
            </a:pPr>
            <a:r>
              <a:rPr lang="en-US" sz="1800" b="1" dirty="0" smtClean="0">
                <a:solidFill>
                  <a:schemeClr val="bg1"/>
                </a:solidFill>
                <a:sym typeface="Symbol"/>
              </a:rPr>
              <a:t>The variance can be shown to be:</a:t>
            </a:r>
          </a:p>
          <a:p>
            <a:pPr marL="165100" indent="-165100">
              <a:spcAft>
                <a:spcPts val="1200"/>
              </a:spcAft>
            </a:pPr>
            <a:r>
              <a:rPr lang="en-US" sz="1800" b="1" dirty="0" smtClean="0">
                <a:solidFill>
                  <a:schemeClr val="bg1"/>
                </a:solidFill>
                <a:sym typeface="Symbol"/>
              </a:rPr>
              <a:t>	Again, this makes sense, why?</a:t>
            </a:r>
          </a:p>
        </p:txBody>
      </p:sp>
      <p:graphicFrame>
        <p:nvGraphicFramePr>
          <p:cNvPr id="13" name="Object 3"/>
          <p:cNvGraphicFramePr>
            <a:graphicFrameLocks noChangeAspect="1"/>
          </p:cNvGraphicFramePr>
          <p:nvPr/>
        </p:nvGraphicFramePr>
        <p:xfrm>
          <a:off x="8176431" y="858593"/>
          <a:ext cx="339725" cy="358775"/>
        </p:xfrm>
        <a:graphic>
          <a:graphicData uri="http://schemas.openxmlformats.org/presentationml/2006/ole">
            <p:oleObj spid="_x0000_s83970" name="Equation" r:id="rId3" imgW="228600" imgH="241200" progId="Equation.3">
              <p:embed/>
            </p:oleObj>
          </a:graphicData>
        </a:graphic>
      </p:graphicFrame>
      <p:graphicFrame>
        <p:nvGraphicFramePr>
          <p:cNvPr id="44046" name="Object 14"/>
          <p:cNvGraphicFramePr>
            <a:graphicFrameLocks noChangeAspect="1"/>
          </p:cNvGraphicFramePr>
          <p:nvPr/>
        </p:nvGraphicFramePr>
        <p:xfrm>
          <a:off x="454025" y="1258837"/>
          <a:ext cx="923925" cy="261937"/>
        </p:xfrm>
        <a:graphic>
          <a:graphicData uri="http://schemas.openxmlformats.org/presentationml/2006/ole">
            <p:oleObj spid="_x0000_s83972" name="Equation" r:id="rId4" imgW="622080" imgH="177480" progId="Equation.3">
              <p:embed/>
            </p:oleObj>
          </a:graphicData>
        </a:graphic>
      </p:graphicFrame>
      <p:graphicFrame>
        <p:nvGraphicFramePr>
          <p:cNvPr id="83973" name="Object 5"/>
          <p:cNvGraphicFramePr>
            <a:graphicFrameLocks noChangeAspect="1"/>
          </p:cNvGraphicFramePr>
          <p:nvPr/>
        </p:nvGraphicFramePr>
        <p:xfrm>
          <a:off x="454025" y="1998761"/>
          <a:ext cx="3073401" cy="747712"/>
        </p:xfrm>
        <a:graphic>
          <a:graphicData uri="http://schemas.openxmlformats.org/presentationml/2006/ole">
            <p:oleObj spid="_x0000_s83973" name="Equation" r:id="rId5" imgW="2070000" imgH="507960" progId="Equation.3">
              <p:embed/>
            </p:oleObj>
          </a:graphicData>
        </a:graphic>
      </p:graphicFrame>
      <p:graphicFrame>
        <p:nvGraphicFramePr>
          <p:cNvPr id="83974" name="Object 6"/>
          <p:cNvGraphicFramePr>
            <a:graphicFrameLocks noChangeAspect="1"/>
          </p:cNvGraphicFramePr>
          <p:nvPr/>
        </p:nvGraphicFramePr>
        <p:xfrm>
          <a:off x="454025" y="3111500"/>
          <a:ext cx="3300413" cy="635000"/>
        </p:xfrm>
        <a:graphic>
          <a:graphicData uri="http://schemas.openxmlformats.org/presentationml/2006/ole">
            <p:oleObj spid="_x0000_s83974" name="Equation" r:id="rId6" imgW="2222280" imgH="431640" progId="Equation.3">
              <p:embed/>
            </p:oleObj>
          </a:graphicData>
        </a:graphic>
      </p:graphicFrame>
      <p:graphicFrame>
        <p:nvGraphicFramePr>
          <p:cNvPr id="83975" name="Object 7"/>
          <p:cNvGraphicFramePr>
            <a:graphicFrameLocks noChangeAspect="1"/>
          </p:cNvGraphicFramePr>
          <p:nvPr/>
        </p:nvGraphicFramePr>
        <p:xfrm>
          <a:off x="454025" y="4193028"/>
          <a:ext cx="2886075" cy="635000"/>
        </p:xfrm>
        <a:graphic>
          <a:graphicData uri="http://schemas.openxmlformats.org/presentationml/2006/ole">
            <p:oleObj spid="_x0000_s83975" name="Equation" r:id="rId7" imgW="1942920" imgH="431640" progId="Equation.3">
              <p:embed/>
            </p:oleObj>
          </a:graphicData>
        </a:graphic>
      </p:graphicFrame>
      <p:graphicFrame>
        <p:nvGraphicFramePr>
          <p:cNvPr id="83976" name="Object 8"/>
          <p:cNvGraphicFramePr>
            <a:graphicFrameLocks noChangeAspect="1"/>
          </p:cNvGraphicFramePr>
          <p:nvPr/>
        </p:nvGraphicFramePr>
        <p:xfrm>
          <a:off x="4104665" y="5765091"/>
          <a:ext cx="1489075" cy="355600"/>
        </p:xfrm>
        <a:graphic>
          <a:graphicData uri="http://schemas.openxmlformats.org/presentationml/2006/ole">
            <p:oleObj spid="_x0000_s83976" name="Equation" r:id="rId8" imgW="1002960" imgH="2412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 MAP Estimate</a:t>
            </a:r>
            <a:endParaRPr lang="en-US" b="1" dirty="0">
              <a:solidFill>
                <a:schemeClr val="accent2"/>
              </a:solidFill>
            </a:endParaRPr>
          </a:p>
        </p:txBody>
      </p:sp>
      <p:sp>
        <p:nvSpPr>
          <p:cNvPr id="11" name="Text Box 3"/>
          <p:cNvSpPr txBox="1">
            <a:spLocks noChangeArrowheads="1"/>
          </p:cNvSpPr>
          <p:nvPr/>
        </p:nvSpPr>
        <p:spPr bwMode="auto">
          <a:xfrm>
            <a:off x="228600" y="576775"/>
            <a:ext cx="8693150" cy="5725551"/>
          </a:xfrm>
          <a:prstGeom prst="rect">
            <a:avLst/>
          </a:prstGeom>
          <a:noFill/>
          <a:ln w="9525">
            <a:noFill/>
            <a:miter lim="800000"/>
            <a:headEnd/>
            <a:tailEnd/>
          </a:ln>
          <a:effectLst/>
        </p:spPr>
        <p:txBody>
          <a:bodyPr lIns="0" tIns="0" rIns="0" bIns="0"/>
          <a:lstStyle/>
          <a:p>
            <a:pPr marL="165100" indent="-165100">
              <a:lnSpc>
                <a:spcPts val="2400"/>
              </a:lnSpc>
              <a:spcAft>
                <a:spcPts val="6600"/>
              </a:spcAft>
              <a:buFont typeface="Arial" pitchFamily="34" charset="0"/>
              <a:buChar char="•"/>
            </a:pPr>
            <a:r>
              <a:rPr lang="en-US" sz="1800" b="1" dirty="0" smtClean="0">
                <a:solidFill>
                  <a:schemeClr val="bg1"/>
                </a:solidFill>
              </a:rPr>
              <a:t>The MAP estimate is obtained from:</a:t>
            </a:r>
          </a:p>
          <a:p>
            <a:pPr marL="165100" indent="-165100">
              <a:lnSpc>
                <a:spcPts val="2400"/>
              </a:lnSpc>
              <a:spcAft>
                <a:spcPts val="6600"/>
              </a:spcAft>
              <a:buFont typeface="Arial" pitchFamily="34" charset="0"/>
              <a:buChar char="•"/>
            </a:pPr>
            <a:r>
              <a:rPr lang="en-US" sz="1800" b="1" dirty="0" smtClean="0">
                <a:solidFill>
                  <a:schemeClr val="bg1"/>
                </a:solidFill>
              </a:rPr>
              <a:t>The log of the density is:</a:t>
            </a:r>
          </a:p>
          <a:p>
            <a:pPr marL="165100" indent="-165100">
              <a:lnSpc>
                <a:spcPts val="2400"/>
              </a:lnSpc>
              <a:spcAft>
                <a:spcPts val="6600"/>
              </a:spcAft>
              <a:buFont typeface="Arial" pitchFamily="34" charset="0"/>
              <a:buChar char="•"/>
            </a:pPr>
            <a:r>
              <a:rPr lang="en-US" sz="1800" b="1" dirty="0" smtClean="0">
                <a:solidFill>
                  <a:schemeClr val="bg1"/>
                </a:solidFill>
              </a:rPr>
              <a:t>The </a:t>
            </a:r>
            <a:r>
              <a:rPr lang="en-US" sz="1800" b="1" i="1" dirty="0" smtClean="0">
                <a:solidFill>
                  <a:schemeClr val="bg1"/>
                </a:solidFill>
              </a:rPr>
              <a:t>a priori</a:t>
            </a:r>
            <a:r>
              <a:rPr lang="en-US" sz="1800" b="1" dirty="0" smtClean="0">
                <a:solidFill>
                  <a:schemeClr val="bg1"/>
                </a:solidFill>
              </a:rPr>
              <a:t> density,         , is given by:</a:t>
            </a:r>
          </a:p>
          <a:p>
            <a:pPr marL="165100" indent="-165100">
              <a:lnSpc>
                <a:spcPts val="2400"/>
              </a:lnSpc>
              <a:spcAft>
                <a:spcPts val="6600"/>
              </a:spcAft>
              <a:buFont typeface="Arial" pitchFamily="34" charset="0"/>
              <a:buChar char="•"/>
            </a:pPr>
            <a:r>
              <a:rPr lang="en-US" sz="1800" b="1" dirty="0" smtClean="0">
                <a:solidFill>
                  <a:schemeClr val="bg1"/>
                </a:solidFill>
              </a:rPr>
              <a:t>Taking the log:</a:t>
            </a:r>
          </a:p>
          <a:p>
            <a:pPr marL="165100" indent="-165100">
              <a:lnSpc>
                <a:spcPts val="2400"/>
              </a:lnSpc>
              <a:spcAft>
                <a:spcPts val="6600"/>
              </a:spcAft>
              <a:buFont typeface="Arial" pitchFamily="34" charset="0"/>
              <a:buChar char="•"/>
            </a:pPr>
            <a:r>
              <a:rPr lang="en-US" sz="1800" b="1" dirty="0" smtClean="0">
                <a:solidFill>
                  <a:schemeClr val="bg1"/>
                </a:solidFill>
              </a:rPr>
              <a:t>Substituting into the first equation, differentiating, and solving for         : </a:t>
            </a:r>
          </a:p>
        </p:txBody>
      </p:sp>
      <p:graphicFrame>
        <p:nvGraphicFramePr>
          <p:cNvPr id="85000" name="Object 8"/>
          <p:cNvGraphicFramePr>
            <a:graphicFrameLocks noChangeAspect="1"/>
          </p:cNvGraphicFramePr>
          <p:nvPr/>
        </p:nvGraphicFramePr>
        <p:xfrm>
          <a:off x="454025" y="926904"/>
          <a:ext cx="2806700" cy="582613"/>
        </p:xfrm>
        <a:graphic>
          <a:graphicData uri="http://schemas.openxmlformats.org/presentationml/2006/ole">
            <p:oleObj spid="_x0000_s85000" name="Equation" r:id="rId3" imgW="1892160" imgH="393480" progId="Equation.3">
              <p:embed/>
            </p:oleObj>
          </a:graphicData>
        </a:graphic>
      </p:graphicFrame>
      <p:graphicFrame>
        <p:nvGraphicFramePr>
          <p:cNvPr id="85001" name="Object 9"/>
          <p:cNvGraphicFramePr>
            <a:graphicFrameLocks noChangeAspect="1"/>
          </p:cNvGraphicFramePr>
          <p:nvPr/>
        </p:nvGraphicFramePr>
        <p:xfrm>
          <a:off x="454025" y="2084608"/>
          <a:ext cx="3848100" cy="635000"/>
        </p:xfrm>
        <a:graphic>
          <a:graphicData uri="http://schemas.openxmlformats.org/presentationml/2006/ole">
            <p:oleObj spid="_x0000_s85001" name="Equation" r:id="rId4" imgW="2590560" imgH="431640" progId="Equation.3">
              <p:embed/>
            </p:oleObj>
          </a:graphicData>
        </a:graphic>
      </p:graphicFrame>
      <p:graphicFrame>
        <p:nvGraphicFramePr>
          <p:cNvPr id="85002" name="Object 10"/>
          <p:cNvGraphicFramePr>
            <a:graphicFrameLocks noChangeAspect="1"/>
          </p:cNvGraphicFramePr>
          <p:nvPr/>
        </p:nvGraphicFramePr>
        <p:xfrm>
          <a:off x="2567549" y="2849954"/>
          <a:ext cx="488950" cy="320675"/>
        </p:xfrm>
        <a:graphic>
          <a:graphicData uri="http://schemas.openxmlformats.org/presentationml/2006/ole">
            <p:oleObj spid="_x0000_s85002" name="Equation" r:id="rId5" imgW="330120" imgH="215640" progId="Equation.3">
              <p:embed/>
            </p:oleObj>
          </a:graphicData>
        </a:graphic>
      </p:graphicFrame>
      <p:graphicFrame>
        <p:nvGraphicFramePr>
          <p:cNvPr id="85003" name="Object 11"/>
          <p:cNvGraphicFramePr>
            <a:graphicFrameLocks noChangeAspect="1"/>
          </p:cNvGraphicFramePr>
          <p:nvPr/>
        </p:nvGraphicFramePr>
        <p:xfrm>
          <a:off x="454025" y="3302388"/>
          <a:ext cx="2393950" cy="747712"/>
        </p:xfrm>
        <a:graphic>
          <a:graphicData uri="http://schemas.openxmlformats.org/presentationml/2006/ole">
            <p:oleObj spid="_x0000_s85003" name="Equation" r:id="rId6" imgW="1612800" imgH="507960" progId="Equation.3">
              <p:embed/>
            </p:oleObj>
          </a:graphicData>
        </a:graphic>
      </p:graphicFrame>
      <p:graphicFrame>
        <p:nvGraphicFramePr>
          <p:cNvPr id="85005" name="Object 13"/>
          <p:cNvGraphicFramePr>
            <a:graphicFrameLocks noChangeAspect="1"/>
          </p:cNvGraphicFramePr>
          <p:nvPr/>
        </p:nvGraphicFramePr>
        <p:xfrm>
          <a:off x="454025" y="4375810"/>
          <a:ext cx="3622675" cy="635000"/>
        </p:xfrm>
        <a:graphic>
          <a:graphicData uri="http://schemas.openxmlformats.org/presentationml/2006/ole">
            <p:oleObj spid="_x0000_s85005" name="Equation" r:id="rId7" imgW="2438280" imgH="431640" progId="Equation.3">
              <p:embed/>
            </p:oleObj>
          </a:graphicData>
        </a:graphic>
      </p:graphicFrame>
      <p:graphicFrame>
        <p:nvGraphicFramePr>
          <p:cNvPr id="85006" name="Object 14"/>
          <p:cNvGraphicFramePr>
            <a:graphicFrameLocks noChangeAspect="1"/>
          </p:cNvGraphicFramePr>
          <p:nvPr/>
        </p:nvGraphicFramePr>
        <p:xfrm>
          <a:off x="7624763" y="5140325"/>
          <a:ext cx="469900" cy="320675"/>
        </p:xfrm>
        <a:graphic>
          <a:graphicData uri="http://schemas.openxmlformats.org/presentationml/2006/ole">
            <p:oleObj spid="_x0000_s85006" name="Equation" r:id="rId8" imgW="317160" imgH="215640" progId="Equation.3">
              <p:embed/>
            </p:oleObj>
          </a:graphicData>
        </a:graphic>
      </p:graphicFrame>
      <p:graphicFrame>
        <p:nvGraphicFramePr>
          <p:cNvPr id="85007" name="Object 15"/>
          <p:cNvGraphicFramePr>
            <a:graphicFrameLocks noChangeAspect="1"/>
          </p:cNvGraphicFramePr>
          <p:nvPr/>
        </p:nvGraphicFramePr>
        <p:xfrm>
          <a:off x="454025" y="5671136"/>
          <a:ext cx="2311400" cy="717550"/>
        </p:xfrm>
        <a:graphic>
          <a:graphicData uri="http://schemas.openxmlformats.org/presentationml/2006/ole">
            <p:oleObj spid="_x0000_s85007" name="Equation" r:id="rId9" imgW="1562040" imgH="4824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 MAP Estimate (Cont.)</a:t>
            </a:r>
            <a:endParaRPr lang="en-US" b="1" dirty="0">
              <a:solidFill>
                <a:schemeClr val="accent2"/>
              </a:solidFill>
            </a:endParaRPr>
          </a:p>
        </p:txBody>
      </p:sp>
      <p:sp>
        <p:nvSpPr>
          <p:cNvPr id="11" name="Text Box 3"/>
          <p:cNvSpPr txBox="1">
            <a:spLocks noChangeArrowheads="1"/>
          </p:cNvSpPr>
          <p:nvPr/>
        </p:nvSpPr>
        <p:spPr bwMode="auto">
          <a:xfrm>
            <a:off x="228600" y="576775"/>
            <a:ext cx="8693150" cy="5725551"/>
          </a:xfrm>
          <a:prstGeom prst="rect">
            <a:avLst/>
          </a:prstGeom>
          <a:noFill/>
          <a:ln w="9525">
            <a:noFill/>
            <a:miter lim="800000"/>
            <a:headEnd/>
            <a:tailEnd/>
          </a:ln>
          <a:effectLst/>
        </p:spPr>
        <p:txBody>
          <a:bodyPr lIns="0" tIns="0" rIns="0" bIns="0"/>
          <a:lstStyle/>
          <a:p>
            <a:pPr marL="165100" indent="-165100">
              <a:lnSpc>
                <a:spcPts val="2400"/>
              </a:lnSpc>
              <a:spcAft>
                <a:spcPts val="1200"/>
              </a:spcAft>
              <a:buFont typeface="Arial" pitchFamily="34" charset="0"/>
              <a:buChar char="•"/>
            </a:pPr>
            <a:r>
              <a:rPr lang="en-US" sz="1800" b="1" dirty="0" smtClean="0">
                <a:solidFill>
                  <a:schemeClr val="bg1"/>
                </a:solidFill>
              </a:rPr>
              <a:t>The significance of this result gives us insight</a:t>
            </a:r>
            <a:br>
              <a:rPr lang="en-US" sz="1800" b="1" dirty="0" smtClean="0">
                <a:solidFill>
                  <a:schemeClr val="bg1"/>
                </a:solidFill>
              </a:rPr>
            </a:br>
            <a:r>
              <a:rPr lang="en-US" sz="1800" b="1" dirty="0" smtClean="0">
                <a:solidFill>
                  <a:schemeClr val="bg1"/>
                </a:solidFill>
              </a:rPr>
              <a:t>into the MAP estimate. The estimate is a weighted</a:t>
            </a:r>
            <a:br>
              <a:rPr lang="en-US" sz="1800" b="1" dirty="0" smtClean="0">
                <a:solidFill>
                  <a:schemeClr val="bg1"/>
                </a:solidFill>
              </a:rPr>
            </a:br>
            <a:r>
              <a:rPr lang="en-US" sz="1800" b="1" dirty="0" smtClean="0">
                <a:solidFill>
                  <a:schemeClr val="bg1"/>
                </a:solidFill>
              </a:rPr>
              <a:t>sum of the ML estimate and the prior mean.</a:t>
            </a:r>
          </a:p>
          <a:p>
            <a:pPr marL="165100" indent="-165100">
              <a:lnSpc>
                <a:spcPts val="2400"/>
              </a:lnSpc>
              <a:spcAft>
                <a:spcPts val="1200"/>
              </a:spcAft>
              <a:buFont typeface="Arial" pitchFamily="34" charset="0"/>
              <a:buChar char="•"/>
            </a:pPr>
            <a:r>
              <a:rPr lang="en-US" sz="1800" b="1" dirty="0" smtClean="0">
                <a:solidFill>
                  <a:schemeClr val="bg1"/>
                </a:solidFill>
              </a:rPr>
              <a:t>The ratio of the variances can be viewed as a measure of confidence in the </a:t>
            </a:r>
            <a:r>
              <a:rPr lang="en-US" sz="1800" b="1" i="1" dirty="0" smtClean="0">
                <a:solidFill>
                  <a:schemeClr val="bg1"/>
                </a:solidFill>
              </a:rPr>
              <a:t>a priori</a:t>
            </a:r>
            <a:r>
              <a:rPr lang="en-US" sz="1800" b="1" dirty="0" smtClean="0">
                <a:solidFill>
                  <a:schemeClr val="bg1"/>
                </a:solidFill>
              </a:rPr>
              <a:t> model of </a:t>
            </a:r>
            <a:r>
              <a:rPr lang="en-US" sz="1800" i="1" dirty="0" smtClean="0">
                <a:solidFill>
                  <a:schemeClr val="bg1"/>
                </a:solidFill>
                <a:sym typeface="Symbol"/>
              </a:rPr>
              <a:t></a:t>
            </a:r>
            <a:r>
              <a:rPr lang="en-US" sz="1800" b="1" dirty="0" smtClean="0">
                <a:solidFill>
                  <a:schemeClr val="bg1"/>
                </a:solidFill>
                <a:sym typeface="Symbol"/>
              </a:rPr>
              <a:t>. The smaller the variance of </a:t>
            </a:r>
            <a:r>
              <a:rPr lang="en-US" sz="1800" i="1" dirty="0" smtClean="0">
                <a:solidFill>
                  <a:schemeClr val="bg1"/>
                </a:solidFill>
                <a:sym typeface="Symbol"/>
              </a:rPr>
              <a:t></a:t>
            </a:r>
            <a:r>
              <a:rPr lang="en-US" sz="1800" b="1" dirty="0" smtClean="0">
                <a:solidFill>
                  <a:schemeClr val="bg1"/>
                </a:solidFill>
                <a:sym typeface="Symbol"/>
              </a:rPr>
              <a:t>, the less weight we give to the ML estimate, </a:t>
            </a:r>
            <a:r>
              <a:rPr lang="en-US" sz="1800" i="1" dirty="0" smtClean="0">
                <a:solidFill>
                  <a:schemeClr val="bg1"/>
                </a:solidFill>
                <a:sym typeface="Symbol"/>
              </a:rPr>
              <a:t>x</a:t>
            </a:r>
            <a:r>
              <a:rPr lang="en-US" sz="1800" b="1" dirty="0" smtClean="0">
                <a:solidFill>
                  <a:schemeClr val="bg1"/>
                </a:solidFill>
                <a:sym typeface="Symbol"/>
              </a:rPr>
              <a:t>.</a:t>
            </a:r>
          </a:p>
          <a:p>
            <a:pPr marL="165100" indent="-165100">
              <a:lnSpc>
                <a:spcPts val="2400"/>
              </a:lnSpc>
              <a:spcAft>
                <a:spcPts val="1200"/>
              </a:spcAft>
              <a:buFont typeface="Arial" pitchFamily="34" charset="0"/>
              <a:buChar char="•"/>
            </a:pPr>
            <a:r>
              <a:rPr lang="en-US" sz="1800" b="1" dirty="0" smtClean="0">
                <a:solidFill>
                  <a:schemeClr val="bg1"/>
                </a:solidFill>
                <a:sym typeface="Symbol"/>
              </a:rPr>
              <a:t>In the limit as                      , the MAP estimate is simply   , the </a:t>
            </a:r>
            <a:r>
              <a:rPr lang="en-US" sz="1800" b="1" i="1" dirty="0" smtClean="0">
                <a:solidFill>
                  <a:schemeClr val="bg1"/>
                </a:solidFill>
                <a:sym typeface="Symbol"/>
              </a:rPr>
              <a:t>a priori</a:t>
            </a:r>
            <a:r>
              <a:rPr lang="en-US" sz="1800" b="1" dirty="0" smtClean="0">
                <a:solidFill>
                  <a:schemeClr val="bg1"/>
                </a:solidFill>
                <a:sym typeface="Symbol"/>
              </a:rPr>
              <a:t> mean.</a:t>
            </a:r>
          </a:p>
          <a:p>
            <a:pPr marL="165100" indent="-165100">
              <a:lnSpc>
                <a:spcPts val="2400"/>
              </a:lnSpc>
              <a:spcAft>
                <a:spcPts val="1200"/>
              </a:spcAft>
              <a:buFont typeface="Arial" pitchFamily="34" charset="0"/>
              <a:buChar char="•"/>
            </a:pPr>
            <a:r>
              <a:rPr lang="en-US" sz="1800" b="1" dirty="0" smtClean="0">
                <a:solidFill>
                  <a:schemeClr val="bg1"/>
                </a:solidFill>
                <a:sym typeface="Symbol"/>
              </a:rPr>
              <a:t>As the </a:t>
            </a:r>
            <a:r>
              <a:rPr lang="en-US" sz="1800" b="1" i="1" dirty="0" smtClean="0">
                <a:solidFill>
                  <a:schemeClr val="bg1"/>
                </a:solidFill>
                <a:sym typeface="Symbol"/>
              </a:rPr>
              <a:t>a priori </a:t>
            </a:r>
            <a:r>
              <a:rPr lang="en-US" sz="1800" b="1" dirty="0" smtClean="0">
                <a:solidFill>
                  <a:schemeClr val="bg1"/>
                </a:solidFill>
                <a:sym typeface="Symbol"/>
              </a:rPr>
              <a:t>variance increases, the MAP estimate converges to </a:t>
            </a:r>
            <a:r>
              <a:rPr lang="en-US" sz="1800" i="1" dirty="0" smtClean="0">
                <a:solidFill>
                  <a:schemeClr val="bg1"/>
                </a:solidFill>
                <a:sym typeface="Symbol"/>
              </a:rPr>
              <a:t>x</a:t>
            </a:r>
            <a:r>
              <a:rPr lang="en-US" sz="1800" b="1" dirty="0" smtClean="0">
                <a:solidFill>
                  <a:schemeClr val="bg1"/>
                </a:solidFill>
                <a:sym typeface="Symbol"/>
              </a:rPr>
              <a:t>.</a:t>
            </a:r>
          </a:p>
          <a:p>
            <a:pPr marL="165100" indent="-165100">
              <a:lnSpc>
                <a:spcPts val="2400"/>
              </a:lnSpc>
              <a:spcAft>
                <a:spcPts val="1200"/>
              </a:spcAft>
              <a:buFont typeface="Arial" pitchFamily="34" charset="0"/>
              <a:buChar char="•"/>
            </a:pPr>
            <a:r>
              <a:rPr lang="en-US" sz="1800" b="1" dirty="0" smtClean="0">
                <a:solidFill>
                  <a:schemeClr val="bg1"/>
                </a:solidFill>
                <a:sym typeface="Symbol"/>
              </a:rPr>
              <a:t>Exactly how we estimate the parameters of the a priori distribution, or how we deal with this information when it is unknown, will be discussed later in the course, and is discussed extensively in the Pattern Recognition course.</a:t>
            </a:r>
          </a:p>
          <a:p>
            <a:pPr marL="165100" indent="-165100">
              <a:lnSpc>
                <a:spcPts val="2400"/>
              </a:lnSpc>
              <a:spcAft>
                <a:spcPts val="1200"/>
              </a:spcAft>
              <a:buFont typeface="Arial" pitchFamily="34" charset="0"/>
              <a:buChar char="•"/>
            </a:pPr>
            <a:r>
              <a:rPr lang="en-US" sz="1800" b="1" dirty="0" smtClean="0">
                <a:solidFill>
                  <a:schemeClr val="bg1"/>
                </a:solidFill>
                <a:sym typeface="Symbol"/>
              </a:rPr>
              <a:t>This derivation can be extended to the important case of 1 parameter and </a:t>
            </a:r>
            <a:r>
              <a:rPr lang="en-US" sz="1800" i="1" dirty="0" smtClean="0">
                <a:solidFill>
                  <a:schemeClr val="bg1"/>
                </a:solidFill>
                <a:sym typeface="Symbol"/>
              </a:rPr>
              <a:t>M</a:t>
            </a:r>
            <a:r>
              <a:rPr lang="en-US" sz="1800" b="1" dirty="0" smtClean="0">
                <a:solidFill>
                  <a:schemeClr val="bg1"/>
                </a:solidFill>
                <a:sym typeface="Symbol"/>
              </a:rPr>
              <a:t> measurements:</a:t>
            </a:r>
            <a:endParaRPr lang="en-US" sz="1800" b="1" dirty="0" smtClean="0">
              <a:solidFill>
                <a:schemeClr val="bg1"/>
              </a:solidFill>
            </a:endParaRPr>
          </a:p>
        </p:txBody>
      </p:sp>
      <p:graphicFrame>
        <p:nvGraphicFramePr>
          <p:cNvPr id="86025" name="Object 9"/>
          <p:cNvGraphicFramePr>
            <a:graphicFrameLocks noChangeAspect="1"/>
          </p:cNvGraphicFramePr>
          <p:nvPr/>
        </p:nvGraphicFramePr>
        <p:xfrm>
          <a:off x="6402314" y="674175"/>
          <a:ext cx="2311400" cy="717550"/>
        </p:xfrm>
        <a:graphic>
          <a:graphicData uri="http://schemas.openxmlformats.org/presentationml/2006/ole">
            <p:oleObj spid="_x0000_s86025" name="Equation" r:id="rId3" imgW="1562040" imgH="482400" progId="Equation.3">
              <p:embed/>
            </p:oleObj>
          </a:graphicData>
        </a:graphic>
      </p:graphicFrame>
      <p:graphicFrame>
        <p:nvGraphicFramePr>
          <p:cNvPr id="86026" name="Object 10"/>
          <p:cNvGraphicFramePr>
            <a:graphicFrameLocks noChangeAspect="1"/>
          </p:cNvGraphicFramePr>
          <p:nvPr/>
        </p:nvGraphicFramePr>
        <p:xfrm>
          <a:off x="1899261" y="2707958"/>
          <a:ext cx="1352550" cy="358775"/>
        </p:xfrm>
        <a:graphic>
          <a:graphicData uri="http://schemas.openxmlformats.org/presentationml/2006/ole">
            <p:oleObj spid="_x0000_s86026" name="Equation" r:id="rId4" imgW="914400" imgH="241200" progId="Equation.3">
              <p:embed/>
            </p:oleObj>
          </a:graphicData>
        </a:graphic>
      </p:graphicFrame>
      <p:graphicFrame>
        <p:nvGraphicFramePr>
          <p:cNvPr id="86027" name="Object 11"/>
          <p:cNvGraphicFramePr>
            <a:graphicFrameLocks noChangeAspect="1"/>
          </p:cNvGraphicFramePr>
          <p:nvPr/>
        </p:nvGraphicFramePr>
        <p:xfrm>
          <a:off x="6329216" y="2694793"/>
          <a:ext cx="225425" cy="301625"/>
        </p:xfrm>
        <a:graphic>
          <a:graphicData uri="http://schemas.openxmlformats.org/presentationml/2006/ole">
            <p:oleObj spid="_x0000_s86027" name="Equation" r:id="rId5" imgW="152280" imgH="203040" progId="Equation.3">
              <p:embed/>
            </p:oleObj>
          </a:graphicData>
        </a:graphic>
      </p:graphicFrame>
      <p:graphicFrame>
        <p:nvGraphicFramePr>
          <p:cNvPr id="86028" name="Object 12"/>
          <p:cNvGraphicFramePr>
            <a:graphicFrameLocks noChangeAspect="1"/>
          </p:cNvGraphicFramePr>
          <p:nvPr/>
        </p:nvGraphicFramePr>
        <p:xfrm>
          <a:off x="454025" y="5407416"/>
          <a:ext cx="1558925" cy="642938"/>
        </p:xfrm>
        <a:graphic>
          <a:graphicData uri="http://schemas.openxmlformats.org/presentationml/2006/ole">
            <p:oleObj spid="_x0000_s86028" name="Equation" r:id="rId6" imgW="1054080" imgH="431640" progId="Equation.3">
              <p:embed/>
            </p:oleObj>
          </a:graphicData>
        </a:graphic>
      </p:graphicFrame>
      <p:graphicFrame>
        <p:nvGraphicFramePr>
          <p:cNvPr id="86029" name="Object 13"/>
          <p:cNvGraphicFramePr>
            <a:graphicFrameLocks noChangeAspect="1"/>
          </p:cNvGraphicFramePr>
          <p:nvPr/>
        </p:nvGraphicFramePr>
        <p:xfrm>
          <a:off x="2458305" y="5022142"/>
          <a:ext cx="2779712" cy="1436687"/>
        </p:xfrm>
        <a:graphic>
          <a:graphicData uri="http://schemas.openxmlformats.org/presentationml/2006/ole">
            <p:oleObj spid="_x0000_s86029" name="Equation" r:id="rId7" imgW="1879560" imgH="96516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Cramer-</a:t>
            </a:r>
            <a:r>
              <a:rPr lang="en-US" b="1" dirty="0" err="1" smtClean="0">
                <a:solidFill>
                  <a:schemeClr val="accent2"/>
                </a:solidFill>
              </a:rPr>
              <a:t>Rao</a:t>
            </a:r>
            <a:r>
              <a:rPr lang="en-US" b="1" dirty="0" smtClean="0">
                <a:solidFill>
                  <a:schemeClr val="accent2"/>
                </a:solidFill>
              </a:rPr>
              <a:t> Lower Bound (CRLB)</a:t>
            </a:r>
            <a:endParaRPr lang="en-US" b="1" dirty="0">
              <a:solidFill>
                <a:schemeClr val="accent2"/>
              </a:solidFill>
            </a:endParaRPr>
          </a:p>
        </p:txBody>
      </p:sp>
      <p:sp>
        <p:nvSpPr>
          <p:cNvPr id="11" name="Text Box 3"/>
          <p:cNvSpPr txBox="1">
            <a:spLocks noChangeArrowheads="1"/>
          </p:cNvSpPr>
          <p:nvPr/>
        </p:nvSpPr>
        <p:spPr bwMode="auto">
          <a:xfrm>
            <a:off x="228600" y="576775"/>
            <a:ext cx="8693150" cy="5725551"/>
          </a:xfrm>
          <a:prstGeom prst="rect">
            <a:avLst/>
          </a:prstGeom>
          <a:noFill/>
          <a:ln w="9525">
            <a:noFill/>
            <a:miter lim="800000"/>
            <a:headEnd/>
            <a:tailEnd/>
          </a:ln>
          <a:effectLst/>
        </p:spPr>
        <p:txBody>
          <a:bodyPr lIns="0" tIns="0" rIns="0" bIns="0"/>
          <a:lstStyle/>
          <a:p>
            <a:pPr marL="165100" indent="-165100">
              <a:lnSpc>
                <a:spcPts val="2800"/>
              </a:lnSpc>
              <a:spcAft>
                <a:spcPts val="1200"/>
              </a:spcAft>
              <a:buFont typeface="Arial" pitchFamily="34" charset="0"/>
              <a:buChar char="•"/>
            </a:pPr>
            <a:r>
              <a:rPr lang="en-US" sz="1800" b="1" dirty="0" smtClean="0">
                <a:solidFill>
                  <a:schemeClr val="bg1"/>
                </a:solidFill>
              </a:rPr>
              <a:t>If </a:t>
            </a:r>
            <a:r>
              <a:rPr lang="en-US" sz="1800" b="1" dirty="0" smtClean="0">
                <a:solidFill>
                  <a:schemeClr val="bg1"/>
                </a:solidFill>
                <a:sym typeface="Symbol"/>
              </a:rPr>
              <a:t></a:t>
            </a:r>
            <a:r>
              <a:rPr lang="en-US" sz="1800" b="1" dirty="0" smtClean="0">
                <a:solidFill>
                  <a:schemeClr val="bg1"/>
                </a:solidFill>
              </a:rPr>
              <a:t> is an (</a:t>
            </a:r>
            <a:r>
              <a:rPr lang="en-US" sz="1800" i="1" dirty="0" smtClean="0">
                <a:solidFill>
                  <a:schemeClr val="bg1"/>
                </a:solidFill>
              </a:rPr>
              <a:t>L</a:t>
            </a:r>
            <a:r>
              <a:rPr lang="en-US" sz="1800" dirty="0" smtClean="0">
                <a:solidFill>
                  <a:schemeClr val="bg1"/>
                </a:solidFill>
              </a:rPr>
              <a:t>x</a:t>
            </a:r>
            <a:r>
              <a:rPr lang="en-US" sz="1800" i="1" dirty="0" smtClean="0">
                <a:solidFill>
                  <a:schemeClr val="bg1"/>
                </a:solidFill>
              </a:rPr>
              <a:t>1</a:t>
            </a:r>
            <a:r>
              <a:rPr lang="en-US" sz="1800" b="1" dirty="0" smtClean="0">
                <a:solidFill>
                  <a:schemeClr val="bg1"/>
                </a:solidFill>
              </a:rPr>
              <a:t>) unknown (deterministic) constant parameter vector, and if    is any unbiased estimator of </a:t>
            </a:r>
            <a:r>
              <a:rPr lang="en-US" sz="1800" b="1" dirty="0" smtClean="0">
                <a:solidFill>
                  <a:schemeClr val="bg1"/>
                </a:solidFill>
                <a:sym typeface="Symbol"/>
              </a:rPr>
              <a:t></a:t>
            </a:r>
            <a:r>
              <a:rPr lang="en-US" sz="1800" b="1" dirty="0" smtClean="0">
                <a:solidFill>
                  <a:schemeClr val="bg1"/>
                </a:solidFill>
              </a:rPr>
              <a:t>, then                    .</a:t>
            </a:r>
          </a:p>
          <a:p>
            <a:pPr marL="165100" indent="-165100">
              <a:lnSpc>
                <a:spcPts val="2800"/>
              </a:lnSpc>
              <a:spcAft>
                <a:spcPts val="1200"/>
              </a:spcAft>
              <a:buFont typeface="Arial" pitchFamily="34" charset="0"/>
              <a:buChar char="•"/>
            </a:pPr>
            <a:r>
              <a:rPr lang="en-US" sz="1800" b="1" dirty="0" smtClean="0">
                <a:solidFill>
                  <a:schemeClr val="bg1"/>
                </a:solidFill>
              </a:rPr>
              <a:t>The inequality means that the difference of the two matrices is positive definite (an alternate way of stating that the lower bound is J</a:t>
            </a:r>
            <a:r>
              <a:rPr lang="en-US" sz="1800" baseline="30000" dirty="0" smtClean="0">
                <a:solidFill>
                  <a:schemeClr val="bg1"/>
                </a:solidFill>
              </a:rPr>
              <a:t>-1</a:t>
            </a:r>
            <a:r>
              <a:rPr lang="en-US" sz="1800" b="1" dirty="0" smtClean="0">
                <a:solidFill>
                  <a:schemeClr val="bg1"/>
                </a:solidFill>
              </a:rPr>
              <a:t>.</a:t>
            </a:r>
          </a:p>
          <a:p>
            <a:pPr marL="165100" indent="-165100">
              <a:lnSpc>
                <a:spcPts val="2800"/>
              </a:lnSpc>
              <a:spcAft>
                <a:spcPts val="6000"/>
              </a:spcAft>
              <a:buFont typeface="Arial" pitchFamily="34" charset="0"/>
              <a:buChar char="•"/>
            </a:pPr>
            <a:r>
              <a:rPr lang="en-US" sz="1800" b="1" dirty="0" smtClean="0">
                <a:solidFill>
                  <a:schemeClr val="bg1"/>
                </a:solidFill>
              </a:rPr>
              <a:t>The matrix, J, is known as the Fisher Information matrix:</a:t>
            </a:r>
          </a:p>
          <a:p>
            <a:pPr marL="165100" indent="-165100">
              <a:lnSpc>
                <a:spcPts val="2800"/>
              </a:lnSpc>
              <a:spcAft>
                <a:spcPts val="1200"/>
              </a:spcAft>
              <a:buFont typeface="Arial" pitchFamily="34" charset="0"/>
              <a:buChar char="•"/>
            </a:pPr>
            <a:r>
              <a:rPr lang="en-US" sz="1800" b="1" dirty="0" smtClean="0">
                <a:solidFill>
                  <a:schemeClr val="bg1"/>
                </a:solidFill>
              </a:rPr>
              <a:t>The CRLB provides a lower limit on the variance attainable with an unbiased estimator for an unknown parameter vector. An estimate which has this property is known as the Minimum Variance Unbiased Estimator.</a:t>
            </a:r>
          </a:p>
          <a:p>
            <a:pPr marL="165100" indent="-165100">
              <a:lnSpc>
                <a:spcPts val="2800"/>
              </a:lnSpc>
              <a:spcAft>
                <a:spcPts val="1200"/>
              </a:spcAft>
              <a:buFont typeface="Arial" pitchFamily="34" charset="0"/>
              <a:buChar char="•"/>
            </a:pPr>
            <a:r>
              <a:rPr lang="en-US" sz="1800" b="1" dirty="0" smtClean="0">
                <a:solidFill>
                  <a:schemeClr val="bg1"/>
                </a:solidFill>
              </a:rPr>
              <a:t>For the scalar parameter case, the CRLB</a:t>
            </a:r>
            <a:br>
              <a:rPr lang="en-US" sz="1800" b="1" dirty="0" smtClean="0">
                <a:solidFill>
                  <a:schemeClr val="bg1"/>
                </a:solidFill>
              </a:rPr>
            </a:br>
            <a:r>
              <a:rPr lang="en-US" sz="1800" b="1" dirty="0" smtClean="0">
                <a:solidFill>
                  <a:schemeClr val="bg1"/>
                </a:solidFill>
              </a:rPr>
              <a:t>can be written as:</a:t>
            </a:r>
          </a:p>
          <a:p>
            <a:pPr marL="165100" indent="-165100">
              <a:lnSpc>
                <a:spcPts val="2800"/>
              </a:lnSpc>
              <a:spcAft>
                <a:spcPts val="1200"/>
              </a:spcAft>
              <a:buFont typeface="Arial" pitchFamily="34" charset="0"/>
              <a:buChar char="•"/>
            </a:pPr>
            <a:r>
              <a:rPr lang="en-US" sz="1800" b="1" dirty="0" smtClean="0">
                <a:solidFill>
                  <a:schemeClr val="bg1"/>
                </a:solidFill>
              </a:rPr>
              <a:t>For our single sample example, the CRLB</a:t>
            </a:r>
            <a:br>
              <a:rPr lang="en-US" sz="1800" b="1" dirty="0" smtClean="0">
                <a:solidFill>
                  <a:schemeClr val="bg1"/>
                </a:solidFill>
              </a:rPr>
            </a:br>
            <a:r>
              <a:rPr lang="en-US" sz="1800" b="1" dirty="0" smtClean="0">
                <a:solidFill>
                  <a:schemeClr val="bg1"/>
                </a:solidFill>
              </a:rPr>
              <a:t>is        which coincides with the ML estimate. The ML estimate achieves the CRLB even for finite </a:t>
            </a:r>
            <a:r>
              <a:rPr lang="en-US" sz="1800" i="1" dirty="0" smtClean="0">
                <a:solidFill>
                  <a:schemeClr val="bg1"/>
                </a:solidFill>
              </a:rPr>
              <a:t>M</a:t>
            </a:r>
            <a:r>
              <a:rPr lang="en-US" sz="1800" b="1" dirty="0" smtClean="0">
                <a:solidFill>
                  <a:schemeClr val="bg1"/>
                </a:solidFill>
              </a:rPr>
              <a:t>.</a:t>
            </a:r>
          </a:p>
        </p:txBody>
      </p:sp>
      <p:graphicFrame>
        <p:nvGraphicFramePr>
          <p:cNvPr id="86027" name="Object 11"/>
          <p:cNvGraphicFramePr>
            <a:graphicFrameLocks noChangeAspect="1"/>
          </p:cNvGraphicFramePr>
          <p:nvPr/>
        </p:nvGraphicFramePr>
        <p:xfrm>
          <a:off x="5650877" y="4568434"/>
          <a:ext cx="3024188" cy="1000125"/>
        </p:xfrm>
        <a:graphic>
          <a:graphicData uri="http://schemas.openxmlformats.org/presentationml/2006/ole">
            <p:oleObj spid="_x0000_s87044" name="Equation" r:id="rId3" imgW="2044440" imgH="672840" progId="Equation.3">
              <p:embed/>
            </p:oleObj>
          </a:graphicData>
        </a:graphic>
      </p:graphicFrame>
      <p:graphicFrame>
        <p:nvGraphicFramePr>
          <p:cNvPr id="86028" name="Object 12"/>
          <p:cNvGraphicFramePr>
            <a:graphicFrameLocks noChangeAspect="1"/>
          </p:cNvGraphicFramePr>
          <p:nvPr/>
        </p:nvGraphicFramePr>
        <p:xfrm>
          <a:off x="4078410" y="896645"/>
          <a:ext cx="1201738" cy="379412"/>
        </p:xfrm>
        <a:graphic>
          <a:graphicData uri="http://schemas.openxmlformats.org/presentationml/2006/ole">
            <p:oleObj spid="_x0000_s87045" name="Equation" r:id="rId4" imgW="812520" imgH="253800" progId="Equation.3">
              <p:embed/>
            </p:oleObj>
          </a:graphicData>
        </a:graphic>
      </p:graphicFrame>
      <p:graphicFrame>
        <p:nvGraphicFramePr>
          <p:cNvPr id="86029" name="Object 13"/>
          <p:cNvGraphicFramePr>
            <a:graphicFrameLocks noChangeAspect="1"/>
          </p:cNvGraphicFramePr>
          <p:nvPr/>
        </p:nvGraphicFramePr>
        <p:xfrm>
          <a:off x="8256099" y="562438"/>
          <a:ext cx="187325" cy="341312"/>
        </p:xfrm>
        <a:graphic>
          <a:graphicData uri="http://schemas.openxmlformats.org/presentationml/2006/ole">
            <p:oleObj spid="_x0000_s87046" name="Equation" r:id="rId5" imgW="126720" imgH="228600" progId="Equation.3">
              <p:embed/>
            </p:oleObj>
          </a:graphicData>
        </a:graphic>
      </p:graphicFrame>
      <p:graphicFrame>
        <p:nvGraphicFramePr>
          <p:cNvPr id="87048" name="Object 8"/>
          <p:cNvGraphicFramePr>
            <a:graphicFrameLocks noChangeAspect="1"/>
          </p:cNvGraphicFramePr>
          <p:nvPr/>
        </p:nvGraphicFramePr>
        <p:xfrm>
          <a:off x="641278" y="5873457"/>
          <a:ext cx="319087" cy="358775"/>
        </p:xfrm>
        <a:graphic>
          <a:graphicData uri="http://schemas.openxmlformats.org/presentationml/2006/ole">
            <p:oleObj spid="_x0000_s87048" name="Equation" r:id="rId6" imgW="215640" imgH="241200" progId="Equation.3">
              <p:embed/>
            </p:oleObj>
          </a:graphicData>
        </a:graphic>
      </p:graphicFrame>
      <p:graphicFrame>
        <p:nvGraphicFramePr>
          <p:cNvPr id="87049" name="Object 9"/>
          <p:cNvGraphicFramePr>
            <a:graphicFrameLocks noChangeAspect="1"/>
          </p:cNvGraphicFramePr>
          <p:nvPr/>
        </p:nvGraphicFramePr>
        <p:xfrm>
          <a:off x="522017" y="2681625"/>
          <a:ext cx="4414838" cy="717550"/>
        </p:xfrm>
        <a:graphic>
          <a:graphicData uri="http://schemas.openxmlformats.org/presentationml/2006/ole">
            <p:oleObj spid="_x0000_s87049" name="Equation" r:id="rId7" imgW="2984400" imgH="4824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Minimum Mean-Squared Error (MMSE)</a:t>
            </a:r>
            <a:endParaRPr lang="en-US" b="1" dirty="0">
              <a:solidFill>
                <a:schemeClr val="accent2"/>
              </a:solidFill>
            </a:endParaRPr>
          </a:p>
        </p:txBody>
      </p:sp>
      <p:sp>
        <p:nvSpPr>
          <p:cNvPr id="5" name="Rectangle 4"/>
          <p:cNvSpPr/>
          <p:nvPr/>
        </p:nvSpPr>
        <p:spPr>
          <a:xfrm>
            <a:off x="186396" y="562706"/>
            <a:ext cx="8707438" cy="5062924"/>
          </a:xfrm>
          <a:prstGeom prst="rect">
            <a:avLst/>
          </a:prstGeom>
        </p:spPr>
        <p:txBody>
          <a:bodyPr wrap="square" lIns="0" tIns="0" rIns="0" bIns="0">
            <a:spAutoFit/>
          </a:bodyPr>
          <a:lstStyle/>
          <a:p>
            <a:pPr marL="168275" indent="-168275">
              <a:spcAft>
                <a:spcPts val="4800"/>
              </a:spcAft>
              <a:buFont typeface="Arial" pitchFamily="34" charset="0"/>
              <a:buChar char="•"/>
            </a:pPr>
            <a:r>
              <a:rPr lang="en-US" sz="1800" b="1" dirty="0" smtClean="0"/>
              <a:t>MMSE estimators typically define a quadratic cost function:</a:t>
            </a:r>
          </a:p>
          <a:p>
            <a:pPr marL="168275" indent="-168275">
              <a:spcAft>
                <a:spcPts val="4800"/>
              </a:spcAft>
              <a:buFont typeface="Arial" pitchFamily="34" charset="0"/>
              <a:buChar char="•"/>
            </a:pPr>
            <a:r>
              <a:rPr lang="en-US" sz="1800" b="1" dirty="0" smtClean="0"/>
              <a:t>The cost function can be evaluated via the expected value:</a:t>
            </a:r>
          </a:p>
          <a:p>
            <a:pPr marL="168275" indent="-168275">
              <a:spcAft>
                <a:spcPts val="1200"/>
              </a:spcAft>
              <a:buFont typeface="Arial" pitchFamily="34" charset="0"/>
              <a:buChar char="•"/>
            </a:pPr>
            <a:r>
              <a:rPr lang="en-US" sz="1800" b="1" dirty="0" smtClean="0"/>
              <a:t>The joint density can be expanded:</a:t>
            </a:r>
          </a:p>
          <a:p>
            <a:pPr marL="168275" indent="-168275">
              <a:spcAft>
                <a:spcPts val="5400"/>
              </a:spcAft>
              <a:buFont typeface="Arial" pitchFamily="34" charset="0"/>
              <a:buChar char="•"/>
            </a:pPr>
            <a:r>
              <a:rPr lang="en-US" sz="1800" b="1" dirty="0" smtClean="0"/>
              <a:t>We can rewrite the cost function:</a:t>
            </a:r>
          </a:p>
          <a:p>
            <a:pPr marL="168275" indent="-168275">
              <a:spcAft>
                <a:spcPts val="6000"/>
              </a:spcAft>
              <a:buFont typeface="Arial" pitchFamily="34" charset="0"/>
              <a:buChar char="•"/>
            </a:pPr>
            <a:r>
              <a:rPr lang="en-US" sz="1800" b="1" dirty="0" smtClean="0"/>
              <a:t>Both the inner and outer integrals are positive everywhere, and the outer integral is unaffected by the choice of </a:t>
            </a:r>
            <a:r>
              <a:rPr lang="en-US" sz="1800" i="1" dirty="0" smtClean="0"/>
              <a:t>h</a:t>
            </a:r>
            <a:r>
              <a:rPr lang="en-US" sz="1800" dirty="0" smtClean="0"/>
              <a:t>(</a:t>
            </a:r>
            <a:r>
              <a:rPr lang="en-US" sz="1800" b="1" dirty="0" smtClean="0"/>
              <a:t>x</a:t>
            </a:r>
            <a:r>
              <a:rPr lang="en-US" sz="1800" dirty="0" smtClean="0"/>
              <a:t>). </a:t>
            </a:r>
            <a:r>
              <a:rPr lang="en-US" sz="1800" b="1" dirty="0" smtClean="0"/>
              <a:t>We can minimize the inner integral:</a:t>
            </a:r>
          </a:p>
          <a:p>
            <a:pPr marL="168275" indent="-168275">
              <a:spcAft>
                <a:spcPts val="6000"/>
              </a:spcAft>
              <a:buFont typeface="Arial" pitchFamily="34" charset="0"/>
              <a:buChar char="•"/>
            </a:pPr>
            <a:r>
              <a:rPr lang="en-US" sz="1800" b="1" dirty="0" smtClean="0"/>
              <a:t>This is done by differentiating</a:t>
            </a:r>
            <a:br>
              <a:rPr lang="en-US" sz="1800" b="1" dirty="0" smtClean="0"/>
            </a:br>
            <a:r>
              <a:rPr lang="en-US" sz="1800" b="1" dirty="0" smtClean="0"/>
              <a:t>with respect to </a:t>
            </a:r>
            <a:r>
              <a:rPr lang="en-US" sz="1800" i="1" dirty="0" smtClean="0"/>
              <a:t>h</a:t>
            </a:r>
            <a:r>
              <a:rPr lang="en-US" sz="1800" dirty="0" smtClean="0"/>
              <a:t>(</a:t>
            </a:r>
            <a:r>
              <a:rPr lang="en-US" sz="1800" b="1" dirty="0" smtClean="0"/>
              <a:t>x</a:t>
            </a:r>
            <a:r>
              <a:rPr lang="en-US" sz="1800" dirty="0" smtClean="0"/>
              <a:t>)</a:t>
            </a:r>
            <a:r>
              <a:rPr lang="en-US" sz="1800" b="1" dirty="0" smtClean="0"/>
              <a:t>:</a:t>
            </a:r>
          </a:p>
        </p:txBody>
      </p:sp>
      <p:graphicFrame>
        <p:nvGraphicFramePr>
          <p:cNvPr id="80901" name="Object 5"/>
          <p:cNvGraphicFramePr>
            <a:graphicFrameLocks noChangeAspect="1"/>
          </p:cNvGraphicFramePr>
          <p:nvPr/>
        </p:nvGraphicFramePr>
        <p:xfrm>
          <a:off x="444500" y="982663"/>
          <a:ext cx="1697038" cy="360362"/>
        </p:xfrm>
        <a:graphic>
          <a:graphicData uri="http://schemas.openxmlformats.org/presentationml/2006/ole">
            <p:oleObj spid="_x0000_s80901" name="Equation" r:id="rId3" imgW="1143000" imgH="241200" progId="Equation.3">
              <p:embed/>
            </p:oleObj>
          </a:graphicData>
        </a:graphic>
      </p:graphicFrame>
      <p:graphicFrame>
        <p:nvGraphicFramePr>
          <p:cNvPr id="80907" name="Object 11"/>
          <p:cNvGraphicFramePr>
            <a:graphicFrameLocks noChangeAspect="1"/>
          </p:cNvGraphicFramePr>
          <p:nvPr/>
        </p:nvGraphicFramePr>
        <p:xfrm>
          <a:off x="454025" y="1668240"/>
          <a:ext cx="3111501" cy="701675"/>
        </p:xfrm>
        <a:graphic>
          <a:graphicData uri="http://schemas.openxmlformats.org/presentationml/2006/ole">
            <p:oleObj spid="_x0000_s80907" name="Equation" r:id="rId4" imgW="2095200" imgH="469800" progId="Equation.3">
              <p:embed/>
            </p:oleObj>
          </a:graphicData>
        </a:graphic>
      </p:graphicFrame>
      <p:graphicFrame>
        <p:nvGraphicFramePr>
          <p:cNvPr id="80908" name="Object 12"/>
          <p:cNvGraphicFramePr>
            <a:graphicFrameLocks noChangeAspect="1"/>
          </p:cNvGraphicFramePr>
          <p:nvPr/>
        </p:nvGraphicFramePr>
        <p:xfrm>
          <a:off x="4212811" y="2335628"/>
          <a:ext cx="2149475" cy="303213"/>
        </p:xfrm>
        <a:graphic>
          <a:graphicData uri="http://schemas.openxmlformats.org/presentationml/2006/ole">
            <p:oleObj spid="_x0000_s80908" name="Equation" r:id="rId5" imgW="1447560" imgH="203040" progId="Equation.3">
              <p:embed/>
            </p:oleObj>
          </a:graphicData>
        </a:graphic>
      </p:graphicFrame>
      <p:graphicFrame>
        <p:nvGraphicFramePr>
          <p:cNvPr id="80909" name="Object 13"/>
          <p:cNvGraphicFramePr>
            <a:graphicFrameLocks noChangeAspect="1"/>
          </p:cNvGraphicFramePr>
          <p:nvPr/>
        </p:nvGraphicFramePr>
        <p:xfrm>
          <a:off x="454025" y="3007380"/>
          <a:ext cx="3827462" cy="758825"/>
        </p:xfrm>
        <a:graphic>
          <a:graphicData uri="http://schemas.openxmlformats.org/presentationml/2006/ole">
            <p:oleObj spid="_x0000_s80909" name="Equation" r:id="rId6" imgW="2577960" imgH="507960" progId="Equation.3">
              <p:embed/>
            </p:oleObj>
          </a:graphicData>
        </a:graphic>
      </p:graphicFrame>
      <p:graphicFrame>
        <p:nvGraphicFramePr>
          <p:cNvPr id="80910" name="Object 14"/>
          <p:cNvGraphicFramePr>
            <a:graphicFrameLocks noChangeAspect="1"/>
          </p:cNvGraphicFramePr>
          <p:nvPr/>
        </p:nvGraphicFramePr>
        <p:xfrm>
          <a:off x="454025" y="4355171"/>
          <a:ext cx="2243137" cy="701675"/>
        </p:xfrm>
        <a:graphic>
          <a:graphicData uri="http://schemas.openxmlformats.org/presentationml/2006/ole">
            <p:oleObj spid="_x0000_s80910" name="Equation" r:id="rId7" imgW="1511280" imgH="469800" progId="Equation.3">
              <p:embed/>
            </p:oleObj>
          </a:graphicData>
        </a:graphic>
      </p:graphicFrame>
      <p:graphicFrame>
        <p:nvGraphicFramePr>
          <p:cNvPr id="80911" name="Object 15"/>
          <p:cNvGraphicFramePr>
            <a:graphicFrameLocks noChangeAspect="1"/>
          </p:cNvGraphicFramePr>
          <p:nvPr/>
        </p:nvGraphicFramePr>
        <p:xfrm>
          <a:off x="3933825" y="4876800"/>
          <a:ext cx="3262313" cy="1763713"/>
        </p:xfrm>
        <a:graphic>
          <a:graphicData uri="http://schemas.openxmlformats.org/presentationml/2006/ole">
            <p:oleObj spid="_x0000_s80911" name="Equation" r:id="rId8" imgW="2197080" imgH="11808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15997</TotalTime>
  <Words>1294</Words>
  <Application>Microsoft PowerPoint</Application>
  <PresentationFormat>Letter Paper (8.5x11 in)</PresentationFormat>
  <Paragraphs>105</Paragraphs>
  <Slides>13</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1339</cp:revision>
  <dcterms:created xsi:type="dcterms:W3CDTF">2002-09-12T17:13:32Z</dcterms:created>
  <dcterms:modified xsi:type="dcterms:W3CDTF">2008-10-08T23:31:27Z</dcterms:modified>
</cp:coreProperties>
</file>