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3"/>
  </p:notesMasterIdLst>
  <p:handoutMasterIdLst>
    <p:handoutMasterId r:id="rId14"/>
  </p:handoutMasterIdLst>
  <p:sldIdLst>
    <p:sldId id="325" r:id="rId3"/>
    <p:sldId id="452" r:id="rId4"/>
    <p:sldId id="500" r:id="rId5"/>
    <p:sldId id="492" r:id="rId6"/>
    <p:sldId id="454" r:id="rId7"/>
    <p:sldId id="496" r:id="rId8"/>
    <p:sldId id="497" r:id="rId9"/>
    <p:sldId id="498" r:id="rId10"/>
    <p:sldId id="499" r:id="rId11"/>
    <p:sldId id="478" r:id="rId12"/>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828" y="-96"/>
      </p:cViewPr>
      <p:guideLst>
        <p:guide orient="horz" pos="2914"/>
        <p:guide pos="294"/>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6.xml"/><Relationship Id="rId1" Type="http://schemas.openxmlformats.org/officeDocument/2006/relationships/slide" Target="slides/slide5.xml"/><Relationship Id="rId5" Type="http://schemas.openxmlformats.org/officeDocument/2006/relationships/slide" Target="slides/slide9.xml"/><Relationship Id="rId4"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image" Target="../media/image16.wmf"/><Relationship Id="rId3" Type="http://schemas.openxmlformats.org/officeDocument/2006/relationships/image" Target="../media/image6.wmf"/><Relationship Id="rId7" Type="http://schemas.openxmlformats.org/officeDocument/2006/relationships/image" Target="../media/image10.wmf"/><Relationship Id="rId12" Type="http://schemas.openxmlformats.org/officeDocument/2006/relationships/image" Target="../media/image15.wmf"/><Relationship Id="rId2" Type="http://schemas.openxmlformats.org/officeDocument/2006/relationships/image" Target="../media/image5.wmf"/><Relationship Id="rId16" Type="http://schemas.openxmlformats.org/officeDocument/2006/relationships/image" Target="../media/image19.wmf"/><Relationship Id="rId1" Type="http://schemas.openxmlformats.org/officeDocument/2006/relationships/image" Target="../media/image4.wmf"/><Relationship Id="rId6" Type="http://schemas.openxmlformats.org/officeDocument/2006/relationships/image" Target="../media/image9.wmf"/><Relationship Id="rId11" Type="http://schemas.openxmlformats.org/officeDocument/2006/relationships/image" Target="../media/image14.wmf"/><Relationship Id="rId5" Type="http://schemas.openxmlformats.org/officeDocument/2006/relationships/image" Target="../media/image8.wmf"/><Relationship Id="rId15" Type="http://schemas.openxmlformats.org/officeDocument/2006/relationships/image" Target="../media/image1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 Id="rId14"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9.wmf"/><Relationship Id="rId1" Type="http://schemas.openxmlformats.org/officeDocument/2006/relationships/image" Target="../media/image22.wmf"/><Relationship Id="rId5" Type="http://schemas.openxmlformats.org/officeDocument/2006/relationships/image" Target="../media/image24.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5" Type="http://schemas.openxmlformats.org/officeDocument/2006/relationships/image" Target="../media/image29.wmf"/><Relationship Id="rId4" Type="http://schemas.openxmlformats.org/officeDocument/2006/relationships/image" Target="../media/image28.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image" Target="../media/image32.wmf"/><Relationship Id="rId7" Type="http://schemas.openxmlformats.org/officeDocument/2006/relationships/image" Target="../media/image36.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image" Target="../media/image44.wmf"/><Relationship Id="rId7" Type="http://schemas.openxmlformats.org/officeDocument/2006/relationships/image" Target="../media/image48.wmf"/><Relationship Id="rId2" Type="http://schemas.openxmlformats.org/officeDocument/2006/relationships/image" Target="../media/image43.wmf"/><Relationship Id="rId1" Type="http://schemas.openxmlformats.org/officeDocument/2006/relationships/image" Target="../media/image42.wmf"/><Relationship Id="rId6" Type="http://schemas.openxmlformats.org/officeDocument/2006/relationships/image" Target="../media/image47.wmf"/><Relationship Id="rId5" Type="http://schemas.openxmlformats.org/officeDocument/2006/relationships/image" Target="../media/image46.wmf"/><Relationship Id="rId4" Type="http://schemas.openxmlformats.org/officeDocument/2006/relationships/image" Target="../media/image4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12.wmf"/><Relationship Id="rId5" Type="http://schemas.openxmlformats.org/officeDocument/2006/relationships/image" Target="../media/image53.wmf"/><Relationship Id="rId4" Type="http://schemas.openxmlformats.org/officeDocument/2006/relationships/image" Target="../media/image5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9/3/2008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6" y="130175"/>
            <a:ext cx="4490140" cy="369332"/>
          </a:xfrm>
          <a:prstGeom prst="rect">
            <a:avLst/>
          </a:prstGeom>
          <a:solidFill>
            <a:srgbClr val="FFFFFF"/>
          </a:solidFill>
          <a:ln w="9525">
            <a:noFill/>
            <a:miter lim="800000"/>
            <a:headEnd/>
            <a:tailEnd/>
          </a:ln>
        </p:spPr>
        <p:txBody>
          <a:bodyPr wrap="square"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8423 – Adaptive Signal Processing</a:t>
            </a: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8423: </a:t>
            </a:r>
            <a:r>
              <a:rPr lang="en-US" sz="1200" b="1" dirty="0">
                <a:solidFill>
                  <a:srgbClr val="892034"/>
                </a:solidFill>
              </a:rPr>
              <a:t>Lecture </a:t>
            </a:r>
            <a:r>
              <a:rPr lang="en-US" sz="1200" b="1" dirty="0" smtClean="0">
                <a:solidFill>
                  <a:srgbClr val="892034"/>
                </a:solidFill>
              </a:rPr>
              <a:t>03,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ublications/courses/ece_8423/lectures/current/lecture_03.mp3" TargetMode="External"/><Relationship Id="rId3" Type="http://schemas.openxmlformats.org/officeDocument/2006/relationships/hyperlink" Target="http://www.ece.msstate.edu/research/isip/publications/courses/ece_8463/lectures/current/lecture_15/index.html" TargetMode="External"/><Relationship Id="rId7" Type="http://schemas.openxmlformats.org/officeDocument/2006/relationships/hyperlink" Target="http://www.ece.msstate.edu/research/isip/publications/courses/ece_8423/lectures/current/lecture_03.ppt" TargetMode="Externa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en.wikipedia.org/wiki/Linear_prediction" TargetMode="External"/><Relationship Id="rId11" Type="http://schemas.openxmlformats.org/officeDocument/2006/relationships/hyperlink" Target="http://www.ece.msstate.edu/research/isip/publications/courses/ece_8463/lectures/current/lecture_12/lecture_12_09_00.jpg" TargetMode="External"/><Relationship Id="rId5" Type="http://schemas.openxmlformats.org/officeDocument/2006/relationships/hyperlink" Target="http://www.amazon.com/Discrete-Time-Processing-Speech-Signals-Deller/dp/0023283017" TargetMode="External"/><Relationship Id="rId10" Type="http://schemas.openxmlformats.org/officeDocument/2006/relationships/image" Target="../media/image2.jpeg"/><Relationship Id="rId4" Type="http://schemas.openxmlformats.org/officeDocument/2006/relationships/hyperlink" Target="http://portal.acm.org/citation.cfm?coll=GUIDE&amp;dl=GUIDE&amp;id=578111" TargetMode="External"/><Relationship Id="rId9" Type="http://schemas.openxmlformats.org/officeDocument/2006/relationships/hyperlink" Target="http://homepages.cae.wisc.edu/~raman/Projects/speechwav.jpg"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4.bin"/><Relationship Id="rId7" Type="http://schemas.openxmlformats.org/officeDocument/2006/relationships/oleObject" Target="../embeddings/oleObject58.bin"/><Relationship Id="rId2" Type="http://schemas.openxmlformats.org/officeDocument/2006/relationships/slideLayout" Target="../slideLayouts/slideLayout11.xml"/><Relationship Id="rId1" Type="http://schemas.openxmlformats.org/officeDocument/2006/relationships/vmlDrawing" Target="../drawings/vmlDrawing9.vml"/><Relationship Id="rId6" Type="http://schemas.openxmlformats.org/officeDocument/2006/relationships/oleObject" Target="../embeddings/oleObject57.bin"/><Relationship Id="rId5" Type="http://schemas.openxmlformats.org/officeDocument/2006/relationships/oleObject" Target="../embeddings/oleObject56.bin"/><Relationship Id="rId4" Type="http://schemas.openxmlformats.org/officeDocument/2006/relationships/oleObject" Target="../embeddings/oleObject55.bin"/></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11.bin"/><Relationship Id="rId18" Type="http://schemas.openxmlformats.org/officeDocument/2006/relationships/oleObject" Target="../embeddings/oleObject16.bin"/><Relationship Id="rId3" Type="http://schemas.openxmlformats.org/officeDocument/2006/relationships/oleObject" Target="../embeddings/oleObject1.bin"/><Relationship Id="rId7" Type="http://schemas.openxmlformats.org/officeDocument/2006/relationships/oleObject" Target="../embeddings/oleObject5.bin"/><Relationship Id="rId12" Type="http://schemas.openxmlformats.org/officeDocument/2006/relationships/oleObject" Target="../embeddings/oleObject10.bin"/><Relationship Id="rId17" Type="http://schemas.openxmlformats.org/officeDocument/2006/relationships/oleObject" Target="../embeddings/oleObject15.bin"/><Relationship Id="rId2" Type="http://schemas.openxmlformats.org/officeDocument/2006/relationships/slideLayout" Target="../slideLayouts/slideLayout6.xml"/><Relationship Id="rId16" Type="http://schemas.openxmlformats.org/officeDocument/2006/relationships/oleObject" Target="../embeddings/oleObject14.bin"/><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5" Type="http://schemas.openxmlformats.org/officeDocument/2006/relationships/oleObject" Target="../embeddings/oleObject1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 Id="rId14" Type="http://schemas.openxmlformats.org/officeDocument/2006/relationships/oleObject" Target="../embeddings/oleObject12.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18.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oleObject" Target="../embeddings/oleObject19.bin"/><Relationship Id="rId7" Type="http://schemas.openxmlformats.org/officeDocument/2006/relationships/oleObject" Target="../embeddings/oleObject23.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5.bin"/><Relationship Id="rId7" Type="http://schemas.openxmlformats.org/officeDocument/2006/relationships/oleObject" Target="../embeddings/oleObject29.bin"/><Relationship Id="rId2" Type="http://schemas.openxmlformats.org/officeDocument/2006/relationships/slideLayout" Target="../slideLayouts/slideLayout11.xml"/><Relationship Id="rId1" Type="http://schemas.openxmlformats.org/officeDocument/2006/relationships/vmlDrawing" Target="../drawings/vmlDrawing4.vml"/><Relationship Id="rId6" Type="http://schemas.openxmlformats.org/officeDocument/2006/relationships/oleObject" Target="../embeddings/oleObject28.bin"/><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oleObject" Target="../embeddings/oleObject30.bin"/><Relationship Id="rId7" Type="http://schemas.openxmlformats.org/officeDocument/2006/relationships/oleObject" Target="../embeddings/oleObject34.bin"/><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oleObject" Target="../embeddings/oleObject33.bin"/><Relationship Id="rId5" Type="http://schemas.openxmlformats.org/officeDocument/2006/relationships/oleObject" Target="../embeddings/oleObject32.bin"/><Relationship Id="rId10" Type="http://schemas.openxmlformats.org/officeDocument/2006/relationships/oleObject" Target="../embeddings/oleObject37.bin"/><Relationship Id="rId4" Type="http://schemas.openxmlformats.org/officeDocument/2006/relationships/oleObject" Target="../embeddings/oleObject31.bin"/><Relationship Id="rId9" Type="http://schemas.openxmlformats.org/officeDocument/2006/relationships/oleObject" Target="../embeddings/oleObject36.bin"/></Relationships>
</file>

<file path=ppt/slides/_rels/slide7.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slideLayout" Target="../slideLayouts/slideLayout11.xml"/><Relationship Id="rId1" Type="http://schemas.openxmlformats.org/officeDocument/2006/relationships/vmlDrawing" Target="../drawings/vmlDrawing6.vml"/><Relationship Id="rId6" Type="http://schemas.openxmlformats.org/officeDocument/2006/relationships/oleObject" Target="../embeddings/oleObject40.bin"/><Relationship Id="rId5" Type="http://schemas.openxmlformats.org/officeDocument/2006/relationships/oleObject" Target="../embeddings/oleObject39.bin"/><Relationship Id="rId4" Type="http://schemas.openxmlformats.org/officeDocument/2006/relationships/oleObject" Target="../embeddings/oleObject38.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oleObject" Target="../embeddings/oleObject41.bin"/><Relationship Id="rId7" Type="http://schemas.openxmlformats.org/officeDocument/2006/relationships/oleObject" Target="../embeddings/oleObject45.bin"/><Relationship Id="rId2" Type="http://schemas.openxmlformats.org/officeDocument/2006/relationships/slideLayout" Target="../slideLayouts/slideLayout11.xml"/><Relationship Id="rId1" Type="http://schemas.openxmlformats.org/officeDocument/2006/relationships/vmlDrawing" Target="../drawings/vmlDrawing7.vml"/><Relationship Id="rId6" Type="http://schemas.openxmlformats.org/officeDocument/2006/relationships/oleObject" Target="../embeddings/oleObject44.bin"/><Relationship Id="rId5" Type="http://schemas.openxmlformats.org/officeDocument/2006/relationships/oleObject" Target="../embeddings/oleObject43.bin"/><Relationship Id="rId10" Type="http://schemas.openxmlformats.org/officeDocument/2006/relationships/oleObject" Target="../embeddings/oleObject48.bin"/><Relationship Id="rId4" Type="http://schemas.openxmlformats.org/officeDocument/2006/relationships/oleObject" Target="../embeddings/oleObject42.bin"/><Relationship Id="rId9" Type="http://schemas.openxmlformats.org/officeDocument/2006/relationships/oleObject" Target="../embeddings/oleObject47.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9.bin"/><Relationship Id="rId7" Type="http://schemas.openxmlformats.org/officeDocument/2006/relationships/oleObject" Target="../embeddings/oleObject53.bin"/><Relationship Id="rId2" Type="http://schemas.openxmlformats.org/officeDocument/2006/relationships/slideLayout" Target="../slideLayouts/slideLayout11.xml"/><Relationship Id="rId1" Type="http://schemas.openxmlformats.org/officeDocument/2006/relationships/vmlDrawing" Target="../drawings/vmlDrawing8.vml"/><Relationship Id="rId6" Type="http://schemas.openxmlformats.org/officeDocument/2006/relationships/oleObject" Target="../embeddings/oleObject52.bin"/><Relationship Id="rId5" Type="http://schemas.openxmlformats.org/officeDocument/2006/relationships/oleObject" Target="../embeddings/oleObject51.bin"/><Relationship Id="rId4" Type="http://schemas.openxmlformats.org/officeDocument/2006/relationships/oleObject" Target="../embeddings/oleObject5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noProof="0" dirty="0" smtClean="0">
                <a:solidFill>
                  <a:schemeClr val="tx2"/>
                </a:solidFill>
                <a:latin typeface="+mn-lt"/>
              </a:rPr>
              <a:t>Normal Equations</a:t>
            </a:r>
            <a:br>
              <a:rPr lang="en-US" sz="1800" b="1" noProof="0" dirty="0" smtClean="0">
                <a:solidFill>
                  <a:schemeClr val="tx2"/>
                </a:solidFill>
                <a:latin typeface="+mn-lt"/>
              </a:rPr>
            </a:br>
            <a:r>
              <a:rPr lang="en-US" sz="1800" b="1" noProof="0" dirty="0" smtClean="0">
                <a:solidFill>
                  <a:schemeClr val="tx2"/>
                </a:solidFill>
                <a:latin typeface="+mn-lt"/>
              </a:rPr>
              <a:t>The </a:t>
            </a:r>
            <a:r>
              <a:rPr lang="en-US" sz="1800" b="1" noProof="0" dirty="0" err="1" smtClean="0">
                <a:solidFill>
                  <a:schemeClr val="tx2"/>
                </a:solidFill>
                <a:latin typeface="+mn-lt"/>
              </a:rPr>
              <a:t>Orthogonalit</a:t>
            </a:r>
            <a:r>
              <a:rPr lang="en-US" sz="1800" b="1" dirty="0" smtClean="0">
                <a:solidFill>
                  <a:schemeClr val="tx2"/>
                </a:solidFill>
                <a:latin typeface="+mn-lt"/>
              </a:rPr>
              <a:t>y Principle</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Solution of the Normal Equations</a:t>
            </a:r>
            <a:br>
              <a:rPr lang="en-US" sz="1800" b="1" noProof="0" dirty="0" smtClean="0">
                <a:solidFill>
                  <a:schemeClr val="tx2"/>
                </a:solidFill>
                <a:latin typeface="+mn-lt"/>
              </a:rPr>
            </a:br>
            <a:r>
              <a:rPr lang="en-US" sz="1800" b="1" noProof="0" dirty="0" smtClean="0">
                <a:solidFill>
                  <a:schemeClr val="tx2"/>
                </a:solidFill>
                <a:latin typeface="+mn-lt"/>
              </a:rPr>
              <a:t>Error Energy</a:t>
            </a:r>
            <a:br>
              <a:rPr lang="en-US" sz="1800" b="1" noProof="0" dirty="0" smtClean="0">
                <a:solidFill>
                  <a:schemeClr val="tx2"/>
                </a:solidFill>
                <a:latin typeface="+mn-lt"/>
              </a:rPr>
            </a:br>
            <a:r>
              <a:rPr lang="en-US" sz="1800" b="1" noProof="0" dirty="0" smtClean="0">
                <a:solidFill>
                  <a:schemeClr val="tx2"/>
                </a:solidFill>
                <a:latin typeface="+mn-lt"/>
              </a:rPr>
              <a:t>Normalized Mean-Squared Error</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ECE 8463: Lectures 15 and 16</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Markel and Gray: Linear Prediction</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Deller: DT Processing of Speech</a:t>
            </a:r>
            <a:r>
              <a:rPr lang="en-US" sz="1800" b="1" smtClean="0">
                <a:solidFill>
                  <a:schemeClr val="bg1"/>
                </a:solidFill>
              </a:rPr>
              <a:t/>
            </a:r>
            <a:br>
              <a:rPr lang="en-US" sz="1800" b="1" smtClean="0">
                <a:solidFill>
                  <a:schemeClr val="bg1"/>
                </a:solidFill>
              </a:rPr>
            </a:br>
            <a:r>
              <a:rPr lang="en-US" sz="1800" b="1" smtClean="0">
                <a:solidFill>
                  <a:schemeClr val="bg1"/>
                </a:solidFill>
                <a:hlinkClick r:id="rId6"/>
              </a:rPr>
              <a:t>WIKI: </a:t>
            </a:r>
            <a:r>
              <a:rPr lang="en-US" sz="1800" b="1" dirty="0" smtClean="0">
                <a:solidFill>
                  <a:schemeClr val="bg1"/>
                </a:solidFill>
                <a:hlinkClick r:id="rId6"/>
              </a:rPr>
              <a:t>Linear Prediction</a:t>
            </a:r>
            <a:r>
              <a:rPr lang="en-US" sz="1800" b="1" dirty="0" smtClean="0">
                <a:solidFill>
                  <a:srgbClr val="004000"/>
                </a:solidFill>
              </a:rPr>
              <a:t/>
            </a:r>
            <a:br>
              <a:rPr lang="en-US" sz="1800" b="1" dirty="0" smtClean="0">
                <a:solidFill>
                  <a:srgbClr val="004000"/>
                </a:solidFill>
              </a:rPr>
            </a:br>
            <a:endParaRPr lang="en-US" sz="1800" b="1" dirty="0" smtClean="0">
              <a:solidFill>
                <a:schemeClr val="accent2"/>
              </a:solidFill>
              <a:latin typeface="+mn-lt"/>
            </a:endParaRPr>
          </a:p>
        </p:txBody>
      </p:sp>
      <p:sp>
        <p:nvSpPr>
          <p:cNvPr id="5"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7"/>
              </a:rPr>
              <a:t>.../publications/courses/ece_8423/lectures/current/lecture_03.ppt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 </a:t>
            </a:r>
            <a:r>
              <a:rPr lang="en-US" sz="1800" b="1" dirty="0" smtClean="0">
                <a:solidFill>
                  <a:schemeClr val="accent2"/>
                </a:solidFill>
                <a:hlinkClick r:id="rId8"/>
              </a:rPr>
              <a:t>.../publications/courses/ece_8423/lectures/current/lecture_03.mp3</a:t>
            </a:r>
            <a:endParaRPr lang="en-US" sz="1800" b="1" dirty="0">
              <a:solidFill>
                <a:schemeClr val="accent2"/>
              </a:solidFill>
            </a:endParaRPr>
          </a:p>
        </p:txBody>
      </p:sp>
      <p:sp>
        <p:nvSpPr>
          <p:cNvPr id="6"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03: </a:t>
            </a:r>
            <a:r>
              <a:rPr lang="en-US" b="1" dirty="0" smtClean="0">
                <a:solidFill>
                  <a:schemeClr val="accent2"/>
                </a:solidFill>
              </a:rPr>
              <a:t>OPTIMAL LEAST SQUARES</a:t>
            </a:r>
            <a:br>
              <a:rPr lang="en-US" b="1" dirty="0" smtClean="0">
                <a:solidFill>
                  <a:schemeClr val="accent2"/>
                </a:solidFill>
              </a:rPr>
            </a:br>
            <a:r>
              <a:rPr lang="en-US" b="1" dirty="0" smtClean="0">
                <a:solidFill>
                  <a:schemeClr val="accent2"/>
                </a:solidFill>
              </a:rPr>
              <a:t>FILTER DESIGN</a:t>
            </a:r>
            <a:endParaRPr lang="en-US" b="1" dirty="0">
              <a:solidFill>
                <a:schemeClr val="accent2"/>
              </a:solidFill>
            </a:endParaRPr>
          </a:p>
        </p:txBody>
      </p:sp>
      <p:pic>
        <p:nvPicPr>
          <p:cNvPr id="3" name="Picture 2">
            <a:hlinkClick r:id="rId9"/>
          </p:cNvPr>
          <p:cNvPicPr>
            <a:picLocks noChangeAspect="1" noChangeArrowheads="1"/>
          </p:cNvPicPr>
          <p:nvPr/>
        </p:nvPicPr>
        <p:blipFill>
          <a:blip r:embed="rId10"/>
          <a:srcRect/>
          <a:stretch>
            <a:fillRect/>
          </a:stretch>
        </p:blipFill>
        <p:spPr bwMode="auto">
          <a:xfrm>
            <a:off x="5410200" y="1590622"/>
            <a:ext cx="3273425" cy="2428341"/>
          </a:xfrm>
          <a:prstGeom prst="rect">
            <a:avLst/>
          </a:prstGeom>
          <a:noFill/>
          <a:ln w="38100">
            <a:solidFill>
              <a:schemeClr val="accent1"/>
            </a:solidFill>
            <a:miter lim="800000"/>
            <a:headEnd/>
            <a:tailEnd/>
          </a:ln>
          <a:effectLst/>
        </p:spPr>
      </p:pic>
      <p:pic>
        <p:nvPicPr>
          <p:cNvPr id="48131" name="Picture 3">
            <a:hlinkClick r:id="rId11"/>
          </p:cNvPr>
          <p:cNvPicPr>
            <a:picLocks noChangeAspect="1" noChangeArrowheads="1"/>
          </p:cNvPicPr>
          <p:nvPr/>
        </p:nvPicPr>
        <p:blipFill>
          <a:blip r:embed="rId12"/>
          <a:srcRect/>
          <a:stretch>
            <a:fillRect/>
          </a:stretch>
        </p:blipFill>
        <p:spPr bwMode="auto">
          <a:xfrm>
            <a:off x="5410200" y="4009292"/>
            <a:ext cx="3273424" cy="1463040"/>
          </a:xfrm>
          <a:prstGeom prst="rect">
            <a:avLst/>
          </a:prstGeom>
          <a:noFill/>
          <a:ln w="38100">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600" y="633047"/>
            <a:ext cx="8610600" cy="4165243"/>
          </a:xfrm>
          <a:prstGeom prst="rect">
            <a:avLst/>
          </a:prstGeom>
          <a:noFill/>
          <a:ln w="9525">
            <a:noFill/>
            <a:miter lim="800000"/>
            <a:headEnd/>
            <a:tailEnd/>
          </a:ln>
          <a:effectLst/>
        </p:spPr>
        <p:txBody>
          <a:bodyPr wrap="square" lIns="0" tIns="0" rIns="0" bIns="0">
            <a:spAutoFit/>
          </a:bodyPr>
          <a:lstStyle/>
          <a:p>
            <a:pPr marL="168275" indent="-168275">
              <a:spcAft>
                <a:spcPts val="1200"/>
              </a:spcAft>
              <a:buFont typeface="Arial" pitchFamily="34" charset="0"/>
              <a:buChar char="•"/>
            </a:pPr>
            <a:r>
              <a:rPr lang="en-US" sz="1800" b="1" dirty="0" smtClean="0"/>
              <a:t>We have introduced the concept of linear prediction in a generalized sense using an adaptive filtering scenario.</a:t>
            </a:r>
          </a:p>
          <a:p>
            <a:pPr marL="168275" indent="-168275">
              <a:spcAft>
                <a:spcPts val="1200"/>
              </a:spcAft>
              <a:buFont typeface="Arial" pitchFamily="34" charset="0"/>
              <a:buChar char="•"/>
            </a:pPr>
            <a:r>
              <a:rPr lang="en-US" sz="1800" b="1" dirty="0" smtClean="0"/>
              <a:t>We derived equations to estimate the coefficients of the model, and to evaluate the error.</a:t>
            </a:r>
          </a:p>
          <a:p>
            <a:pPr marL="168275" indent="-168275">
              <a:spcAft>
                <a:spcPts val="12800"/>
              </a:spcAft>
              <a:buFont typeface="Arial" pitchFamily="34" charset="0"/>
              <a:buChar char="•"/>
            </a:pPr>
            <a:r>
              <a:rPr lang="en-US" sz="1800" b="1" dirty="0" smtClean="0"/>
              <a:t>Issue: what happens if our desired signal is white noise?</a:t>
            </a:r>
          </a:p>
          <a:p>
            <a:pPr marL="168275" indent="-168275">
              <a:spcAft>
                <a:spcPts val="1200"/>
              </a:spcAft>
              <a:buFont typeface="Arial" pitchFamily="34" charset="0"/>
              <a:buChar char="•"/>
            </a:pPr>
            <a:r>
              <a:rPr lang="en-US" sz="1800" b="1" dirty="0" smtClean="0"/>
              <a:t>Next: we will reformulate linear prediction for the specific case of a time series using delayed samples of itself, and view linear prediction as a least-squares digital </a:t>
            </a:r>
            <a:r>
              <a:rPr lang="en-US" sz="1800" b="1" smtClean="0"/>
              <a:t>filter.</a:t>
            </a:r>
            <a:endParaRPr lang="en-US" sz="1800" b="1" dirty="0" smtClean="0"/>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grpSp>
        <p:nvGrpSpPr>
          <p:cNvPr id="5" name="Group 4"/>
          <p:cNvGrpSpPr/>
          <p:nvPr/>
        </p:nvGrpSpPr>
        <p:grpSpPr>
          <a:xfrm>
            <a:off x="565197" y="2429262"/>
            <a:ext cx="4125156" cy="1269353"/>
            <a:chOff x="1133816" y="618979"/>
            <a:chExt cx="4125156" cy="1269353"/>
          </a:xfrm>
        </p:grpSpPr>
        <p:cxnSp>
          <p:nvCxnSpPr>
            <p:cNvPr id="6" name="Straight Arrow Connector 5"/>
            <p:cNvCxnSpPr/>
            <p:nvPr/>
          </p:nvCxnSpPr>
          <p:spPr>
            <a:xfrm>
              <a:off x="1167618" y="1544638"/>
              <a:ext cx="914400" cy="1588"/>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21" idx="3"/>
            </p:cNvCxnSpPr>
            <p:nvPr/>
          </p:nvCxnSpPr>
          <p:spPr>
            <a:xfrm>
              <a:off x="2715066" y="1544638"/>
              <a:ext cx="928466" cy="1588"/>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a:spLocks noChangeAspect="1"/>
            </p:cNvSpPr>
            <p:nvPr/>
          </p:nvSpPr>
          <p:spPr>
            <a:xfrm>
              <a:off x="3657599" y="1201738"/>
              <a:ext cx="685800" cy="685800"/>
            </a:xfrm>
            <a:prstGeom prst="ellipse">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endCxn id="8" idx="0"/>
            </p:cNvCxnSpPr>
            <p:nvPr/>
          </p:nvCxnSpPr>
          <p:spPr>
            <a:xfrm rot="5400000">
              <a:off x="3715470" y="904008"/>
              <a:ext cx="582760" cy="12701"/>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0" name="Object 1"/>
            <p:cNvGraphicFramePr>
              <a:graphicFrameLocks noChangeAspect="1"/>
            </p:cNvGraphicFramePr>
            <p:nvPr/>
          </p:nvGraphicFramePr>
          <p:xfrm>
            <a:off x="1133816" y="1243013"/>
            <a:ext cx="471488" cy="301625"/>
          </p:xfrm>
          <a:graphic>
            <a:graphicData uri="http://schemas.openxmlformats.org/presentationml/2006/ole">
              <p:oleObj spid="_x0000_s89090" name="Equation" r:id="rId3" imgW="317160" imgH="203040" progId="Equation.3">
                <p:embed/>
              </p:oleObj>
            </a:graphicData>
          </a:graphic>
        </p:graphicFrame>
        <p:grpSp>
          <p:nvGrpSpPr>
            <p:cNvPr id="11" name="Group 21"/>
            <p:cNvGrpSpPr/>
            <p:nvPr/>
          </p:nvGrpSpPr>
          <p:grpSpPr>
            <a:xfrm>
              <a:off x="2067951" y="1319555"/>
              <a:ext cx="647115" cy="450166"/>
              <a:chOff x="2433710" y="1294229"/>
              <a:chExt cx="647115" cy="450166"/>
            </a:xfrm>
          </p:grpSpPr>
          <p:sp>
            <p:nvSpPr>
              <p:cNvPr id="21" name="Rectangle 20"/>
              <p:cNvSpPr/>
              <p:nvPr/>
            </p:nvSpPr>
            <p:spPr>
              <a:xfrm>
                <a:off x="2433710" y="1294229"/>
                <a:ext cx="647115" cy="45016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Object 2"/>
              <p:cNvGraphicFramePr>
                <a:graphicFrameLocks noChangeAspect="1"/>
              </p:cNvGraphicFramePr>
              <p:nvPr/>
            </p:nvGraphicFramePr>
            <p:xfrm>
              <a:off x="2504514" y="1388305"/>
              <a:ext cx="509587" cy="301625"/>
            </p:xfrm>
            <a:graphic>
              <a:graphicData uri="http://schemas.openxmlformats.org/presentationml/2006/ole">
                <p:oleObj spid="_x0000_s89091" name="Equation" r:id="rId4" imgW="342720" imgH="203040" progId="Equation.3">
                  <p:embed/>
                </p:oleObj>
              </a:graphicData>
            </a:graphic>
          </p:graphicFrame>
        </p:grpSp>
        <p:graphicFrame>
          <p:nvGraphicFramePr>
            <p:cNvPr id="12" name="Object 3"/>
            <p:cNvGraphicFramePr>
              <a:graphicFrameLocks noChangeAspect="1"/>
            </p:cNvGraphicFramePr>
            <p:nvPr/>
          </p:nvGraphicFramePr>
          <p:xfrm>
            <a:off x="2999521" y="1243013"/>
            <a:ext cx="471487" cy="301625"/>
          </p:xfrm>
          <a:graphic>
            <a:graphicData uri="http://schemas.openxmlformats.org/presentationml/2006/ole">
              <p:oleObj spid="_x0000_s89092" name="Equation" r:id="rId5" imgW="317160" imgH="203040" progId="Equation.3">
                <p:embed/>
              </p:oleObj>
            </a:graphicData>
          </a:graphic>
        </p:graphicFrame>
        <p:graphicFrame>
          <p:nvGraphicFramePr>
            <p:cNvPr id="13" name="Object 4"/>
            <p:cNvGraphicFramePr>
              <a:graphicFrameLocks noChangeAspect="1"/>
            </p:cNvGraphicFramePr>
            <p:nvPr/>
          </p:nvGraphicFramePr>
          <p:xfrm>
            <a:off x="4097608" y="623472"/>
            <a:ext cx="490537" cy="301625"/>
          </p:xfrm>
          <a:graphic>
            <a:graphicData uri="http://schemas.openxmlformats.org/presentationml/2006/ole">
              <p:oleObj spid="_x0000_s89093" name="Equation" r:id="rId6" imgW="330120" imgH="203040" progId="Equation.3">
                <p:embed/>
              </p:oleObj>
            </a:graphicData>
          </a:graphic>
        </p:graphicFrame>
        <p:graphicFrame>
          <p:nvGraphicFramePr>
            <p:cNvPr id="14" name="Object 5"/>
            <p:cNvGraphicFramePr>
              <a:graphicFrameLocks noChangeAspect="1"/>
            </p:cNvGraphicFramePr>
            <p:nvPr/>
          </p:nvGraphicFramePr>
          <p:xfrm>
            <a:off x="4634451" y="1243013"/>
            <a:ext cx="454025" cy="301625"/>
          </p:xfrm>
          <a:graphic>
            <a:graphicData uri="http://schemas.openxmlformats.org/presentationml/2006/ole">
              <p:oleObj spid="_x0000_s89094" name="Equation" r:id="rId7" imgW="304560" imgH="203040" progId="Equation.3">
                <p:embed/>
              </p:oleObj>
            </a:graphicData>
          </a:graphic>
        </p:graphicFrame>
        <p:grpSp>
          <p:nvGrpSpPr>
            <p:cNvPr id="15" name="Group 29"/>
            <p:cNvGrpSpPr/>
            <p:nvPr/>
          </p:nvGrpSpPr>
          <p:grpSpPr>
            <a:xfrm rot="2700000">
              <a:off x="3657599" y="1202532"/>
              <a:ext cx="685800" cy="685800"/>
              <a:chOff x="3657599" y="1202532"/>
              <a:chExt cx="685800" cy="685800"/>
            </a:xfrm>
          </p:grpSpPr>
          <p:cxnSp>
            <p:nvCxnSpPr>
              <p:cNvPr id="19" name="Straight Connector 18"/>
              <p:cNvCxnSpPr>
                <a:stCxn id="8" idx="0"/>
                <a:endCxn id="8" idx="4"/>
              </p:cNvCxnSpPr>
              <p:nvPr/>
            </p:nvCxnSpPr>
            <p:spPr>
              <a:xfrm rot="16200000" flipH="1">
                <a:off x="3657599" y="1544638"/>
                <a:ext cx="685800" cy="1588"/>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8" idx="2"/>
                <a:endCxn id="8" idx="6"/>
              </p:cNvCxnSpPr>
              <p:nvPr/>
            </p:nvCxnSpPr>
            <p:spPr>
              <a:xfrm rot="10800000" flipH="1">
                <a:off x="3657599" y="1544638"/>
                <a:ext cx="685800" cy="1588"/>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Straight Arrow Connector 15"/>
            <p:cNvCxnSpPr/>
            <p:nvPr/>
          </p:nvCxnSpPr>
          <p:spPr>
            <a:xfrm>
              <a:off x="4344572" y="1544638"/>
              <a:ext cx="914400" cy="1588"/>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830324" y="1147170"/>
              <a:ext cx="365760" cy="369332"/>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b="1" i="0" u="none" strike="noStrike" kern="0" cap="none" spc="0" normalizeH="0" baseline="0" noProof="0" dirty="0" smtClean="0">
                  <a:ln>
                    <a:noFill/>
                  </a:ln>
                  <a:solidFill>
                    <a:schemeClr val="bg1"/>
                  </a:solidFill>
                  <a:effectLst/>
                  <a:uLnTx/>
                  <a:uFillTx/>
                  <a:latin typeface="+mn-lt"/>
                  <a:ea typeface="+mn-ea"/>
                  <a:cs typeface="+mn-cs"/>
                </a:rPr>
                <a:t>+</a:t>
              </a:r>
            </a:p>
          </p:txBody>
        </p:sp>
        <p:sp>
          <p:nvSpPr>
            <p:cNvPr id="18" name="TextBox 17"/>
            <p:cNvSpPr txBox="1"/>
            <p:nvPr/>
          </p:nvSpPr>
          <p:spPr>
            <a:xfrm>
              <a:off x="3616956" y="1341774"/>
              <a:ext cx="365760" cy="369332"/>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b="1" i="0" u="none" strike="noStrike" kern="0" cap="none" spc="0" normalizeH="0" baseline="0" noProof="0" dirty="0" smtClean="0">
                  <a:ln>
                    <a:noFill/>
                  </a:ln>
                  <a:solidFill>
                    <a:schemeClr val="bg1"/>
                  </a:solidFill>
                  <a:effectLst/>
                  <a:uLnTx/>
                  <a:uFillTx/>
                  <a:latin typeface="+mn-lt"/>
                  <a:ea typeface="+mn-ea"/>
                  <a:cs typeface="+mn-cs"/>
                </a:rPr>
                <a:t>–</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Text Box 3"/>
          <p:cNvSpPr txBox="1">
            <a:spLocks noChangeArrowheads="1"/>
          </p:cNvSpPr>
          <p:nvPr/>
        </p:nvSpPr>
        <p:spPr bwMode="auto">
          <a:xfrm>
            <a:off x="186396" y="661182"/>
            <a:ext cx="4385603" cy="2110153"/>
          </a:xfrm>
          <a:prstGeom prst="rect">
            <a:avLst/>
          </a:prstGeom>
          <a:noFill/>
          <a:ln w="9525">
            <a:noFill/>
            <a:miter lim="800000"/>
            <a:headEnd/>
            <a:tailEnd/>
          </a:ln>
          <a:effectLst/>
        </p:spPr>
        <p:txBody>
          <a:bodyPr lIns="0" tIns="0" rIns="0" bIns="0"/>
          <a:lstStyle/>
          <a:p>
            <a:pPr marL="165100" indent="-165100">
              <a:spcAft>
                <a:spcPts val="1200"/>
              </a:spcAft>
              <a:buFont typeface="Arial" pitchFamily="34" charset="0"/>
              <a:buChar char="•"/>
            </a:pPr>
            <a:r>
              <a:rPr lang="en-US" sz="1800" b="1" dirty="0" smtClean="0"/>
              <a:t>An input signal,       , is filtered</a:t>
            </a:r>
            <a:br>
              <a:rPr lang="en-US" sz="1800" b="1" dirty="0" smtClean="0"/>
            </a:br>
            <a:r>
              <a:rPr lang="en-US" sz="1800" b="1" dirty="0" smtClean="0"/>
              <a:t>using a linear filter with impulse response,         , in such a way that the output,        , is as close as possible to some desired signal,        .</a:t>
            </a:r>
          </a:p>
          <a:p>
            <a:pPr marL="165100" indent="-165100">
              <a:spcAft>
                <a:spcPts val="1200"/>
              </a:spcAft>
              <a:buFont typeface="Arial" pitchFamily="34" charset="0"/>
              <a:buChar char="•"/>
            </a:pPr>
            <a:r>
              <a:rPr lang="en-US" sz="1800" b="1" dirty="0" smtClean="0"/>
              <a:t>The performance is measured in terms of the energy of error,        .</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Filtering Problem</a:t>
            </a:r>
            <a:endParaRPr lang="en-US" b="1" dirty="0">
              <a:solidFill>
                <a:schemeClr val="accent2"/>
              </a:solidFill>
            </a:endParaRPr>
          </a:p>
        </p:txBody>
      </p:sp>
      <p:grpSp>
        <p:nvGrpSpPr>
          <p:cNvPr id="35" name="Group 34"/>
          <p:cNvGrpSpPr/>
          <p:nvPr/>
        </p:nvGrpSpPr>
        <p:grpSpPr>
          <a:xfrm>
            <a:off x="4796594" y="614533"/>
            <a:ext cx="4125156" cy="1269353"/>
            <a:chOff x="1133816" y="618979"/>
            <a:chExt cx="4125156" cy="1269353"/>
          </a:xfrm>
        </p:grpSpPr>
        <p:cxnSp>
          <p:nvCxnSpPr>
            <p:cNvPr id="7" name="Straight Arrow Connector 6"/>
            <p:cNvCxnSpPr/>
            <p:nvPr/>
          </p:nvCxnSpPr>
          <p:spPr>
            <a:xfrm>
              <a:off x="1167618" y="1544638"/>
              <a:ext cx="914400" cy="1588"/>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3"/>
            </p:cNvCxnSpPr>
            <p:nvPr/>
          </p:nvCxnSpPr>
          <p:spPr>
            <a:xfrm>
              <a:off x="2715066" y="1544638"/>
              <a:ext cx="928466" cy="1588"/>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0" name="Oval 9"/>
            <p:cNvSpPr>
              <a:spLocks noChangeAspect="1"/>
            </p:cNvSpPr>
            <p:nvPr/>
          </p:nvSpPr>
          <p:spPr>
            <a:xfrm>
              <a:off x="3657599" y="1201738"/>
              <a:ext cx="685800" cy="685800"/>
            </a:xfrm>
            <a:prstGeom prst="ellipse">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a:endCxn id="10" idx="0"/>
            </p:cNvCxnSpPr>
            <p:nvPr/>
          </p:nvCxnSpPr>
          <p:spPr>
            <a:xfrm rot="5400000">
              <a:off x="3715470" y="904008"/>
              <a:ext cx="582760" cy="12701"/>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6081" name="Object 1"/>
            <p:cNvGraphicFramePr>
              <a:graphicFrameLocks noChangeAspect="1"/>
            </p:cNvGraphicFramePr>
            <p:nvPr/>
          </p:nvGraphicFramePr>
          <p:xfrm>
            <a:off x="1133816" y="1243013"/>
            <a:ext cx="471488" cy="301625"/>
          </p:xfrm>
          <a:graphic>
            <a:graphicData uri="http://schemas.openxmlformats.org/presentationml/2006/ole">
              <p:oleObj spid="_x0000_s46081" name="Equation" r:id="rId3" imgW="317160" imgH="203040" progId="Equation.3">
                <p:embed/>
              </p:oleObj>
            </a:graphicData>
          </a:graphic>
        </p:graphicFrame>
        <p:grpSp>
          <p:nvGrpSpPr>
            <p:cNvPr id="22" name="Group 21"/>
            <p:cNvGrpSpPr/>
            <p:nvPr/>
          </p:nvGrpSpPr>
          <p:grpSpPr>
            <a:xfrm>
              <a:off x="2067951" y="1319555"/>
              <a:ext cx="647115" cy="450166"/>
              <a:chOff x="2433710" y="1294229"/>
              <a:chExt cx="647115" cy="450166"/>
            </a:xfrm>
          </p:grpSpPr>
          <p:sp>
            <p:nvSpPr>
              <p:cNvPr id="5" name="Rectangle 4"/>
              <p:cNvSpPr/>
              <p:nvPr/>
            </p:nvSpPr>
            <p:spPr>
              <a:xfrm>
                <a:off x="2433710" y="1294229"/>
                <a:ext cx="647115" cy="45016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6082" name="Object 2"/>
              <p:cNvGraphicFramePr>
                <a:graphicFrameLocks noChangeAspect="1"/>
              </p:cNvGraphicFramePr>
              <p:nvPr/>
            </p:nvGraphicFramePr>
            <p:xfrm>
              <a:off x="2504514" y="1388305"/>
              <a:ext cx="509587" cy="301625"/>
            </p:xfrm>
            <a:graphic>
              <a:graphicData uri="http://schemas.openxmlformats.org/presentationml/2006/ole">
                <p:oleObj spid="_x0000_s46082" name="Equation" r:id="rId4" imgW="342720" imgH="203040" progId="Equation.3">
                  <p:embed/>
                </p:oleObj>
              </a:graphicData>
            </a:graphic>
          </p:graphicFrame>
        </p:grpSp>
        <p:graphicFrame>
          <p:nvGraphicFramePr>
            <p:cNvPr id="46083" name="Object 3"/>
            <p:cNvGraphicFramePr>
              <a:graphicFrameLocks noChangeAspect="1"/>
            </p:cNvGraphicFramePr>
            <p:nvPr/>
          </p:nvGraphicFramePr>
          <p:xfrm>
            <a:off x="2999521" y="1243013"/>
            <a:ext cx="471487" cy="301625"/>
          </p:xfrm>
          <a:graphic>
            <a:graphicData uri="http://schemas.openxmlformats.org/presentationml/2006/ole">
              <p:oleObj spid="_x0000_s46083" name="Equation" r:id="rId5" imgW="317160" imgH="203040" progId="Equation.3">
                <p:embed/>
              </p:oleObj>
            </a:graphicData>
          </a:graphic>
        </p:graphicFrame>
        <p:graphicFrame>
          <p:nvGraphicFramePr>
            <p:cNvPr id="46084" name="Object 4"/>
            <p:cNvGraphicFramePr>
              <a:graphicFrameLocks noChangeAspect="1"/>
            </p:cNvGraphicFramePr>
            <p:nvPr/>
          </p:nvGraphicFramePr>
          <p:xfrm>
            <a:off x="4097608" y="623472"/>
            <a:ext cx="490537" cy="301625"/>
          </p:xfrm>
          <a:graphic>
            <a:graphicData uri="http://schemas.openxmlformats.org/presentationml/2006/ole">
              <p:oleObj spid="_x0000_s46084" name="Equation" r:id="rId6" imgW="330120" imgH="203040" progId="Equation.3">
                <p:embed/>
              </p:oleObj>
            </a:graphicData>
          </a:graphic>
        </p:graphicFrame>
        <p:graphicFrame>
          <p:nvGraphicFramePr>
            <p:cNvPr id="46085" name="Object 5"/>
            <p:cNvGraphicFramePr>
              <a:graphicFrameLocks noChangeAspect="1"/>
            </p:cNvGraphicFramePr>
            <p:nvPr/>
          </p:nvGraphicFramePr>
          <p:xfrm>
            <a:off x="4634451" y="1243013"/>
            <a:ext cx="454025" cy="301625"/>
          </p:xfrm>
          <a:graphic>
            <a:graphicData uri="http://schemas.openxmlformats.org/presentationml/2006/ole">
              <p:oleObj spid="_x0000_s46085" name="Equation" r:id="rId7" imgW="304560" imgH="203040" progId="Equation.3">
                <p:embed/>
              </p:oleObj>
            </a:graphicData>
          </a:graphic>
        </p:graphicFrame>
        <p:grpSp>
          <p:nvGrpSpPr>
            <p:cNvPr id="30" name="Group 29"/>
            <p:cNvGrpSpPr/>
            <p:nvPr/>
          </p:nvGrpSpPr>
          <p:grpSpPr>
            <a:xfrm rot="2700000">
              <a:off x="3657599" y="1202532"/>
              <a:ext cx="685800" cy="685800"/>
              <a:chOff x="3657599" y="1202532"/>
              <a:chExt cx="685800" cy="685800"/>
            </a:xfrm>
          </p:grpSpPr>
          <p:cxnSp>
            <p:nvCxnSpPr>
              <p:cNvPr id="27" name="Straight Connector 26"/>
              <p:cNvCxnSpPr>
                <a:stCxn id="10" idx="0"/>
                <a:endCxn id="10" idx="4"/>
              </p:cNvCxnSpPr>
              <p:nvPr/>
            </p:nvCxnSpPr>
            <p:spPr>
              <a:xfrm rot="16200000" flipH="1">
                <a:off x="3657599" y="1544638"/>
                <a:ext cx="685800" cy="1588"/>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0" idx="2"/>
                <a:endCxn id="10" idx="6"/>
              </p:cNvCxnSpPr>
              <p:nvPr/>
            </p:nvCxnSpPr>
            <p:spPr>
              <a:xfrm rot="10800000" flipH="1">
                <a:off x="3657599" y="1544638"/>
                <a:ext cx="685800" cy="1588"/>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32" name="Straight Arrow Connector 31"/>
            <p:cNvCxnSpPr/>
            <p:nvPr/>
          </p:nvCxnSpPr>
          <p:spPr>
            <a:xfrm>
              <a:off x="4344572" y="1544638"/>
              <a:ext cx="914400" cy="1588"/>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830324" y="1147170"/>
              <a:ext cx="365760" cy="369332"/>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b="1" i="0" u="none" strike="noStrike" kern="0" cap="none" spc="0" normalizeH="0" baseline="0" noProof="0" dirty="0" smtClean="0">
                  <a:ln>
                    <a:noFill/>
                  </a:ln>
                  <a:solidFill>
                    <a:schemeClr val="bg1"/>
                  </a:solidFill>
                  <a:effectLst/>
                  <a:uLnTx/>
                  <a:uFillTx/>
                  <a:latin typeface="+mn-lt"/>
                  <a:ea typeface="+mn-ea"/>
                  <a:cs typeface="+mn-cs"/>
                </a:rPr>
                <a:t>+</a:t>
              </a:r>
            </a:p>
          </p:txBody>
        </p:sp>
        <p:sp>
          <p:nvSpPr>
            <p:cNvPr id="34" name="TextBox 33"/>
            <p:cNvSpPr txBox="1"/>
            <p:nvPr/>
          </p:nvSpPr>
          <p:spPr>
            <a:xfrm>
              <a:off x="3616956" y="1341774"/>
              <a:ext cx="365760" cy="369332"/>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b="1" i="0" u="none" strike="noStrike" kern="0" cap="none" spc="0" normalizeH="0" baseline="0" noProof="0" dirty="0" smtClean="0">
                  <a:ln>
                    <a:noFill/>
                  </a:ln>
                  <a:solidFill>
                    <a:schemeClr val="bg1"/>
                  </a:solidFill>
                  <a:effectLst/>
                  <a:uLnTx/>
                  <a:uFillTx/>
                  <a:latin typeface="+mn-lt"/>
                  <a:ea typeface="+mn-ea"/>
                  <a:cs typeface="+mn-cs"/>
                </a:rPr>
                <a:t>–</a:t>
              </a:r>
            </a:p>
          </p:txBody>
        </p:sp>
      </p:grpSp>
      <p:graphicFrame>
        <p:nvGraphicFramePr>
          <p:cNvPr id="36" name="Object 1"/>
          <p:cNvGraphicFramePr>
            <a:graphicFrameLocks noChangeAspect="1"/>
          </p:cNvGraphicFramePr>
          <p:nvPr/>
        </p:nvGraphicFramePr>
        <p:xfrm>
          <a:off x="2093252" y="676323"/>
          <a:ext cx="471488" cy="301625"/>
        </p:xfrm>
        <a:graphic>
          <a:graphicData uri="http://schemas.openxmlformats.org/presentationml/2006/ole">
            <p:oleObj spid="_x0000_s46086" name="Equation" r:id="rId8" imgW="317160" imgH="203040" progId="Equation.3">
              <p:embed/>
            </p:oleObj>
          </a:graphicData>
        </a:graphic>
      </p:graphicFrame>
      <p:graphicFrame>
        <p:nvGraphicFramePr>
          <p:cNvPr id="37" name="Object 2"/>
          <p:cNvGraphicFramePr>
            <a:graphicFrameLocks noChangeAspect="1"/>
          </p:cNvGraphicFramePr>
          <p:nvPr/>
        </p:nvGraphicFramePr>
        <p:xfrm>
          <a:off x="1508542" y="1200809"/>
          <a:ext cx="509587" cy="301625"/>
        </p:xfrm>
        <a:graphic>
          <a:graphicData uri="http://schemas.openxmlformats.org/presentationml/2006/ole">
            <p:oleObj spid="_x0000_s46087" name="Equation" r:id="rId9" imgW="342720" imgH="203040" progId="Equation.3">
              <p:embed/>
            </p:oleObj>
          </a:graphicData>
        </a:graphic>
      </p:graphicFrame>
      <p:graphicFrame>
        <p:nvGraphicFramePr>
          <p:cNvPr id="38" name="Object 3"/>
          <p:cNvGraphicFramePr>
            <a:graphicFrameLocks noChangeAspect="1"/>
          </p:cNvGraphicFramePr>
          <p:nvPr/>
        </p:nvGraphicFramePr>
        <p:xfrm>
          <a:off x="1187619" y="1478233"/>
          <a:ext cx="471487" cy="301625"/>
        </p:xfrm>
        <a:graphic>
          <a:graphicData uri="http://schemas.openxmlformats.org/presentationml/2006/ole">
            <p:oleObj spid="_x0000_s46088" name="Equation" r:id="rId10" imgW="317160" imgH="203040" progId="Equation.3">
              <p:embed/>
            </p:oleObj>
          </a:graphicData>
        </a:graphic>
      </p:graphicFrame>
      <p:graphicFrame>
        <p:nvGraphicFramePr>
          <p:cNvPr id="39" name="Object 4"/>
          <p:cNvGraphicFramePr>
            <a:graphicFrameLocks noChangeAspect="1"/>
          </p:cNvGraphicFramePr>
          <p:nvPr/>
        </p:nvGraphicFramePr>
        <p:xfrm>
          <a:off x="2679605" y="1770232"/>
          <a:ext cx="490537" cy="301625"/>
        </p:xfrm>
        <a:graphic>
          <a:graphicData uri="http://schemas.openxmlformats.org/presentationml/2006/ole">
            <p:oleObj spid="_x0000_s46089" name="Equation" r:id="rId11" imgW="330120" imgH="203040" progId="Equation.3">
              <p:embed/>
            </p:oleObj>
          </a:graphicData>
        </a:graphic>
      </p:graphicFrame>
      <p:graphicFrame>
        <p:nvGraphicFramePr>
          <p:cNvPr id="40" name="Object 5"/>
          <p:cNvGraphicFramePr>
            <a:graphicFrameLocks noChangeAspect="1"/>
          </p:cNvGraphicFramePr>
          <p:nvPr/>
        </p:nvGraphicFramePr>
        <p:xfrm>
          <a:off x="2794417" y="2462920"/>
          <a:ext cx="454025" cy="301625"/>
        </p:xfrm>
        <a:graphic>
          <a:graphicData uri="http://schemas.openxmlformats.org/presentationml/2006/ole">
            <p:oleObj spid="_x0000_s46090" name="Equation" r:id="rId12" imgW="304560" imgH="203040" progId="Equation.3">
              <p:embed/>
            </p:oleObj>
          </a:graphicData>
        </a:graphic>
      </p:graphicFrame>
      <p:sp>
        <p:nvSpPr>
          <p:cNvPr id="41" name="Text Box 3"/>
          <p:cNvSpPr txBox="1">
            <a:spLocks noChangeArrowheads="1"/>
          </p:cNvSpPr>
          <p:nvPr/>
        </p:nvSpPr>
        <p:spPr bwMode="auto">
          <a:xfrm>
            <a:off x="186396" y="2895595"/>
            <a:ext cx="8423032" cy="1057427"/>
          </a:xfrm>
          <a:prstGeom prst="rect">
            <a:avLst/>
          </a:prstGeom>
          <a:noFill/>
          <a:ln w="9525">
            <a:noFill/>
            <a:miter lim="800000"/>
            <a:headEnd/>
            <a:tailEnd/>
          </a:ln>
          <a:effectLst/>
        </p:spPr>
        <p:txBody>
          <a:bodyPr lIns="0" tIns="0" rIns="0" bIns="0"/>
          <a:lstStyle/>
          <a:p>
            <a:pPr marL="165100" indent="-165100">
              <a:spcAft>
                <a:spcPts val="1200"/>
              </a:spcAft>
              <a:buFont typeface="Arial" pitchFamily="34" charset="0"/>
              <a:buChar char="•"/>
            </a:pPr>
            <a:r>
              <a:rPr lang="en-US" sz="1800" b="1" dirty="0" smtClean="0"/>
              <a:t>We can define an objective function:</a:t>
            </a:r>
          </a:p>
          <a:p>
            <a:pPr marL="165100" indent="-165100">
              <a:spcAft>
                <a:spcPts val="1200"/>
              </a:spcAft>
              <a:buFont typeface="Arial" pitchFamily="34" charset="0"/>
              <a:buChar char="•"/>
            </a:pPr>
            <a:r>
              <a:rPr lang="en-US" sz="1800" b="1" dirty="0" smtClean="0"/>
              <a:t>We can write an expression for the error:</a:t>
            </a:r>
          </a:p>
          <a:p>
            <a:pPr marL="165100" indent="-165100">
              <a:spcAft>
                <a:spcPts val="7200"/>
              </a:spcAft>
              <a:buFont typeface="Arial" pitchFamily="34" charset="0"/>
              <a:buChar char="•"/>
            </a:pPr>
            <a:r>
              <a:rPr lang="en-US" sz="1800" b="1" dirty="0" smtClean="0"/>
              <a:t>We can differentiate    with respect to</a:t>
            </a:r>
            <a:br>
              <a:rPr lang="en-US" sz="1800" b="1" dirty="0" smtClean="0"/>
            </a:br>
            <a:r>
              <a:rPr lang="en-US" sz="1800" b="1" dirty="0" smtClean="0"/>
              <a:t>each coefficient,        : </a:t>
            </a:r>
          </a:p>
          <a:p>
            <a:pPr marL="165100" indent="-165100">
              <a:spcAft>
                <a:spcPts val="7200"/>
              </a:spcAft>
              <a:buFont typeface="Arial" pitchFamily="34" charset="0"/>
              <a:buChar char="•"/>
            </a:pPr>
            <a:r>
              <a:rPr lang="en-US" sz="1800" b="1" dirty="0" smtClean="0"/>
              <a:t>Substituting our expression for the error:</a:t>
            </a:r>
          </a:p>
        </p:txBody>
      </p:sp>
      <p:graphicFrame>
        <p:nvGraphicFramePr>
          <p:cNvPr id="46091" name="Object 11"/>
          <p:cNvGraphicFramePr>
            <a:graphicFrameLocks noChangeAspect="1"/>
          </p:cNvGraphicFramePr>
          <p:nvPr/>
        </p:nvGraphicFramePr>
        <p:xfrm>
          <a:off x="4996829" y="2877969"/>
          <a:ext cx="2232025" cy="509588"/>
        </p:xfrm>
        <a:graphic>
          <a:graphicData uri="http://schemas.openxmlformats.org/presentationml/2006/ole">
            <p:oleObj spid="_x0000_s46091" name="Equation" r:id="rId13" imgW="1498320" imgH="342720" progId="Equation.3">
              <p:embed/>
            </p:oleObj>
          </a:graphicData>
        </a:graphic>
      </p:graphicFrame>
      <p:graphicFrame>
        <p:nvGraphicFramePr>
          <p:cNvPr id="46092" name="Object 12"/>
          <p:cNvGraphicFramePr>
            <a:graphicFrameLocks noChangeAspect="1"/>
          </p:cNvGraphicFramePr>
          <p:nvPr/>
        </p:nvGraphicFramePr>
        <p:xfrm>
          <a:off x="4825172" y="3334338"/>
          <a:ext cx="2573338" cy="830263"/>
        </p:xfrm>
        <a:graphic>
          <a:graphicData uri="http://schemas.openxmlformats.org/presentationml/2006/ole">
            <p:oleObj spid="_x0000_s46092" name="Equation" r:id="rId14" imgW="1726920" imgH="558720" progId="Equation.3">
              <p:embed/>
            </p:oleObj>
          </a:graphicData>
        </a:graphic>
      </p:graphicFrame>
      <p:graphicFrame>
        <p:nvGraphicFramePr>
          <p:cNvPr id="46093" name="Object 13"/>
          <p:cNvGraphicFramePr>
            <a:graphicFrameLocks noChangeAspect="1"/>
          </p:cNvGraphicFramePr>
          <p:nvPr/>
        </p:nvGraphicFramePr>
        <p:xfrm>
          <a:off x="2139802" y="4011417"/>
          <a:ext cx="492125" cy="320675"/>
        </p:xfrm>
        <a:graphic>
          <a:graphicData uri="http://schemas.openxmlformats.org/presentationml/2006/ole">
            <p:oleObj spid="_x0000_s46093" name="Equation" r:id="rId15" imgW="330120" imgH="215640" progId="Equation.3">
              <p:embed/>
            </p:oleObj>
          </a:graphicData>
        </a:graphic>
      </p:graphicFrame>
      <p:graphicFrame>
        <p:nvGraphicFramePr>
          <p:cNvPr id="46094" name="Object 14"/>
          <p:cNvGraphicFramePr>
            <a:graphicFrameLocks noChangeAspect="1"/>
          </p:cNvGraphicFramePr>
          <p:nvPr/>
        </p:nvGraphicFramePr>
        <p:xfrm>
          <a:off x="2489763" y="3756953"/>
          <a:ext cx="207962" cy="263525"/>
        </p:xfrm>
        <a:graphic>
          <a:graphicData uri="http://schemas.openxmlformats.org/presentationml/2006/ole">
            <p:oleObj spid="_x0000_s46094" name="Equation" r:id="rId16" imgW="139680" imgH="177480" progId="Equation.3">
              <p:embed/>
            </p:oleObj>
          </a:graphicData>
        </a:graphic>
      </p:graphicFrame>
      <p:graphicFrame>
        <p:nvGraphicFramePr>
          <p:cNvPr id="46095" name="Object 15"/>
          <p:cNvGraphicFramePr>
            <a:graphicFrameLocks noChangeAspect="1"/>
          </p:cNvGraphicFramePr>
          <p:nvPr/>
        </p:nvGraphicFramePr>
        <p:xfrm>
          <a:off x="466725" y="4446856"/>
          <a:ext cx="3386138" cy="660400"/>
        </p:xfrm>
        <a:graphic>
          <a:graphicData uri="http://schemas.openxmlformats.org/presentationml/2006/ole">
            <p:oleObj spid="_x0000_s46095" name="Equation" r:id="rId17" imgW="2273040" imgH="444240" progId="Equation.3">
              <p:embed/>
            </p:oleObj>
          </a:graphicData>
        </a:graphic>
      </p:graphicFrame>
      <p:graphicFrame>
        <p:nvGraphicFramePr>
          <p:cNvPr id="46096" name="Object 16"/>
          <p:cNvGraphicFramePr>
            <a:graphicFrameLocks noChangeAspect="1"/>
          </p:cNvGraphicFramePr>
          <p:nvPr/>
        </p:nvGraphicFramePr>
        <p:xfrm>
          <a:off x="466725" y="5559645"/>
          <a:ext cx="4559301" cy="679450"/>
        </p:xfrm>
        <a:graphic>
          <a:graphicData uri="http://schemas.openxmlformats.org/presentationml/2006/ole">
            <p:oleObj spid="_x0000_s46096" name="Equation" r:id="rId18" imgW="3060360" imgH="45720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Normal Equations</a:t>
            </a:r>
            <a:endParaRPr lang="en-US" b="1" dirty="0">
              <a:solidFill>
                <a:schemeClr val="accent2"/>
              </a:solidFill>
            </a:endParaRPr>
          </a:p>
        </p:txBody>
      </p:sp>
      <p:sp>
        <p:nvSpPr>
          <p:cNvPr id="41" name="Text Box 3"/>
          <p:cNvSpPr txBox="1">
            <a:spLocks noChangeArrowheads="1"/>
          </p:cNvSpPr>
          <p:nvPr/>
        </p:nvSpPr>
        <p:spPr bwMode="auto">
          <a:xfrm>
            <a:off x="186396" y="647115"/>
            <a:ext cx="8423032" cy="379827"/>
          </a:xfrm>
          <a:prstGeom prst="rect">
            <a:avLst/>
          </a:prstGeom>
          <a:noFill/>
          <a:ln w="9525">
            <a:noFill/>
            <a:miter lim="800000"/>
            <a:headEnd/>
            <a:tailEnd/>
          </a:ln>
          <a:effectLst/>
        </p:spPr>
        <p:txBody>
          <a:bodyPr lIns="0" tIns="0" rIns="0" bIns="0"/>
          <a:lstStyle/>
          <a:p>
            <a:pPr marL="165100" indent="-165100">
              <a:spcAft>
                <a:spcPts val="1200"/>
              </a:spcAft>
              <a:buFont typeface="Arial" pitchFamily="34" charset="0"/>
              <a:buChar char="•"/>
            </a:pPr>
            <a:r>
              <a:rPr lang="en-US" sz="1800" b="1" dirty="0" smtClean="0"/>
              <a:t>Combining results:</a:t>
            </a:r>
          </a:p>
        </p:txBody>
      </p:sp>
      <p:graphicFrame>
        <p:nvGraphicFramePr>
          <p:cNvPr id="46096" name="Object 16"/>
          <p:cNvGraphicFramePr>
            <a:graphicFrameLocks noChangeAspect="1"/>
          </p:cNvGraphicFramePr>
          <p:nvPr/>
        </p:nvGraphicFramePr>
        <p:xfrm>
          <a:off x="514350" y="1041400"/>
          <a:ext cx="5202238" cy="4132263"/>
        </p:xfrm>
        <a:graphic>
          <a:graphicData uri="http://schemas.openxmlformats.org/presentationml/2006/ole">
            <p:oleObj spid="_x0000_s88081" name="Equation" r:id="rId3" imgW="3492360" imgH="2781000" progId="Equation.3">
              <p:embed/>
            </p:oleObj>
          </a:graphicData>
        </a:graphic>
      </p:graphicFrame>
      <p:sp>
        <p:nvSpPr>
          <p:cNvPr id="35" name="Text Box 3"/>
          <p:cNvSpPr txBox="1">
            <a:spLocks noChangeArrowheads="1"/>
          </p:cNvSpPr>
          <p:nvPr/>
        </p:nvSpPr>
        <p:spPr bwMode="auto">
          <a:xfrm>
            <a:off x="184809" y="5216771"/>
            <a:ext cx="8423032" cy="607254"/>
          </a:xfrm>
          <a:prstGeom prst="rect">
            <a:avLst/>
          </a:prstGeom>
          <a:noFill/>
          <a:ln w="9525">
            <a:noFill/>
            <a:miter lim="800000"/>
            <a:headEnd/>
            <a:tailEnd/>
          </a:ln>
          <a:effectLst/>
        </p:spPr>
        <p:txBody>
          <a:bodyPr lIns="0" tIns="0" rIns="0" bIns="0"/>
          <a:lstStyle/>
          <a:p>
            <a:pPr marL="165100" indent="-165100">
              <a:spcAft>
                <a:spcPts val="1200"/>
              </a:spcAft>
              <a:buFont typeface="Arial" pitchFamily="34" charset="0"/>
              <a:buChar char="•"/>
            </a:pPr>
            <a:r>
              <a:rPr lang="en-US" sz="1800" b="1" dirty="0" smtClean="0"/>
              <a:t>Equating to zero gives a set of linear algebraic equations known as the </a:t>
            </a:r>
            <a:r>
              <a:rPr lang="en-US" sz="1800" b="1" dirty="0" smtClean="0">
                <a:solidFill>
                  <a:schemeClr val="accent1"/>
                </a:solidFill>
              </a:rPr>
              <a:t>normal equations</a:t>
            </a:r>
            <a:r>
              <a:rPr lang="en-US" sz="1800" b="1" dirty="0" smtClean="0"/>
              <a:t>:</a:t>
            </a:r>
          </a:p>
        </p:txBody>
      </p:sp>
      <p:graphicFrame>
        <p:nvGraphicFramePr>
          <p:cNvPr id="88082" name="Object 18"/>
          <p:cNvGraphicFramePr>
            <a:graphicFrameLocks noChangeAspect="1"/>
          </p:cNvGraphicFramePr>
          <p:nvPr/>
        </p:nvGraphicFramePr>
        <p:xfrm>
          <a:off x="485775" y="5927725"/>
          <a:ext cx="3348038" cy="509588"/>
        </p:xfrm>
        <a:graphic>
          <a:graphicData uri="http://schemas.openxmlformats.org/presentationml/2006/ole">
            <p:oleObj spid="_x0000_s88082" name="Equation" r:id="rId4" imgW="2247840" imgH="34272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Orthogonality Principle</a:t>
            </a:r>
            <a:endParaRPr lang="en-US" b="1" dirty="0">
              <a:solidFill>
                <a:schemeClr val="accent2"/>
              </a:solidFill>
            </a:endParaRPr>
          </a:p>
        </p:txBody>
      </p:sp>
      <p:sp>
        <p:nvSpPr>
          <p:cNvPr id="7" name="Text Box 3"/>
          <p:cNvSpPr txBox="1">
            <a:spLocks noChangeArrowheads="1"/>
          </p:cNvSpPr>
          <p:nvPr/>
        </p:nvSpPr>
        <p:spPr bwMode="auto">
          <a:xfrm>
            <a:off x="228600" y="644769"/>
            <a:ext cx="8693150" cy="5657557"/>
          </a:xfrm>
          <a:prstGeom prst="rect">
            <a:avLst/>
          </a:prstGeom>
          <a:noFill/>
          <a:ln w="9525">
            <a:noFill/>
            <a:miter lim="800000"/>
            <a:headEnd/>
            <a:tailEnd/>
          </a:ln>
          <a:effectLst/>
        </p:spPr>
        <p:txBody>
          <a:bodyPr lIns="0" tIns="0" rIns="0" bIns="0"/>
          <a:lstStyle/>
          <a:p>
            <a:pPr marL="165100" indent="-165100">
              <a:spcAft>
                <a:spcPts val="5400"/>
              </a:spcAft>
              <a:buFont typeface="Arial" pitchFamily="34" charset="0"/>
              <a:buChar char="•"/>
            </a:pPr>
            <a:r>
              <a:rPr lang="en-US" sz="1800" b="1" dirty="0" smtClean="0">
                <a:solidFill>
                  <a:schemeClr val="bg1"/>
                </a:solidFill>
              </a:rPr>
              <a:t>The term normal equations arises from the orthogonality of the input signal and the error, which results from equating the derivatives of </a:t>
            </a:r>
            <a:r>
              <a:rPr lang="en-US" sz="1800" i="1" dirty="0" smtClean="0">
                <a:solidFill>
                  <a:schemeClr val="bg1"/>
                </a:solidFill>
              </a:rPr>
              <a:t>J</a:t>
            </a:r>
            <a:r>
              <a:rPr lang="en-US" sz="1800" b="1" dirty="0" smtClean="0">
                <a:solidFill>
                  <a:schemeClr val="bg1"/>
                </a:solidFill>
              </a:rPr>
              <a:t> to zero:</a:t>
            </a:r>
            <a:endParaRPr lang="en-US" sz="1800" b="1" dirty="0" smtClean="0">
              <a:solidFill>
                <a:schemeClr val="bg1"/>
              </a:solidFill>
              <a:sym typeface="Symbol"/>
            </a:endParaRPr>
          </a:p>
          <a:p>
            <a:pPr marL="165100" indent="-165100">
              <a:spcAft>
                <a:spcPts val="3600"/>
              </a:spcAft>
              <a:buFont typeface="Arial" pitchFamily="34" charset="0"/>
              <a:buChar char="•"/>
            </a:pPr>
            <a:r>
              <a:rPr lang="en-US" sz="1800" b="1" dirty="0" smtClean="0">
                <a:solidFill>
                  <a:schemeClr val="bg1"/>
                </a:solidFill>
              </a:rPr>
              <a:t>It is also common that we “</a:t>
            </a:r>
            <a:r>
              <a:rPr lang="en-US" sz="1800" b="1" dirty="0" err="1" smtClean="0">
                <a:solidFill>
                  <a:schemeClr val="bg1"/>
                </a:solidFill>
              </a:rPr>
              <a:t>debias</a:t>
            </a:r>
            <a:r>
              <a:rPr lang="en-US" sz="1800" b="1" dirty="0" smtClean="0">
                <a:solidFill>
                  <a:schemeClr val="bg1"/>
                </a:solidFill>
              </a:rPr>
              <a:t>”, or remove the DC value, of the input,        , such that:</a:t>
            </a:r>
          </a:p>
          <a:p>
            <a:pPr marL="165100" indent="-165100">
              <a:spcAft>
                <a:spcPts val="1200"/>
              </a:spcAft>
            </a:pPr>
            <a:r>
              <a:rPr lang="en-US" sz="1800" b="1" dirty="0" smtClean="0">
                <a:solidFill>
                  <a:schemeClr val="bg1"/>
                </a:solidFill>
              </a:rPr>
              <a:t>	which implies        and         are uncorrelated.</a:t>
            </a:r>
          </a:p>
          <a:p>
            <a:pPr marL="165100" indent="-165100">
              <a:spcAft>
                <a:spcPts val="4200"/>
              </a:spcAft>
              <a:buFont typeface="Arial" pitchFamily="34" charset="0"/>
              <a:buChar char="•"/>
            </a:pPr>
            <a:r>
              <a:rPr lang="en-US" sz="1800" b="1" dirty="0" smtClean="0">
                <a:solidFill>
                  <a:schemeClr val="bg1"/>
                </a:solidFill>
              </a:rPr>
              <a:t>The error and output are also uncorrelated:</a:t>
            </a:r>
          </a:p>
          <a:p>
            <a:pPr marL="165100" indent="-165100">
              <a:spcAft>
                <a:spcPts val="1200"/>
              </a:spcAft>
              <a:buFont typeface="Arial" pitchFamily="34" charset="0"/>
              <a:buChar char="•"/>
            </a:pPr>
            <a:r>
              <a:rPr lang="en-US" sz="1800" b="1" dirty="0" smtClean="0">
                <a:solidFill>
                  <a:schemeClr val="bg1"/>
                </a:solidFill>
              </a:rPr>
              <a:t>Minimization of a quadratic form produces a single, global, minimum. One way to verify this would be to examine the second derivative.</a:t>
            </a:r>
          </a:p>
          <a:p>
            <a:pPr marL="165100" indent="-165100">
              <a:spcAft>
                <a:spcPts val="1200"/>
              </a:spcAft>
              <a:buFont typeface="Arial" pitchFamily="34" charset="0"/>
              <a:buChar char="•"/>
            </a:pPr>
            <a:r>
              <a:rPr lang="en-US" sz="1800" b="1" dirty="0" smtClean="0">
                <a:solidFill>
                  <a:schemeClr val="bg1"/>
                </a:solidFill>
              </a:rPr>
              <a:t>In addition, the minimization of a quadratic form using a linear filter guarantees linear equations will result. This is attractive because it produces a computationally efficient solution.</a:t>
            </a:r>
          </a:p>
          <a:p>
            <a:pPr marL="165100" indent="-165100">
              <a:spcAft>
                <a:spcPts val="1200"/>
              </a:spcAft>
              <a:buFont typeface="Arial" pitchFamily="34" charset="0"/>
              <a:buChar char="•"/>
            </a:pPr>
            <a:r>
              <a:rPr lang="en-US" sz="1800" b="1" dirty="0" smtClean="0">
                <a:solidFill>
                  <a:schemeClr val="bg1"/>
                </a:solidFill>
              </a:rPr>
              <a:t>We will soon see that such solutions can be derived using basic principles of linear algebra.</a:t>
            </a:r>
          </a:p>
        </p:txBody>
      </p:sp>
      <p:graphicFrame>
        <p:nvGraphicFramePr>
          <p:cNvPr id="45063" name="Object 7"/>
          <p:cNvGraphicFramePr>
            <a:graphicFrameLocks noChangeAspect="1"/>
          </p:cNvGraphicFramePr>
          <p:nvPr/>
        </p:nvGraphicFramePr>
        <p:xfrm>
          <a:off x="452438" y="1261843"/>
          <a:ext cx="3311525" cy="622300"/>
        </p:xfrm>
        <a:graphic>
          <a:graphicData uri="http://schemas.openxmlformats.org/presentationml/2006/ole">
            <p:oleObj spid="_x0000_s45063" name="Equation" r:id="rId3" imgW="2222280" imgH="419040" progId="Equation.3">
              <p:embed/>
            </p:oleObj>
          </a:graphicData>
        </a:graphic>
      </p:graphicFrame>
      <p:graphicFrame>
        <p:nvGraphicFramePr>
          <p:cNvPr id="45064" name="Object 8"/>
          <p:cNvGraphicFramePr>
            <a:graphicFrameLocks noChangeAspect="1"/>
          </p:cNvGraphicFramePr>
          <p:nvPr/>
        </p:nvGraphicFramePr>
        <p:xfrm>
          <a:off x="8311832" y="1903802"/>
          <a:ext cx="471487" cy="301625"/>
        </p:xfrm>
        <a:graphic>
          <a:graphicData uri="http://schemas.openxmlformats.org/presentationml/2006/ole">
            <p:oleObj spid="_x0000_s45064" name="Equation" r:id="rId4" imgW="317160" imgH="203040" progId="Equation.3">
              <p:embed/>
            </p:oleObj>
          </a:graphicData>
        </a:graphic>
      </p:graphicFrame>
      <p:graphicFrame>
        <p:nvGraphicFramePr>
          <p:cNvPr id="45065" name="Object 9"/>
          <p:cNvGraphicFramePr>
            <a:graphicFrameLocks noChangeAspect="1"/>
          </p:cNvGraphicFramePr>
          <p:nvPr/>
        </p:nvGraphicFramePr>
        <p:xfrm>
          <a:off x="452438" y="2504047"/>
          <a:ext cx="2082800" cy="320675"/>
        </p:xfrm>
        <a:graphic>
          <a:graphicData uri="http://schemas.openxmlformats.org/presentationml/2006/ole">
            <p:oleObj spid="_x0000_s45065" name="Equation" r:id="rId5" imgW="1396800" imgH="215640" progId="Equation.3">
              <p:embed/>
            </p:oleObj>
          </a:graphicData>
        </a:graphic>
      </p:graphicFrame>
      <p:graphicFrame>
        <p:nvGraphicFramePr>
          <p:cNvPr id="45066" name="Object 10"/>
          <p:cNvGraphicFramePr>
            <a:graphicFrameLocks noChangeAspect="1"/>
          </p:cNvGraphicFramePr>
          <p:nvPr/>
        </p:nvGraphicFramePr>
        <p:xfrm>
          <a:off x="1921804" y="2898317"/>
          <a:ext cx="454025" cy="301625"/>
        </p:xfrm>
        <a:graphic>
          <a:graphicData uri="http://schemas.openxmlformats.org/presentationml/2006/ole">
            <p:oleObj spid="_x0000_s45066" name="Equation" r:id="rId6" imgW="304560" imgH="203040" progId="Equation.3">
              <p:embed/>
            </p:oleObj>
          </a:graphicData>
        </a:graphic>
      </p:graphicFrame>
      <p:graphicFrame>
        <p:nvGraphicFramePr>
          <p:cNvPr id="45067" name="Object 11"/>
          <p:cNvGraphicFramePr>
            <a:graphicFrameLocks noChangeAspect="1"/>
          </p:cNvGraphicFramePr>
          <p:nvPr/>
        </p:nvGraphicFramePr>
        <p:xfrm>
          <a:off x="2850980" y="2885593"/>
          <a:ext cx="471487" cy="301625"/>
        </p:xfrm>
        <a:graphic>
          <a:graphicData uri="http://schemas.openxmlformats.org/presentationml/2006/ole">
            <p:oleObj spid="_x0000_s45067" name="Equation" r:id="rId7" imgW="317160" imgH="203040" progId="Equation.3">
              <p:embed/>
            </p:oleObj>
          </a:graphicData>
        </a:graphic>
      </p:graphicFrame>
      <p:graphicFrame>
        <p:nvGraphicFramePr>
          <p:cNvPr id="45068" name="Object 12"/>
          <p:cNvGraphicFramePr>
            <a:graphicFrameLocks noChangeAspect="1"/>
          </p:cNvGraphicFramePr>
          <p:nvPr/>
        </p:nvGraphicFramePr>
        <p:xfrm>
          <a:off x="452438" y="3649986"/>
          <a:ext cx="5978526" cy="509588"/>
        </p:xfrm>
        <a:graphic>
          <a:graphicData uri="http://schemas.openxmlformats.org/presentationml/2006/ole">
            <p:oleObj spid="_x0000_s45068" name="Equation" r:id="rId8" imgW="4012920" imgH="34272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Autocorrelation and Autocovariance Solutions</a:t>
            </a:r>
            <a:endParaRPr lang="en-US" b="1" dirty="0">
              <a:solidFill>
                <a:schemeClr val="accent2"/>
              </a:solidFill>
            </a:endParaRPr>
          </a:p>
        </p:txBody>
      </p:sp>
      <p:sp>
        <p:nvSpPr>
          <p:cNvPr id="11" name="Text Box 3"/>
          <p:cNvSpPr txBox="1">
            <a:spLocks noChangeArrowheads="1"/>
          </p:cNvSpPr>
          <p:nvPr/>
        </p:nvSpPr>
        <p:spPr bwMode="auto">
          <a:xfrm>
            <a:off x="228600" y="644769"/>
            <a:ext cx="8693150" cy="5741963"/>
          </a:xfrm>
          <a:prstGeom prst="rect">
            <a:avLst/>
          </a:prstGeom>
          <a:noFill/>
          <a:ln w="9525">
            <a:noFill/>
            <a:miter lim="800000"/>
            <a:headEnd/>
            <a:tailEnd/>
          </a:ln>
          <a:effectLst/>
        </p:spPr>
        <p:txBody>
          <a:bodyPr lIns="0" tIns="0" rIns="0" bIns="0"/>
          <a:lstStyle/>
          <a:p>
            <a:pPr marL="165100" indent="-165100">
              <a:spcAft>
                <a:spcPts val="3600"/>
              </a:spcAft>
              <a:buFont typeface="Arial" pitchFamily="34" charset="0"/>
              <a:buChar char="•"/>
            </a:pPr>
            <a:r>
              <a:rPr lang="en-US" sz="1800" b="1" dirty="0" smtClean="0">
                <a:solidFill>
                  <a:schemeClr val="bg1"/>
                </a:solidFill>
              </a:rPr>
              <a:t>For stationary inputs, we can convert the correlation to a traditional autocorrelation:</a:t>
            </a:r>
          </a:p>
          <a:p>
            <a:pPr marL="165100" indent="-165100">
              <a:spcAft>
                <a:spcPts val="1200"/>
              </a:spcAft>
              <a:buFont typeface="Arial" pitchFamily="34" charset="0"/>
              <a:buChar char="•"/>
            </a:pPr>
            <a:r>
              <a:rPr lang="en-US" sz="1800" b="1" dirty="0" smtClean="0">
                <a:solidFill>
                  <a:schemeClr val="bg1"/>
                </a:solidFill>
              </a:rPr>
              <a:t>We can also convert                 :  </a:t>
            </a:r>
          </a:p>
          <a:p>
            <a:pPr marL="165100" indent="-165100">
              <a:spcAft>
                <a:spcPts val="1200"/>
              </a:spcAft>
              <a:buFont typeface="Arial" pitchFamily="34" charset="0"/>
              <a:buChar char="•"/>
            </a:pPr>
            <a:r>
              <a:rPr lang="en-US" sz="1800" b="1" dirty="0" smtClean="0">
                <a:solidFill>
                  <a:schemeClr val="bg1"/>
                </a:solidFill>
              </a:rPr>
              <a:t>The normal equations reduce to:</a:t>
            </a:r>
          </a:p>
          <a:p>
            <a:pPr marL="165100" indent="-165100">
              <a:spcAft>
                <a:spcPts val="1200"/>
              </a:spcAft>
              <a:buFont typeface="Arial" pitchFamily="34" charset="0"/>
              <a:buChar char="•"/>
            </a:pPr>
            <a:r>
              <a:rPr lang="en-US" sz="1800" b="1" dirty="0" smtClean="0">
                <a:solidFill>
                  <a:schemeClr val="bg1"/>
                </a:solidFill>
              </a:rPr>
              <a:t>The solution to this equation is known as the </a:t>
            </a:r>
            <a:r>
              <a:rPr lang="en-US" sz="1800" b="1" dirty="0" smtClean="0">
                <a:solidFill>
                  <a:schemeClr val="accent1"/>
                </a:solidFill>
              </a:rPr>
              <a:t>autocorrelation solution</a:t>
            </a:r>
            <a:r>
              <a:rPr lang="en-US" sz="1800" b="1" dirty="0" smtClean="0">
                <a:solidFill>
                  <a:schemeClr val="bg1"/>
                </a:solidFill>
              </a:rPr>
              <a:t>. This equation can be written in matrix form using an autocorrelation matrix that is Toeplitz and is very stable.</a:t>
            </a:r>
          </a:p>
          <a:p>
            <a:pPr marL="165100" indent="-165100">
              <a:spcAft>
                <a:spcPts val="4200"/>
              </a:spcAft>
              <a:buFont typeface="Arial" pitchFamily="34" charset="0"/>
              <a:buChar char="•"/>
            </a:pPr>
            <a:r>
              <a:rPr lang="en-US" sz="1800" b="1" dirty="0" smtClean="0">
                <a:solidFill>
                  <a:schemeClr val="bg1"/>
                </a:solidFill>
              </a:rPr>
              <a:t>An alternate form of the solution exists if we use the original normal equation:</a:t>
            </a:r>
          </a:p>
          <a:p>
            <a:pPr marL="165100" indent="-165100">
              <a:spcAft>
                <a:spcPts val="1200"/>
              </a:spcAft>
            </a:pPr>
            <a:r>
              <a:rPr lang="en-US" sz="1800" b="1" dirty="0" smtClean="0">
                <a:solidFill>
                  <a:schemeClr val="bg1"/>
                </a:solidFill>
              </a:rPr>
              <a:t>	This is known as the autocovariance solution because the matrix form of this equation involves a covariance matrix.</a:t>
            </a:r>
          </a:p>
          <a:p>
            <a:pPr marL="165100" indent="-165100">
              <a:spcAft>
                <a:spcPts val="1200"/>
              </a:spcAft>
              <a:buFont typeface="Arial" pitchFamily="34" charset="0"/>
              <a:buChar char="•"/>
            </a:pPr>
            <a:r>
              <a:rPr lang="en-US" sz="1800" b="1" dirty="0" smtClean="0">
                <a:solidFill>
                  <a:schemeClr val="bg1"/>
                </a:solidFill>
              </a:rPr>
              <a:t>We now need to consider the limits on these summations. In a traditional, frame-based approach to signal processing, we have a finite amount of data with which to estimate these functions. In some implementations, data from previous and future frames are used to better estimate these functions at the boundaries of the analysis window.</a:t>
            </a:r>
          </a:p>
        </p:txBody>
      </p:sp>
      <p:graphicFrame>
        <p:nvGraphicFramePr>
          <p:cNvPr id="44047" name="Object 15"/>
          <p:cNvGraphicFramePr>
            <a:graphicFrameLocks noChangeAspect="1"/>
          </p:cNvGraphicFramePr>
          <p:nvPr/>
        </p:nvGraphicFramePr>
        <p:xfrm>
          <a:off x="452438" y="1268316"/>
          <a:ext cx="2195513" cy="301625"/>
        </p:xfrm>
        <a:graphic>
          <a:graphicData uri="http://schemas.openxmlformats.org/presentationml/2006/ole">
            <p:oleObj spid="_x0000_s44047" name="Equation" r:id="rId3" imgW="1473120" imgH="203040" progId="Equation.3">
              <p:embed/>
            </p:oleObj>
          </a:graphicData>
        </a:graphic>
      </p:graphicFrame>
      <p:graphicFrame>
        <p:nvGraphicFramePr>
          <p:cNvPr id="44048" name="Object 16"/>
          <p:cNvGraphicFramePr>
            <a:graphicFrameLocks noChangeAspect="1"/>
          </p:cNvGraphicFramePr>
          <p:nvPr/>
        </p:nvGraphicFramePr>
        <p:xfrm>
          <a:off x="2654423" y="1646140"/>
          <a:ext cx="1022350" cy="301625"/>
        </p:xfrm>
        <a:graphic>
          <a:graphicData uri="http://schemas.openxmlformats.org/presentationml/2006/ole">
            <p:oleObj spid="_x0000_s44048" name="Equation" r:id="rId4" imgW="685800" imgH="203040" progId="Equation.3">
              <p:embed/>
            </p:oleObj>
          </a:graphicData>
        </a:graphic>
      </p:graphicFrame>
      <p:graphicFrame>
        <p:nvGraphicFramePr>
          <p:cNvPr id="44049" name="Object 17"/>
          <p:cNvGraphicFramePr>
            <a:graphicFrameLocks noChangeAspect="1"/>
          </p:cNvGraphicFramePr>
          <p:nvPr/>
        </p:nvGraphicFramePr>
        <p:xfrm>
          <a:off x="3770027" y="1644650"/>
          <a:ext cx="1684337" cy="301625"/>
        </p:xfrm>
        <a:graphic>
          <a:graphicData uri="http://schemas.openxmlformats.org/presentationml/2006/ole">
            <p:oleObj spid="_x0000_s44049" name="Equation" r:id="rId5" imgW="1130040" imgH="203040" progId="Equation.3">
              <p:embed/>
            </p:oleObj>
          </a:graphicData>
        </a:graphic>
      </p:graphicFrame>
      <p:graphicFrame>
        <p:nvGraphicFramePr>
          <p:cNvPr id="44050" name="Object 18"/>
          <p:cNvGraphicFramePr>
            <a:graphicFrameLocks noChangeAspect="1"/>
          </p:cNvGraphicFramePr>
          <p:nvPr/>
        </p:nvGraphicFramePr>
        <p:xfrm>
          <a:off x="3953852" y="2035040"/>
          <a:ext cx="2043113" cy="509588"/>
        </p:xfrm>
        <a:graphic>
          <a:graphicData uri="http://schemas.openxmlformats.org/presentationml/2006/ole">
            <p:oleObj spid="_x0000_s44050" name="Equation" r:id="rId6" imgW="1371600" imgH="342720" progId="Equation.3">
              <p:embed/>
            </p:oleObj>
          </a:graphicData>
        </a:graphic>
      </p:graphicFrame>
      <p:graphicFrame>
        <p:nvGraphicFramePr>
          <p:cNvPr id="44051" name="Object 19"/>
          <p:cNvGraphicFramePr>
            <a:graphicFrameLocks noChangeAspect="1"/>
          </p:cNvGraphicFramePr>
          <p:nvPr/>
        </p:nvGraphicFramePr>
        <p:xfrm>
          <a:off x="452438" y="3792049"/>
          <a:ext cx="3159125" cy="509587"/>
        </p:xfrm>
        <a:graphic>
          <a:graphicData uri="http://schemas.openxmlformats.org/presentationml/2006/ole">
            <p:oleObj spid="_x0000_s44051" name="Equation" r:id="rId7" imgW="2120760" imgH="34272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Solutions of the Normal Equations</a:t>
            </a:r>
            <a:endParaRPr lang="en-US" b="1" dirty="0">
              <a:solidFill>
                <a:schemeClr val="accent2"/>
              </a:solidFill>
            </a:endParaRPr>
          </a:p>
        </p:txBody>
      </p:sp>
      <p:sp>
        <p:nvSpPr>
          <p:cNvPr id="11" name="Text Box 3"/>
          <p:cNvSpPr txBox="1">
            <a:spLocks noChangeArrowheads="1"/>
          </p:cNvSpPr>
          <p:nvPr/>
        </p:nvSpPr>
        <p:spPr bwMode="auto">
          <a:xfrm>
            <a:off x="228600" y="576775"/>
            <a:ext cx="8693150" cy="5725551"/>
          </a:xfrm>
          <a:prstGeom prst="rect">
            <a:avLst/>
          </a:prstGeom>
          <a:noFill/>
          <a:ln w="9525">
            <a:noFill/>
            <a:miter lim="800000"/>
            <a:headEnd/>
            <a:tailEnd/>
          </a:ln>
          <a:effectLst/>
        </p:spPr>
        <p:txBody>
          <a:bodyPr lIns="0" tIns="0" rIns="0" bIns="0"/>
          <a:lstStyle/>
          <a:p>
            <a:pPr marL="165100" indent="-165100">
              <a:lnSpc>
                <a:spcPts val="2400"/>
              </a:lnSpc>
              <a:spcAft>
                <a:spcPts val="4800"/>
              </a:spcAft>
              <a:buFont typeface="Arial" pitchFamily="34" charset="0"/>
              <a:buChar char="•"/>
            </a:pPr>
            <a:r>
              <a:rPr lang="en-US" sz="1800" b="1" dirty="0" smtClean="0">
                <a:solidFill>
                  <a:schemeClr val="bg1"/>
                </a:solidFill>
              </a:rPr>
              <a:t>If we consider the filter to be an infinite length, two-sided (</a:t>
            </a:r>
            <a:r>
              <a:rPr lang="en-US" sz="1800" b="1" dirty="0" err="1" smtClean="0">
                <a:solidFill>
                  <a:schemeClr val="bg1"/>
                </a:solidFill>
              </a:rPr>
              <a:t>acausal</a:t>
            </a:r>
            <a:r>
              <a:rPr lang="en-US" sz="1800" b="1" dirty="0" smtClean="0">
                <a:solidFill>
                  <a:schemeClr val="bg1"/>
                </a:solidFill>
              </a:rPr>
              <a:t>) filter:</a:t>
            </a:r>
          </a:p>
          <a:p>
            <a:pPr marL="165100" indent="-165100">
              <a:lnSpc>
                <a:spcPts val="2400"/>
              </a:lnSpc>
              <a:spcAft>
                <a:spcPts val="8400"/>
              </a:spcAft>
              <a:buFont typeface="Arial" pitchFamily="34" charset="0"/>
              <a:buChar char="•"/>
            </a:pPr>
            <a:r>
              <a:rPr lang="en-US" sz="1800" b="1" dirty="0" smtClean="0">
                <a:solidFill>
                  <a:schemeClr val="bg1"/>
                </a:solidFill>
                <a:sym typeface="Symbol"/>
              </a:rPr>
              <a:t>We recognize the term on the left as a convolution, and can apply a z-Transform to compute the filter as a ratio of z-Transforms:</a:t>
            </a:r>
          </a:p>
          <a:p>
            <a:pPr marL="165100" indent="-165100">
              <a:lnSpc>
                <a:spcPts val="2400"/>
              </a:lnSpc>
              <a:spcAft>
                <a:spcPts val="6000"/>
              </a:spcAft>
              <a:buFont typeface="Arial" pitchFamily="34" charset="0"/>
              <a:buChar char="•"/>
            </a:pPr>
            <a:r>
              <a:rPr lang="en-US" sz="1800" b="1" dirty="0" smtClean="0">
                <a:solidFill>
                  <a:schemeClr val="bg1"/>
                </a:solidFill>
                <a:sym typeface="Symbol"/>
              </a:rPr>
              <a:t>If we consider the filter to be of finite length, </a:t>
            </a:r>
            <a:r>
              <a:rPr lang="en-US" sz="1800" i="1" dirty="0" smtClean="0">
                <a:solidFill>
                  <a:schemeClr val="bg1"/>
                </a:solidFill>
                <a:sym typeface="Symbol"/>
              </a:rPr>
              <a:t>L</a:t>
            </a:r>
            <a:r>
              <a:rPr lang="en-US" sz="1800" b="1" dirty="0" smtClean="0">
                <a:solidFill>
                  <a:schemeClr val="bg1"/>
                </a:solidFill>
                <a:sym typeface="Symbol"/>
              </a:rPr>
              <a:t>:</a:t>
            </a:r>
          </a:p>
          <a:p>
            <a:pPr marL="165100" indent="-165100">
              <a:lnSpc>
                <a:spcPts val="2400"/>
              </a:lnSpc>
              <a:spcAft>
                <a:spcPts val="1200"/>
              </a:spcAft>
              <a:buFont typeface="Arial" pitchFamily="34" charset="0"/>
              <a:buChar char="•"/>
            </a:pPr>
            <a:r>
              <a:rPr lang="en-US" sz="1800" b="1" dirty="0" smtClean="0">
                <a:solidFill>
                  <a:schemeClr val="bg1"/>
                </a:solidFill>
                <a:sym typeface="Symbol"/>
              </a:rPr>
              <a:t>We can define the filter as a vector of coefficients:</a:t>
            </a:r>
          </a:p>
          <a:p>
            <a:pPr marL="165100" indent="-165100">
              <a:lnSpc>
                <a:spcPts val="2400"/>
              </a:lnSpc>
              <a:spcAft>
                <a:spcPts val="600"/>
              </a:spcAft>
              <a:buFont typeface="Arial" pitchFamily="34" charset="0"/>
              <a:buChar char="•"/>
            </a:pPr>
            <a:r>
              <a:rPr lang="en-US" sz="1800" b="1" dirty="0" smtClean="0">
                <a:solidFill>
                  <a:schemeClr val="bg1"/>
                </a:solidFill>
                <a:sym typeface="Symbol"/>
              </a:rPr>
              <a:t>We can define a data vector:</a:t>
            </a:r>
          </a:p>
          <a:p>
            <a:pPr marL="165100" indent="-165100">
              <a:lnSpc>
                <a:spcPts val="2400"/>
              </a:lnSpc>
              <a:spcAft>
                <a:spcPts val="4800"/>
              </a:spcAft>
              <a:buFont typeface="Arial" pitchFamily="34" charset="0"/>
              <a:buChar char="•"/>
            </a:pPr>
            <a:r>
              <a:rPr lang="en-US" sz="1800" b="1" dirty="0" smtClean="0">
                <a:solidFill>
                  <a:schemeClr val="bg1"/>
                </a:solidFill>
                <a:sym typeface="Symbol"/>
              </a:rPr>
              <a:t>The convolution can be written as a dot product:</a:t>
            </a:r>
          </a:p>
          <a:p>
            <a:pPr marL="165100" indent="-165100">
              <a:lnSpc>
                <a:spcPts val="2400"/>
              </a:lnSpc>
              <a:spcAft>
                <a:spcPts val="1200"/>
              </a:spcAft>
              <a:buFont typeface="Arial" pitchFamily="34" charset="0"/>
              <a:buChar char="•"/>
            </a:pPr>
            <a:r>
              <a:rPr lang="en-US" sz="1800" b="1" dirty="0" smtClean="0">
                <a:solidFill>
                  <a:schemeClr val="bg1"/>
                </a:solidFill>
                <a:sym typeface="Symbol"/>
              </a:rPr>
              <a:t>The gradient of </a:t>
            </a:r>
            <a:r>
              <a:rPr lang="en-US" sz="1800" i="1" dirty="0" smtClean="0">
                <a:solidFill>
                  <a:schemeClr val="bg1"/>
                </a:solidFill>
                <a:sym typeface="Symbol"/>
              </a:rPr>
              <a:t>J</a:t>
            </a:r>
            <a:r>
              <a:rPr lang="en-US" sz="1800" b="1" dirty="0" smtClean="0">
                <a:solidFill>
                  <a:schemeClr val="bg1"/>
                </a:solidFill>
                <a:sym typeface="Symbol"/>
              </a:rPr>
              <a:t> can be written as                              , and                .                         </a:t>
            </a:r>
          </a:p>
        </p:txBody>
      </p:sp>
      <p:graphicFrame>
        <p:nvGraphicFramePr>
          <p:cNvPr id="83977" name="Object 9"/>
          <p:cNvGraphicFramePr>
            <a:graphicFrameLocks noChangeAspect="1"/>
          </p:cNvGraphicFramePr>
          <p:nvPr/>
        </p:nvGraphicFramePr>
        <p:xfrm>
          <a:off x="442913" y="860425"/>
          <a:ext cx="3708400" cy="639763"/>
        </p:xfrm>
        <a:graphic>
          <a:graphicData uri="http://schemas.openxmlformats.org/presentationml/2006/ole">
            <p:oleObj spid="_x0000_s83977" name="Equation" r:id="rId3" imgW="2489040" imgH="431640" progId="Equation.3">
              <p:embed/>
            </p:oleObj>
          </a:graphicData>
        </a:graphic>
      </p:graphicFrame>
      <p:graphicFrame>
        <p:nvGraphicFramePr>
          <p:cNvPr id="83978" name="Object 10"/>
          <p:cNvGraphicFramePr>
            <a:graphicFrameLocks noChangeAspect="1"/>
          </p:cNvGraphicFramePr>
          <p:nvPr/>
        </p:nvGraphicFramePr>
        <p:xfrm>
          <a:off x="452438" y="2167695"/>
          <a:ext cx="2100262" cy="941388"/>
        </p:xfrm>
        <a:graphic>
          <a:graphicData uri="http://schemas.openxmlformats.org/presentationml/2006/ole">
            <p:oleObj spid="_x0000_s83978" name="Equation" r:id="rId4" imgW="1409400" imgH="634680" progId="Equation.3">
              <p:embed/>
            </p:oleObj>
          </a:graphicData>
        </a:graphic>
      </p:graphicFrame>
      <p:graphicFrame>
        <p:nvGraphicFramePr>
          <p:cNvPr id="83980" name="Object 12"/>
          <p:cNvGraphicFramePr>
            <a:graphicFrameLocks noChangeAspect="1"/>
          </p:cNvGraphicFramePr>
          <p:nvPr/>
        </p:nvGraphicFramePr>
        <p:xfrm>
          <a:off x="452438" y="3516533"/>
          <a:ext cx="3727450" cy="639763"/>
        </p:xfrm>
        <a:graphic>
          <a:graphicData uri="http://schemas.openxmlformats.org/presentationml/2006/ole">
            <p:oleObj spid="_x0000_s83980" name="Equation" r:id="rId5" imgW="2501640" imgH="431640" progId="Equation.3">
              <p:embed/>
            </p:oleObj>
          </a:graphicData>
        </a:graphic>
      </p:graphicFrame>
      <p:graphicFrame>
        <p:nvGraphicFramePr>
          <p:cNvPr id="83981" name="Object 13"/>
          <p:cNvGraphicFramePr>
            <a:graphicFrameLocks noChangeAspect="1"/>
          </p:cNvGraphicFramePr>
          <p:nvPr/>
        </p:nvGraphicFramePr>
        <p:xfrm>
          <a:off x="5837848" y="4189315"/>
          <a:ext cx="2516188" cy="357187"/>
        </p:xfrm>
        <a:graphic>
          <a:graphicData uri="http://schemas.openxmlformats.org/presentationml/2006/ole">
            <p:oleObj spid="_x0000_s83981" name="Equation" r:id="rId6" imgW="1688760" imgH="241200" progId="Equation.3">
              <p:embed/>
            </p:oleObj>
          </a:graphicData>
        </a:graphic>
      </p:graphicFrame>
      <p:graphicFrame>
        <p:nvGraphicFramePr>
          <p:cNvPr id="83982" name="Object 14"/>
          <p:cNvGraphicFramePr>
            <a:graphicFrameLocks noChangeAspect="1"/>
          </p:cNvGraphicFramePr>
          <p:nvPr/>
        </p:nvGraphicFramePr>
        <p:xfrm>
          <a:off x="3474042" y="4657945"/>
          <a:ext cx="3216275" cy="357187"/>
        </p:xfrm>
        <a:graphic>
          <a:graphicData uri="http://schemas.openxmlformats.org/presentationml/2006/ole">
            <p:oleObj spid="_x0000_s83982" name="Equation" r:id="rId7" imgW="2158920" imgH="241200" progId="Equation.3">
              <p:embed/>
            </p:oleObj>
          </a:graphicData>
        </a:graphic>
      </p:graphicFrame>
      <p:graphicFrame>
        <p:nvGraphicFramePr>
          <p:cNvPr id="83983" name="Object 15"/>
          <p:cNvGraphicFramePr>
            <a:graphicFrameLocks noChangeAspect="1"/>
          </p:cNvGraphicFramePr>
          <p:nvPr/>
        </p:nvGraphicFramePr>
        <p:xfrm>
          <a:off x="452438" y="5329354"/>
          <a:ext cx="4749801" cy="639763"/>
        </p:xfrm>
        <a:graphic>
          <a:graphicData uri="http://schemas.openxmlformats.org/presentationml/2006/ole">
            <p:oleObj spid="_x0000_s83983" name="Equation" r:id="rId8" imgW="3187440" imgH="431640" progId="Equation.3">
              <p:embed/>
            </p:oleObj>
          </a:graphicData>
        </a:graphic>
      </p:graphicFrame>
      <p:graphicFrame>
        <p:nvGraphicFramePr>
          <p:cNvPr id="83984" name="Object 16"/>
          <p:cNvGraphicFramePr>
            <a:graphicFrameLocks noChangeAspect="1"/>
          </p:cNvGraphicFramePr>
          <p:nvPr/>
        </p:nvGraphicFramePr>
        <p:xfrm>
          <a:off x="4239113" y="6032282"/>
          <a:ext cx="1797050" cy="300037"/>
        </p:xfrm>
        <a:graphic>
          <a:graphicData uri="http://schemas.openxmlformats.org/presentationml/2006/ole">
            <p:oleObj spid="_x0000_s83984" name="Equation" r:id="rId9" imgW="1206360" imgH="203040" progId="Equation.3">
              <p:embed/>
            </p:oleObj>
          </a:graphicData>
        </a:graphic>
      </p:graphicFrame>
      <p:graphicFrame>
        <p:nvGraphicFramePr>
          <p:cNvPr id="83985" name="Object 17"/>
          <p:cNvGraphicFramePr>
            <a:graphicFrameLocks noChangeAspect="1"/>
          </p:cNvGraphicFramePr>
          <p:nvPr/>
        </p:nvGraphicFramePr>
        <p:xfrm>
          <a:off x="6667955" y="5985095"/>
          <a:ext cx="927100" cy="336550"/>
        </p:xfrm>
        <a:graphic>
          <a:graphicData uri="http://schemas.openxmlformats.org/presentationml/2006/ole">
            <p:oleObj spid="_x0000_s83985" name="Equation" r:id="rId10" imgW="622080" imgH="2286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Computation of the Least-Squares Solution</a:t>
            </a:r>
            <a:endParaRPr lang="en-US" b="1" dirty="0">
              <a:solidFill>
                <a:schemeClr val="accent2"/>
              </a:solidFill>
            </a:endParaRPr>
          </a:p>
        </p:txBody>
      </p:sp>
      <p:sp>
        <p:nvSpPr>
          <p:cNvPr id="11" name="Text Box 3"/>
          <p:cNvSpPr txBox="1">
            <a:spLocks noChangeArrowheads="1"/>
          </p:cNvSpPr>
          <p:nvPr/>
        </p:nvSpPr>
        <p:spPr bwMode="auto">
          <a:xfrm>
            <a:off x="186396" y="576775"/>
            <a:ext cx="8693150" cy="3235570"/>
          </a:xfrm>
          <a:prstGeom prst="rect">
            <a:avLst/>
          </a:prstGeom>
          <a:noFill/>
          <a:ln w="9525">
            <a:noFill/>
            <a:miter lim="800000"/>
            <a:headEnd/>
            <a:tailEnd/>
          </a:ln>
          <a:effectLst/>
        </p:spPr>
        <p:txBody>
          <a:bodyPr lIns="0" tIns="0" rIns="0" bIns="0"/>
          <a:lstStyle/>
          <a:p>
            <a:pPr marL="165100" indent="-165100">
              <a:lnSpc>
                <a:spcPts val="2400"/>
              </a:lnSpc>
              <a:spcAft>
                <a:spcPts val="1200"/>
              </a:spcAft>
              <a:buFont typeface="Arial" pitchFamily="34" charset="0"/>
              <a:buChar char="•"/>
            </a:pPr>
            <a:r>
              <a:rPr lang="en-US" sz="1800" b="1" dirty="0" smtClean="0">
                <a:solidFill>
                  <a:schemeClr val="bg1"/>
                </a:solidFill>
              </a:rPr>
              <a:t>The correlation functions can be</a:t>
            </a:r>
            <a:br>
              <a:rPr lang="en-US" sz="1800" b="1" dirty="0" smtClean="0">
                <a:solidFill>
                  <a:schemeClr val="bg1"/>
                </a:solidFill>
              </a:rPr>
            </a:br>
            <a:r>
              <a:rPr lang="en-US" sz="1800" b="1" dirty="0" smtClean="0">
                <a:solidFill>
                  <a:schemeClr val="bg1"/>
                </a:solidFill>
              </a:rPr>
              <a:t>estimated in many ways. In typical</a:t>
            </a:r>
            <a:br>
              <a:rPr lang="en-US" sz="1800" b="1" dirty="0" smtClean="0">
                <a:solidFill>
                  <a:schemeClr val="bg1"/>
                </a:solidFill>
              </a:rPr>
            </a:br>
            <a:r>
              <a:rPr lang="en-US" sz="1800" b="1" dirty="0" smtClean="0">
                <a:solidFill>
                  <a:schemeClr val="bg1"/>
                </a:solidFill>
              </a:rPr>
              <a:t>applications, the data is presented</a:t>
            </a:r>
            <a:br>
              <a:rPr lang="en-US" sz="1800" b="1" dirty="0" smtClean="0">
                <a:solidFill>
                  <a:schemeClr val="bg1"/>
                </a:solidFill>
              </a:rPr>
            </a:br>
            <a:r>
              <a:rPr lang="en-US" sz="1800" b="1" dirty="0" smtClean="0">
                <a:solidFill>
                  <a:schemeClr val="bg1"/>
                </a:solidFill>
              </a:rPr>
              <a:t>using a temporal windowing</a:t>
            </a:r>
            <a:br>
              <a:rPr lang="en-US" sz="1800" b="1" dirty="0" smtClean="0">
                <a:solidFill>
                  <a:schemeClr val="bg1"/>
                </a:solidFill>
              </a:rPr>
            </a:br>
            <a:r>
              <a:rPr lang="en-US" sz="1800" b="1" dirty="0" smtClean="0">
                <a:solidFill>
                  <a:schemeClr val="bg1"/>
                </a:solidFill>
              </a:rPr>
              <a:t>approach in which we</a:t>
            </a:r>
            <a:br>
              <a:rPr lang="en-US" sz="1800" b="1" dirty="0" smtClean="0">
                <a:solidFill>
                  <a:schemeClr val="bg1"/>
                </a:solidFill>
              </a:rPr>
            </a:br>
            <a:r>
              <a:rPr lang="en-US" sz="1800" b="1" dirty="0" smtClean="0">
                <a:solidFill>
                  <a:schemeClr val="bg1"/>
                </a:solidFill>
              </a:rPr>
              <a:t>use an overlapping window.</a:t>
            </a:r>
          </a:p>
          <a:p>
            <a:pPr marL="165100" indent="-165100">
              <a:lnSpc>
                <a:spcPts val="2400"/>
              </a:lnSpc>
              <a:spcAft>
                <a:spcPts val="4800"/>
              </a:spcAft>
              <a:buFont typeface="Arial" pitchFamily="34" charset="0"/>
              <a:buChar char="•"/>
            </a:pPr>
            <a:r>
              <a:rPr lang="en-US" sz="1800" b="1" dirty="0" smtClean="0">
                <a:solidFill>
                  <a:schemeClr val="bg1"/>
                </a:solidFill>
              </a:rPr>
              <a:t>The most popular method for</a:t>
            </a:r>
            <a:br>
              <a:rPr lang="en-US" sz="1800" b="1" dirty="0" smtClean="0">
                <a:solidFill>
                  <a:schemeClr val="bg1"/>
                </a:solidFill>
              </a:rPr>
            </a:br>
            <a:r>
              <a:rPr lang="en-US" sz="1800" b="1" dirty="0" smtClean="0">
                <a:solidFill>
                  <a:schemeClr val="bg1"/>
                </a:solidFill>
              </a:rPr>
              <a:t>computing the autocorrelation</a:t>
            </a:r>
            <a:br>
              <a:rPr lang="en-US" sz="1800" b="1" dirty="0" smtClean="0">
                <a:solidFill>
                  <a:schemeClr val="bg1"/>
                </a:solidFill>
              </a:rPr>
            </a:br>
            <a:r>
              <a:rPr lang="en-US" sz="1800" b="1" dirty="0" smtClean="0">
                <a:solidFill>
                  <a:schemeClr val="bg1"/>
                </a:solidFill>
              </a:rPr>
              <a:t>function is:</a:t>
            </a:r>
          </a:p>
          <a:p>
            <a:pPr marL="165100" indent="-165100">
              <a:lnSpc>
                <a:spcPts val="2400"/>
              </a:lnSpc>
              <a:spcAft>
                <a:spcPts val="4800"/>
              </a:spcAft>
              <a:buFont typeface="Arial" pitchFamily="34" charset="0"/>
              <a:buChar char="•"/>
            </a:pPr>
            <a:r>
              <a:rPr lang="en-US" sz="1800" b="1" dirty="0" smtClean="0">
                <a:solidFill>
                  <a:schemeClr val="bg1"/>
                </a:solidFill>
              </a:rPr>
              <a:t>Other common forms are:</a:t>
            </a:r>
          </a:p>
          <a:p>
            <a:pPr marL="165100" indent="-165100">
              <a:lnSpc>
                <a:spcPts val="2400"/>
              </a:lnSpc>
              <a:spcAft>
                <a:spcPts val="6600"/>
              </a:spcAft>
              <a:buFont typeface="Arial" pitchFamily="34" charset="0"/>
              <a:buChar char="•"/>
            </a:pPr>
            <a:endParaRPr lang="en-US" sz="1800" b="1" dirty="0" smtClean="0">
              <a:solidFill>
                <a:schemeClr val="bg1"/>
              </a:solidFill>
            </a:endParaRPr>
          </a:p>
        </p:txBody>
      </p:sp>
      <p:pic>
        <p:nvPicPr>
          <p:cNvPr id="85008" name="Picture 16"/>
          <p:cNvPicPr>
            <a:picLocks noChangeAspect="1" noChangeArrowheads="1"/>
          </p:cNvPicPr>
          <p:nvPr/>
        </p:nvPicPr>
        <p:blipFill>
          <a:blip r:embed="rId3"/>
          <a:srcRect/>
          <a:stretch>
            <a:fillRect/>
          </a:stretch>
        </p:blipFill>
        <p:spPr bwMode="auto">
          <a:xfrm>
            <a:off x="4209710" y="643566"/>
            <a:ext cx="4696166" cy="2859289"/>
          </a:xfrm>
          <a:prstGeom prst="rect">
            <a:avLst/>
          </a:prstGeom>
          <a:noFill/>
          <a:ln w="9525">
            <a:noFill/>
            <a:miter lim="800000"/>
            <a:headEnd/>
            <a:tailEnd/>
          </a:ln>
          <a:effectLst/>
        </p:spPr>
      </p:pic>
      <p:graphicFrame>
        <p:nvGraphicFramePr>
          <p:cNvPr id="85009" name="Object 17"/>
          <p:cNvGraphicFramePr>
            <a:graphicFrameLocks noChangeAspect="1"/>
          </p:cNvGraphicFramePr>
          <p:nvPr/>
        </p:nvGraphicFramePr>
        <p:xfrm>
          <a:off x="452438" y="3475953"/>
          <a:ext cx="2574925" cy="641350"/>
        </p:xfrm>
        <a:graphic>
          <a:graphicData uri="http://schemas.openxmlformats.org/presentationml/2006/ole">
            <p:oleObj spid="_x0000_s85009" name="Equation" r:id="rId4" imgW="1726920" imgH="431640" progId="Equation.3">
              <p:embed/>
            </p:oleObj>
          </a:graphicData>
        </a:graphic>
      </p:graphicFrame>
      <p:graphicFrame>
        <p:nvGraphicFramePr>
          <p:cNvPr id="85010" name="Object 18"/>
          <p:cNvGraphicFramePr>
            <a:graphicFrameLocks noChangeAspect="1"/>
          </p:cNvGraphicFramePr>
          <p:nvPr/>
        </p:nvGraphicFramePr>
        <p:xfrm>
          <a:off x="452438" y="4346831"/>
          <a:ext cx="2651125" cy="641350"/>
        </p:xfrm>
        <a:graphic>
          <a:graphicData uri="http://schemas.openxmlformats.org/presentationml/2006/ole">
            <p:oleObj spid="_x0000_s85010" name="Equation" r:id="rId5" imgW="1777680" imgH="431640" progId="Equation.3">
              <p:embed/>
            </p:oleObj>
          </a:graphicData>
        </a:graphic>
      </p:graphicFrame>
      <p:sp>
        <p:nvSpPr>
          <p:cNvPr id="15" name="Text Box 3"/>
          <p:cNvSpPr txBox="1">
            <a:spLocks noChangeArrowheads="1"/>
          </p:cNvSpPr>
          <p:nvPr/>
        </p:nvSpPr>
        <p:spPr bwMode="auto">
          <a:xfrm>
            <a:off x="186396" y="5064380"/>
            <a:ext cx="8693150" cy="1561503"/>
          </a:xfrm>
          <a:prstGeom prst="rect">
            <a:avLst/>
          </a:prstGeom>
          <a:noFill/>
          <a:ln w="9525">
            <a:noFill/>
            <a:miter lim="800000"/>
            <a:headEnd/>
            <a:tailEnd/>
          </a:ln>
          <a:effectLst/>
        </p:spPr>
        <p:txBody>
          <a:bodyPr lIns="0" tIns="0" rIns="0" bIns="0"/>
          <a:lstStyle/>
          <a:p>
            <a:pPr marL="165100" indent="-165100">
              <a:lnSpc>
                <a:spcPts val="2400"/>
              </a:lnSpc>
              <a:spcAft>
                <a:spcPts val="1200"/>
              </a:spcAft>
              <a:buFont typeface="Arial" pitchFamily="34" charset="0"/>
              <a:buChar char="•"/>
            </a:pPr>
            <a:r>
              <a:rPr lang="en-US" sz="1800" b="1" dirty="0" smtClean="0">
                <a:solidFill>
                  <a:schemeClr val="bg1"/>
                </a:solidFill>
              </a:rPr>
              <a:t>Correlation matrices are in general well-behaved (e.g., semi-positive definite), but matrix inversion is computationally costly. Fortunately, highly efficient recursions exist to solve these equations. The covariance matrix can be efficiently inverted using the Cholesky decomposition. The autocorrelation method can be solved recursively using the Levinson recursion.</a:t>
            </a:r>
          </a:p>
        </p:txBody>
      </p:sp>
      <p:graphicFrame>
        <p:nvGraphicFramePr>
          <p:cNvPr id="85011" name="Object 19"/>
          <p:cNvGraphicFramePr>
            <a:graphicFrameLocks noChangeAspect="1"/>
          </p:cNvGraphicFramePr>
          <p:nvPr/>
        </p:nvGraphicFramePr>
        <p:xfrm>
          <a:off x="4330221" y="4350950"/>
          <a:ext cx="4035425" cy="639762"/>
        </p:xfrm>
        <a:graphic>
          <a:graphicData uri="http://schemas.openxmlformats.org/presentationml/2006/ole">
            <p:oleObj spid="_x0000_s85011" name="Equation" r:id="rId6" imgW="2705040" imgH="43164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Error Energy</a:t>
            </a:r>
            <a:endParaRPr lang="en-US" b="1" dirty="0">
              <a:solidFill>
                <a:schemeClr val="accent2"/>
              </a:solidFill>
            </a:endParaRPr>
          </a:p>
        </p:txBody>
      </p:sp>
      <p:sp>
        <p:nvSpPr>
          <p:cNvPr id="11" name="Text Box 3"/>
          <p:cNvSpPr txBox="1">
            <a:spLocks noChangeArrowheads="1"/>
          </p:cNvSpPr>
          <p:nvPr/>
        </p:nvSpPr>
        <p:spPr bwMode="auto">
          <a:xfrm>
            <a:off x="228600" y="576775"/>
            <a:ext cx="8693150" cy="5725551"/>
          </a:xfrm>
          <a:prstGeom prst="rect">
            <a:avLst/>
          </a:prstGeom>
          <a:noFill/>
          <a:ln w="9525">
            <a:noFill/>
            <a:miter lim="800000"/>
            <a:headEnd/>
            <a:tailEnd/>
          </a:ln>
          <a:effectLst/>
        </p:spPr>
        <p:txBody>
          <a:bodyPr lIns="0" tIns="0" rIns="0" bIns="0"/>
          <a:lstStyle/>
          <a:p>
            <a:pPr marL="165100" indent="-165100">
              <a:lnSpc>
                <a:spcPts val="2400"/>
              </a:lnSpc>
              <a:spcAft>
                <a:spcPts val="7200"/>
              </a:spcAft>
              <a:buFont typeface="Arial" pitchFamily="34" charset="0"/>
              <a:buChar char="•"/>
            </a:pPr>
            <a:r>
              <a:rPr lang="en-US" sz="1800" b="1" dirty="0" smtClean="0">
                <a:solidFill>
                  <a:schemeClr val="bg1"/>
                </a:solidFill>
              </a:rPr>
              <a:t>The error energy is a measure of the performance of the filter.</a:t>
            </a:r>
          </a:p>
          <a:p>
            <a:pPr marL="165100" indent="-165100">
              <a:lnSpc>
                <a:spcPts val="2400"/>
              </a:lnSpc>
              <a:spcAft>
                <a:spcPts val="4800"/>
              </a:spcAft>
              <a:buFont typeface="Arial" pitchFamily="34" charset="0"/>
              <a:buChar char="•"/>
            </a:pPr>
            <a:r>
              <a:rPr lang="en-US" sz="1800" b="1" dirty="0" smtClean="0">
                <a:solidFill>
                  <a:schemeClr val="bg1"/>
                </a:solidFill>
              </a:rPr>
              <a:t>The minimum error is achieved when                     , which simplifies to:</a:t>
            </a:r>
          </a:p>
          <a:p>
            <a:pPr marL="165100" indent="-165100">
              <a:lnSpc>
                <a:spcPts val="2400"/>
              </a:lnSpc>
              <a:spcAft>
                <a:spcPts val="1200"/>
              </a:spcAft>
              <a:buFont typeface="Arial" pitchFamily="34" charset="0"/>
              <a:buChar char="•"/>
            </a:pPr>
            <a:r>
              <a:rPr lang="en-US" sz="1800" b="1" dirty="0" smtClean="0">
                <a:solidFill>
                  <a:schemeClr val="bg1"/>
                </a:solidFill>
              </a:rPr>
              <a:t>We can define an error vector:</a:t>
            </a:r>
          </a:p>
          <a:p>
            <a:pPr marL="165100" indent="-165100">
              <a:lnSpc>
                <a:spcPts val="2400"/>
              </a:lnSpc>
              <a:spcAft>
                <a:spcPts val="3600"/>
              </a:spcAft>
              <a:buFont typeface="Arial" pitchFamily="34" charset="0"/>
              <a:buChar char="•"/>
            </a:pPr>
            <a:r>
              <a:rPr lang="en-US" sz="1800" b="1" dirty="0" smtClean="0">
                <a:solidFill>
                  <a:schemeClr val="bg1"/>
                </a:solidFill>
              </a:rPr>
              <a:t>We can derive an expression for the error in terms of the minimum error:</a:t>
            </a:r>
          </a:p>
          <a:p>
            <a:pPr marL="165100" indent="-165100">
              <a:lnSpc>
                <a:spcPts val="2400"/>
              </a:lnSpc>
              <a:spcAft>
                <a:spcPts val="1200"/>
              </a:spcAft>
              <a:buFont typeface="Arial" pitchFamily="34" charset="0"/>
              <a:buChar char="•"/>
            </a:pPr>
            <a:r>
              <a:rPr lang="en-US" sz="1800" b="1" dirty="0" smtClean="0">
                <a:solidFill>
                  <a:schemeClr val="bg1"/>
                </a:solidFill>
              </a:rPr>
              <a:t>This shows that the minimum error is achieved by           because               ,</a:t>
            </a:r>
            <a:br>
              <a:rPr lang="en-US" sz="1800" b="1" dirty="0" smtClean="0">
                <a:solidFill>
                  <a:schemeClr val="bg1"/>
                </a:solidFill>
              </a:rPr>
            </a:br>
            <a:r>
              <a:rPr lang="en-US" sz="1800" b="1" dirty="0" smtClean="0">
                <a:solidFill>
                  <a:schemeClr val="bg1"/>
                </a:solidFill>
              </a:rPr>
              <a:t>a consequence of the autocorrelation matrix being positive semi-definite.</a:t>
            </a:r>
          </a:p>
          <a:p>
            <a:pPr marL="165100" indent="-165100">
              <a:lnSpc>
                <a:spcPts val="2400"/>
              </a:lnSpc>
              <a:spcAft>
                <a:spcPts val="1200"/>
              </a:spcAft>
              <a:buFont typeface="Arial" pitchFamily="34" charset="0"/>
              <a:buChar char="•"/>
            </a:pPr>
            <a:r>
              <a:rPr lang="en-US" sz="1800" b="1" dirty="0" smtClean="0">
                <a:solidFill>
                  <a:schemeClr val="bg1"/>
                </a:solidFill>
              </a:rPr>
              <a:t>This also shows that the error energy is a monotonically non-increasing function of </a:t>
            </a:r>
            <a:r>
              <a:rPr lang="en-US" sz="1800" i="1" dirty="0" smtClean="0">
                <a:solidFill>
                  <a:schemeClr val="bg1"/>
                </a:solidFill>
              </a:rPr>
              <a:t>L</a:t>
            </a:r>
            <a:r>
              <a:rPr lang="en-US" sz="1800" b="1" dirty="0" smtClean="0">
                <a:solidFill>
                  <a:schemeClr val="bg1"/>
                </a:solidFill>
              </a:rPr>
              <a:t>, the length of the filter, because                    .</a:t>
            </a:r>
          </a:p>
          <a:p>
            <a:pPr marL="165100" indent="-165100">
              <a:lnSpc>
                <a:spcPts val="2400"/>
              </a:lnSpc>
              <a:spcAft>
                <a:spcPts val="1200"/>
              </a:spcAft>
              <a:buFont typeface="Arial" pitchFamily="34" charset="0"/>
              <a:buChar char="•"/>
            </a:pPr>
            <a:r>
              <a:rPr lang="en-US" sz="1800" b="1" dirty="0" smtClean="0">
                <a:solidFill>
                  <a:schemeClr val="bg1"/>
                </a:solidFill>
              </a:rPr>
              <a:t>This last relation is important because it demonstrates that the accuracy of the model increases as we increase the order of the filter. However, we also risk overfitting the data in the case of noisy data.</a:t>
            </a:r>
          </a:p>
        </p:txBody>
      </p:sp>
      <p:graphicFrame>
        <p:nvGraphicFramePr>
          <p:cNvPr id="86030" name="Object 14"/>
          <p:cNvGraphicFramePr>
            <a:graphicFrameLocks noChangeAspect="1"/>
          </p:cNvGraphicFramePr>
          <p:nvPr/>
        </p:nvGraphicFramePr>
        <p:xfrm>
          <a:off x="401638" y="1004888"/>
          <a:ext cx="6846887" cy="773112"/>
        </p:xfrm>
        <a:graphic>
          <a:graphicData uri="http://schemas.openxmlformats.org/presentationml/2006/ole">
            <p:oleObj spid="_x0000_s86030" name="Equation" r:id="rId3" imgW="4597200" imgH="520560" progId="Equation.3">
              <p:embed/>
            </p:oleObj>
          </a:graphicData>
        </a:graphic>
      </p:graphicFrame>
      <p:graphicFrame>
        <p:nvGraphicFramePr>
          <p:cNvPr id="86031" name="Object 15"/>
          <p:cNvGraphicFramePr>
            <a:graphicFrameLocks noChangeAspect="1"/>
          </p:cNvGraphicFramePr>
          <p:nvPr/>
        </p:nvGraphicFramePr>
        <p:xfrm>
          <a:off x="4480681" y="1792068"/>
          <a:ext cx="1249362" cy="336550"/>
        </p:xfrm>
        <a:graphic>
          <a:graphicData uri="http://schemas.openxmlformats.org/presentationml/2006/ole">
            <p:oleObj spid="_x0000_s86031" name="Equation" r:id="rId4" imgW="838080" imgH="228600" progId="Equation.3">
              <p:embed/>
            </p:oleObj>
          </a:graphicData>
        </a:graphic>
      </p:graphicFrame>
      <p:graphicFrame>
        <p:nvGraphicFramePr>
          <p:cNvPr id="86032" name="Object 16"/>
          <p:cNvGraphicFramePr>
            <a:graphicFrameLocks noChangeAspect="1"/>
          </p:cNvGraphicFramePr>
          <p:nvPr/>
        </p:nvGraphicFramePr>
        <p:xfrm>
          <a:off x="466725" y="2166620"/>
          <a:ext cx="2743200" cy="414338"/>
        </p:xfrm>
        <a:graphic>
          <a:graphicData uri="http://schemas.openxmlformats.org/presentationml/2006/ole">
            <p:oleObj spid="_x0000_s86032" name="Equation" r:id="rId5" imgW="1841400" imgH="279360" progId="Equation.3">
              <p:embed/>
            </p:oleObj>
          </a:graphicData>
        </a:graphic>
      </p:graphicFrame>
      <p:graphicFrame>
        <p:nvGraphicFramePr>
          <p:cNvPr id="86033" name="Object 17"/>
          <p:cNvGraphicFramePr>
            <a:graphicFrameLocks noChangeAspect="1"/>
          </p:cNvGraphicFramePr>
          <p:nvPr/>
        </p:nvGraphicFramePr>
        <p:xfrm>
          <a:off x="3712894" y="2698091"/>
          <a:ext cx="831850" cy="301625"/>
        </p:xfrm>
        <a:graphic>
          <a:graphicData uri="http://schemas.openxmlformats.org/presentationml/2006/ole">
            <p:oleObj spid="_x0000_s86033" name="Equation" r:id="rId6" imgW="558720" imgH="203040" progId="Equation.3">
              <p:embed/>
            </p:oleObj>
          </a:graphicData>
        </a:graphic>
      </p:graphicFrame>
      <p:graphicFrame>
        <p:nvGraphicFramePr>
          <p:cNvPr id="86034" name="Object 18"/>
          <p:cNvGraphicFramePr>
            <a:graphicFrameLocks noChangeAspect="1"/>
          </p:cNvGraphicFramePr>
          <p:nvPr/>
        </p:nvGraphicFramePr>
        <p:xfrm>
          <a:off x="466725" y="3496286"/>
          <a:ext cx="1533525" cy="338137"/>
        </p:xfrm>
        <a:graphic>
          <a:graphicData uri="http://schemas.openxmlformats.org/presentationml/2006/ole">
            <p:oleObj spid="_x0000_s86034" name="Equation" r:id="rId7" imgW="1028520" imgH="228600" progId="Equation.3">
              <p:embed/>
            </p:oleObj>
          </a:graphicData>
        </a:graphic>
      </p:graphicFrame>
      <p:graphicFrame>
        <p:nvGraphicFramePr>
          <p:cNvPr id="86035" name="Object 19"/>
          <p:cNvGraphicFramePr>
            <a:graphicFrameLocks noChangeAspect="1"/>
          </p:cNvGraphicFramePr>
          <p:nvPr/>
        </p:nvGraphicFramePr>
        <p:xfrm>
          <a:off x="5886964" y="3927915"/>
          <a:ext cx="568325" cy="279400"/>
        </p:xfrm>
        <a:graphic>
          <a:graphicData uri="http://schemas.openxmlformats.org/presentationml/2006/ole">
            <p:oleObj spid="_x0000_s86035" name="Equation" r:id="rId8" imgW="380880" imgH="190440" progId="Equation.3">
              <p:embed/>
            </p:oleObj>
          </a:graphicData>
        </a:graphic>
      </p:graphicFrame>
      <p:graphicFrame>
        <p:nvGraphicFramePr>
          <p:cNvPr id="86036" name="Object 20"/>
          <p:cNvGraphicFramePr>
            <a:graphicFrameLocks noChangeAspect="1"/>
          </p:cNvGraphicFramePr>
          <p:nvPr/>
        </p:nvGraphicFramePr>
        <p:xfrm>
          <a:off x="7531320" y="3919050"/>
          <a:ext cx="904875" cy="301625"/>
        </p:xfrm>
        <a:graphic>
          <a:graphicData uri="http://schemas.openxmlformats.org/presentationml/2006/ole">
            <p:oleObj spid="_x0000_s86036" name="Equation" r:id="rId9" imgW="609480" imgH="203040" progId="Equation.3">
              <p:embed/>
            </p:oleObj>
          </a:graphicData>
        </a:graphic>
      </p:graphicFrame>
      <p:graphicFrame>
        <p:nvGraphicFramePr>
          <p:cNvPr id="86037" name="Object 21"/>
          <p:cNvGraphicFramePr>
            <a:graphicFrameLocks noChangeAspect="1"/>
          </p:cNvGraphicFramePr>
          <p:nvPr/>
        </p:nvGraphicFramePr>
        <p:xfrm>
          <a:off x="5370634" y="4984043"/>
          <a:ext cx="1173163" cy="338137"/>
        </p:xfrm>
        <a:graphic>
          <a:graphicData uri="http://schemas.openxmlformats.org/presentationml/2006/ole">
            <p:oleObj spid="_x0000_s86037" name="Equation" r:id="rId10" imgW="787320" imgH="2286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Normalized Mean-Square Error and Performance</a:t>
            </a:r>
            <a:endParaRPr lang="en-US" b="1" dirty="0">
              <a:solidFill>
                <a:schemeClr val="accent2"/>
              </a:solidFill>
            </a:endParaRPr>
          </a:p>
        </p:txBody>
      </p:sp>
      <p:sp>
        <p:nvSpPr>
          <p:cNvPr id="9" name="Text Box 3"/>
          <p:cNvSpPr txBox="1">
            <a:spLocks noChangeArrowheads="1"/>
          </p:cNvSpPr>
          <p:nvPr/>
        </p:nvSpPr>
        <p:spPr bwMode="auto">
          <a:xfrm>
            <a:off x="228600" y="576775"/>
            <a:ext cx="8693150" cy="5725551"/>
          </a:xfrm>
          <a:prstGeom prst="rect">
            <a:avLst/>
          </a:prstGeom>
          <a:noFill/>
          <a:ln w="9525">
            <a:noFill/>
            <a:miter lim="800000"/>
            <a:headEnd/>
            <a:tailEnd/>
          </a:ln>
          <a:effectLst/>
        </p:spPr>
        <p:txBody>
          <a:bodyPr lIns="0" tIns="0" rIns="0" bIns="0"/>
          <a:lstStyle/>
          <a:p>
            <a:pPr marL="165100" indent="-165100">
              <a:lnSpc>
                <a:spcPts val="2400"/>
              </a:lnSpc>
              <a:spcAft>
                <a:spcPts val="7200"/>
              </a:spcAft>
              <a:buFont typeface="Arial" pitchFamily="34" charset="0"/>
              <a:buChar char="•"/>
            </a:pPr>
            <a:r>
              <a:rPr lang="en-US" sz="1800" b="1" dirty="0" smtClean="0">
                <a:solidFill>
                  <a:schemeClr val="bg1"/>
                </a:solidFill>
              </a:rPr>
              <a:t>We can define a normalized version of the error by dividing by the variance of the desired signal,        :</a:t>
            </a:r>
          </a:p>
          <a:p>
            <a:pPr marL="165100" indent="-165100">
              <a:lnSpc>
                <a:spcPts val="2400"/>
              </a:lnSpc>
              <a:spcAft>
                <a:spcPts val="1200"/>
              </a:spcAft>
            </a:pPr>
            <a:r>
              <a:rPr lang="en-US" sz="1800" b="1" dirty="0" smtClean="0">
                <a:solidFill>
                  <a:schemeClr val="bg1"/>
                </a:solidFill>
              </a:rPr>
              <a:t>	This bounds the normalized error:</a:t>
            </a:r>
          </a:p>
          <a:p>
            <a:pPr marL="165100" indent="-165100">
              <a:lnSpc>
                <a:spcPts val="2400"/>
              </a:lnSpc>
              <a:spcAft>
                <a:spcPts val="7200"/>
              </a:spcAft>
              <a:buFont typeface="Arial" pitchFamily="34" charset="0"/>
              <a:buChar char="•"/>
            </a:pPr>
            <a:r>
              <a:rPr lang="en-US" sz="1800" b="1" dirty="0" smtClean="0">
                <a:solidFill>
                  <a:schemeClr val="bg1"/>
                </a:solidFill>
              </a:rPr>
              <a:t>We can define a performance measure in terms of this normalized error:</a:t>
            </a:r>
          </a:p>
          <a:p>
            <a:pPr marL="165100" indent="-165100">
              <a:lnSpc>
                <a:spcPts val="2400"/>
              </a:lnSpc>
              <a:spcAft>
                <a:spcPts val="1200"/>
              </a:spcAft>
            </a:pPr>
            <a:r>
              <a:rPr lang="en-US" sz="1800" b="1" dirty="0" smtClean="0">
                <a:solidFill>
                  <a:schemeClr val="bg1"/>
                </a:solidFill>
              </a:rPr>
              <a:t>	</a:t>
            </a:r>
            <a:r>
              <a:rPr lang="en-US" sz="1800" i="1" dirty="0" smtClean="0">
                <a:solidFill>
                  <a:schemeClr val="bg1"/>
                </a:solidFill>
              </a:rPr>
              <a:t>P</a:t>
            </a:r>
            <a:r>
              <a:rPr lang="en-US" sz="1800" b="1" dirty="0" smtClean="0">
                <a:solidFill>
                  <a:schemeClr val="bg1"/>
                </a:solidFill>
              </a:rPr>
              <a:t> is also bounded:</a:t>
            </a:r>
          </a:p>
          <a:p>
            <a:pPr marL="165100" indent="-165100">
              <a:lnSpc>
                <a:spcPts val="2400"/>
              </a:lnSpc>
              <a:spcAft>
                <a:spcPts val="7200"/>
              </a:spcAft>
            </a:pPr>
            <a:endParaRPr lang="en-US" sz="1800" b="1" dirty="0" smtClean="0">
              <a:solidFill>
                <a:schemeClr val="bg1"/>
              </a:solidFill>
            </a:endParaRPr>
          </a:p>
        </p:txBody>
      </p:sp>
      <p:graphicFrame>
        <p:nvGraphicFramePr>
          <p:cNvPr id="87050" name="Object 10"/>
          <p:cNvGraphicFramePr>
            <a:graphicFrameLocks noChangeAspect="1"/>
          </p:cNvGraphicFramePr>
          <p:nvPr/>
        </p:nvGraphicFramePr>
        <p:xfrm>
          <a:off x="2412414" y="911934"/>
          <a:ext cx="490538" cy="301625"/>
        </p:xfrm>
        <a:graphic>
          <a:graphicData uri="http://schemas.openxmlformats.org/presentationml/2006/ole">
            <p:oleObj spid="_x0000_s87050" name="Equation" r:id="rId3" imgW="330120" imgH="203040" progId="Equation.3">
              <p:embed/>
            </p:oleObj>
          </a:graphicData>
        </a:graphic>
      </p:graphicFrame>
      <p:graphicFrame>
        <p:nvGraphicFramePr>
          <p:cNvPr id="87051" name="Object 11"/>
          <p:cNvGraphicFramePr>
            <a:graphicFrameLocks noChangeAspect="1"/>
          </p:cNvGraphicFramePr>
          <p:nvPr/>
        </p:nvGraphicFramePr>
        <p:xfrm>
          <a:off x="466725" y="1276180"/>
          <a:ext cx="4124326" cy="733425"/>
        </p:xfrm>
        <a:graphic>
          <a:graphicData uri="http://schemas.openxmlformats.org/presentationml/2006/ole">
            <p:oleObj spid="_x0000_s87051" name="Equation" r:id="rId4" imgW="2768400" imgH="495000" progId="Equation.3">
              <p:embed/>
            </p:oleObj>
          </a:graphicData>
        </a:graphic>
      </p:graphicFrame>
      <p:graphicFrame>
        <p:nvGraphicFramePr>
          <p:cNvPr id="87052" name="Object 12"/>
          <p:cNvGraphicFramePr>
            <a:graphicFrameLocks noChangeAspect="1"/>
          </p:cNvGraphicFramePr>
          <p:nvPr/>
        </p:nvGraphicFramePr>
        <p:xfrm>
          <a:off x="4134925" y="2075083"/>
          <a:ext cx="1116013" cy="338138"/>
        </p:xfrm>
        <a:graphic>
          <a:graphicData uri="http://schemas.openxmlformats.org/presentationml/2006/ole">
            <p:oleObj spid="_x0000_s87052" name="Equation" r:id="rId5" imgW="749160" imgH="228600" progId="Equation.3">
              <p:embed/>
            </p:oleObj>
          </a:graphicData>
        </a:graphic>
      </p:graphicFrame>
      <p:graphicFrame>
        <p:nvGraphicFramePr>
          <p:cNvPr id="87053" name="Object 13"/>
          <p:cNvGraphicFramePr>
            <a:graphicFrameLocks noChangeAspect="1"/>
          </p:cNvGraphicFramePr>
          <p:nvPr/>
        </p:nvGraphicFramePr>
        <p:xfrm>
          <a:off x="466725" y="2926957"/>
          <a:ext cx="2609850" cy="714375"/>
        </p:xfrm>
        <a:graphic>
          <a:graphicData uri="http://schemas.openxmlformats.org/presentationml/2006/ole">
            <p:oleObj spid="_x0000_s87053" name="Equation" r:id="rId6" imgW="1752480" imgH="482400" progId="Equation.3">
              <p:embed/>
            </p:oleObj>
          </a:graphicData>
        </a:graphic>
      </p:graphicFrame>
      <p:graphicFrame>
        <p:nvGraphicFramePr>
          <p:cNvPr id="87054" name="Object 14"/>
          <p:cNvGraphicFramePr>
            <a:graphicFrameLocks noChangeAspect="1"/>
          </p:cNvGraphicFramePr>
          <p:nvPr/>
        </p:nvGraphicFramePr>
        <p:xfrm>
          <a:off x="2497308" y="3785039"/>
          <a:ext cx="869950" cy="261938"/>
        </p:xfrm>
        <a:graphic>
          <a:graphicData uri="http://schemas.openxmlformats.org/presentationml/2006/ole">
            <p:oleObj spid="_x0000_s87054" name="Equation" r:id="rId7" imgW="583920" imgH="17748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16283</TotalTime>
  <Words>524</Words>
  <Application>Microsoft PowerPoint</Application>
  <PresentationFormat>Letter Paper (8.5x11 in)</PresentationFormat>
  <Paragraphs>67</Paragraphs>
  <Slides>10</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3"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1381</cp:revision>
  <dcterms:created xsi:type="dcterms:W3CDTF">2002-09-12T17:13:32Z</dcterms:created>
  <dcterms:modified xsi:type="dcterms:W3CDTF">2008-09-04T00:17:49Z</dcterms:modified>
</cp:coreProperties>
</file>