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6"/>
  </p:notesMasterIdLst>
  <p:handoutMasterIdLst>
    <p:handoutMasterId r:id="rId17"/>
  </p:handoutMasterIdLst>
  <p:sldIdLst>
    <p:sldId id="325" r:id="rId3"/>
    <p:sldId id="452" r:id="rId4"/>
    <p:sldId id="500" r:id="rId5"/>
    <p:sldId id="492" r:id="rId6"/>
    <p:sldId id="454" r:id="rId7"/>
    <p:sldId id="496" r:id="rId8"/>
    <p:sldId id="497" r:id="rId9"/>
    <p:sldId id="502" r:id="rId10"/>
    <p:sldId id="498" r:id="rId11"/>
    <p:sldId id="499" r:id="rId12"/>
    <p:sldId id="504" r:id="rId13"/>
    <p:sldId id="505" r:id="rId14"/>
    <p:sldId id="478" r:id="rId15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2507"/>
        <p:guide pos="2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3" Type="http://schemas.openxmlformats.org/officeDocument/2006/relationships/slide" Target="slides/slide7.xml"/><Relationship Id="rId7" Type="http://schemas.openxmlformats.org/officeDocument/2006/relationships/slide" Target="slides/slide11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0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4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11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0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8/28/2008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6" y="130175"/>
            <a:ext cx="449014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8423 – Adaptive Signal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8423: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04,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svr-www.eng.cam.ac.uk/~ajr/SA95/node38.html" TargetMode="External"/><Relationship Id="rId13" Type="http://schemas.openxmlformats.org/officeDocument/2006/relationships/image" Target="../media/image2.png"/><Relationship Id="rId3" Type="http://schemas.openxmlformats.org/officeDocument/2006/relationships/hyperlink" Target="http://www.ece.msstate.edu/research/isip/publications/courses/ece_4773/lectures/current/lecture_44/" TargetMode="External"/><Relationship Id="rId7" Type="http://schemas.openxmlformats.org/officeDocument/2006/relationships/hyperlink" Target="http://www.amazon.com/Discrete-Time-Processing-Speech-Signals-Deller/dp/0023283017" TargetMode="External"/><Relationship Id="rId12" Type="http://schemas.openxmlformats.org/officeDocument/2006/relationships/hyperlink" Target="http://www.mathworks.com/products/demos/shipping/signal/lpcardemo_01_thumbnail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ortal.acm.org/citation.cfm?coll=GUIDE&amp;dl=GUIDE&amp;id=578111" TargetMode="External"/><Relationship Id="rId11" Type="http://schemas.openxmlformats.org/officeDocument/2006/relationships/hyperlink" Target="http://www.ece.msstate.edu/research/isip/publications/courses/ece_8423/lectures/current/lecture_04.mp3" TargetMode="External"/><Relationship Id="rId5" Type="http://schemas.openxmlformats.org/officeDocument/2006/relationships/hyperlink" Target="http://en.wikipedia.org/wiki/Minimum_phase" TargetMode="External"/><Relationship Id="rId15" Type="http://schemas.openxmlformats.org/officeDocument/2006/relationships/image" Target="../media/image3.jpeg"/><Relationship Id="rId10" Type="http://schemas.openxmlformats.org/officeDocument/2006/relationships/hyperlink" Target="http://www.ece.msstate.edu/research/isip/publications/courses/ece_8423/lectures/current/lecture_04.ppt" TargetMode="External"/><Relationship Id="rId4" Type="http://schemas.openxmlformats.org/officeDocument/2006/relationships/hyperlink" Target="http://www.ece.msstate.edu/research/isip/publications/courses/ece_8463/lectures/current/lecture_15/index.html" TargetMode="External"/><Relationship Id="rId9" Type="http://schemas.openxmlformats.org/officeDocument/2006/relationships/hyperlink" Target="http://www.dcs.shef.ac.uk/~martin/MAD/lpcspect/lpcspect.htm" TargetMode="External"/><Relationship Id="rId14" Type="http://schemas.openxmlformats.org/officeDocument/2006/relationships/hyperlink" Target="http://www.searchanddiscovery.net/documents/geophysical/henry/index.ht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L.R.%20Rabiner%20and%20R.W.%20Schafer.%20Digital%20processing%20of%20speech%20signals.%20Prentice-Hall,%20London,%201978." TargetMode="Externa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0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4" Type="http://schemas.openxmlformats.org/officeDocument/2006/relationships/hyperlink" Target="http://www.ece.msstate.edu/perl/ifc_document.pl?file=$isip/class/algo/Covariance/Covariance.h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hyperlink" Target="L.R.%20Rabiner%20and%20R.W.%20Schafer.%20Digital%20processing%20of%20speech%20signals.%20Prentice-Hall,%20London,%201978." TargetMode="Externa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image" Target="../media/image34.jpeg"/><Relationship Id="rId9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The Linear Prediction Model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The Autocorrelation Method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Levinson and Durbin Recursions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Spectral Modeling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Inverse Filtering and </a:t>
            </a: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Deconvolution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ECE 4773: Into To DSP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ECE 8463: Fund. Of 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Speech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WIKI: Minimum Phase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Markel and Gray: Linear Prediction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Deller: DT Processing of Speech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8"/>
              </a:rPr>
              <a:t>AJR: LP Modeling of Speech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9"/>
              </a:rPr>
              <a:t>MC: MATLAB Demo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10"/>
              </a:rPr>
              <a:t>.../publications/courses/ece_8423/lectures/current/lecture_04.ppt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11"/>
              </a:rPr>
              <a:t>.../publications/courses/ece_8423/lectures/current/lecture_04.mp3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04: </a:t>
            </a:r>
            <a:r>
              <a:rPr lang="en-US" b="1" dirty="0" smtClean="0">
                <a:solidFill>
                  <a:schemeClr val="accent2"/>
                </a:solidFill>
              </a:rPr>
              <a:t>LINEAR PREDICTION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8129" name="Picture 1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940425" y="1390482"/>
            <a:ext cx="2743200" cy="205348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8130" name="Picture 2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940425" y="3474723"/>
            <a:ext cx="2743200" cy="200605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Burg Algorithm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00464" y="576776"/>
            <a:ext cx="4287130" cy="201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Digital filters can be implemented using many different forms. One very important and popular form is a lattice filter, shown to the right.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Itakura showed the </a:t>
            </a:r>
            <a:r>
              <a:rPr lang="en-US" sz="1800" dirty="0" smtClean="0">
                <a:solidFill>
                  <a:schemeClr val="bg1"/>
                </a:solidFill>
              </a:rPr>
              <a:t>{</a:t>
            </a:r>
            <a:r>
              <a:rPr lang="en-US" sz="1800" i="1" dirty="0" err="1" smtClean="0">
                <a:solidFill>
                  <a:schemeClr val="bg1"/>
                </a:solidFill>
              </a:rPr>
              <a:t>k</a:t>
            </a:r>
            <a:r>
              <a:rPr lang="en-US" sz="1800" i="1" baseline="-25000" dirty="0" err="1" smtClean="0">
                <a:solidFill>
                  <a:schemeClr val="bg1"/>
                </a:solidFill>
              </a:rPr>
              <a:t>i</a:t>
            </a:r>
            <a:r>
              <a:rPr lang="en-US" sz="1800" dirty="0" smtClean="0">
                <a:solidFill>
                  <a:schemeClr val="bg1"/>
                </a:solidFill>
              </a:rPr>
              <a:t>}</a:t>
            </a:r>
            <a:r>
              <a:rPr lang="en-US" sz="1800" b="1" dirty="0" smtClean="0">
                <a:solidFill>
                  <a:schemeClr val="bg1"/>
                </a:solidFill>
              </a:rPr>
              <a:t>’s can be computed directly:</a:t>
            </a:r>
          </a:p>
          <a:p>
            <a:pPr marL="165100" indent="-165100">
              <a:lnSpc>
                <a:spcPts val="2400"/>
              </a:lnSpc>
              <a:spcAft>
                <a:spcPts val="720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</p:txBody>
      </p:sp>
      <p:pic>
        <p:nvPicPr>
          <p:cNvPr id="10" name="Picture 9" descr="x.JPG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62021" y="665045"/>
            <a:ext cx="4340679" cy="2978487"/>
          </a:xfrm>
          <a:prstGeom prst="rect">
            <a:avLst/>
          </a:prstGeom>
        </p:spPr>
      </p:pic>
      <p:graphicFrame>
        <p:nvGraphicFramePr>
          <p:cNvPr id="87055" name="Object 15"/>
          <p:cNvGraphicFramePr>
            <a:graphicFrameLocks noChangeAspect="1"/>
          </p:cNvGraphicFramePr>
          <p:nvPr/>
        </p:nvGraphicFramePr>
        <p:xfrm>
          <a:off x="447675" y="2643188"/>
          <a:ext cx="3870325" cy="1336675"/>
        </p:xfrm>
        <a:graphic>
          <a:graphicData uri="http://schemas.openxmlformats.org/presentationml/2006/ole">
            <p:oleObj spid="_x0000_s87055" name="Equation" r:id="rId5" imgW="2603160" imgH="901440" progId="Equation.3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94333" y="4164038"/>
            <a:ext cx="8682381" cy="2419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Burg demonstrated that the LP approach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can be viewed as a maximum entropy 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spectral estimate, and derived an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expression for the reflection coefficients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that guarantees:                 .</a:t>
            </a:r>
          </a:p>
          <a:p>
            <a:pPr marL="165100" indent="-165100">
              <a:lnSpc>
                <a:spcPts val="24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err="1" smtClean="0">
                <a:solidFill>
                  <a:schemeClr val="bg1"/>
                </a:solidFill>
              </a:rPr>
              <a:t>Makhoul</a:t>
            </a:r>
            <a:r>
              <a:rPr lang="en-US" sz="1800" b="1" dirty="0" smtClean="0">
                <a:solidFill>
                  <a:schemeClr val="bg1"/>
                </a:solidFill>
              </a:rPr>
              <a:t> showed that a family of lattice-based formulations exist.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Most importantly, the filter coefficients can be updated in real-time in </a:t>
            </a:r>
            <a:r>
              <a:rPr lang="en-US" sz="1800" i="1" dirty="0" smtClean="0">
                <a:solidFill>
                  <a:schemeClr val="bg1"/>
                </a:solidFill>
              </a:rPr>
              <a:t>O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87056" name="Object 16"/>
          <p:cNvGraphicFramePr>
            <a:graphicFrameLocks noChangeAspect="1"/>
          </p:cNvGraphicFramePr>
          <p:nvPr/>
        </p:nvGraphicFramePr>
        <p:xfrm>
          <a:off x="5287963" y="4289887"/>
          <a:ext cx="3625850" cy="1243012"/>
        </p:xfrm>
        <a:graphic>
          <a:graphicData uri="http://schemas.openxmlformats.org/presentationml/2006/ole">
            <p:oleObj spid="_x0000_s87056" name="Equation" r:id="rId6" imgW="2438280" imgH="838080" progId="Equation.3">
              <p:embed/>
            </p:oleObj>
          </a:graphicData>
        </a:graphic>
      </p:graphicFrame>
      <p:graphicFrame>
        <p:nvGraphicFramePr>
          <p:cNvPr id="87057" name="Object 17"/>
          <p:cNvGraphicFramePr>
            <a:graphicFrameLocks noChangeAspect="1"/>
          </p:cNvGraphicFramePr>
          <p:nvPr/>
        </p:nvGraphicFramePr>
        <p:xfrm>
          <a:off x="2197272" y="5392735"/>
          <a:ext cx="1038225" cy="338137"/>
        </p:xfrm>
        <a:graphic>
          <a:graphicData uri="http://schemas.openxmlformats.org/presentationml/2006/ole">
            <p:oleObj spid="_x0000_s87057" name="Equation" r:id="rId7" imgW="698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Autoregressive Model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576775"/>
            <a:ext cx="8693150" cy="33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Suppose we model our signal as the output 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of a linear filter with a white noise input: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inverse LP filter can be thought of as an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all-pole (IIR) filter: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76872" y="2954226"/>
            <a:ext cx="8699842" cy="10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is referred to as an autoregressive (AR) model.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If the system is actually a mixed model, referred to as an autoregressive moving average (ARMA) model: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582114" y="872783"/>
            <a:ext cx="3331699" cy="554897"/>
            <a:chOff x="5182103" y="4206796"/>
            <a:chExt cx="3331699" cy="554897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5182103" y="4535816"/>
              <a:ext cx="914400" cy="158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" name="Object 1"/>
            <p:cNvGraphicFramePr>
              <a:graphicFrameLocks noChangeAspect="1"/>
            </p:cNvGraphicFramePr>
            <p:nvPr/>
          </p:nvGraphicFramePr>
          <p:xfrm>
            <a:off x="5376616" y="4208384"/>
            <a:ext cx="492125" cy="300037"/>
          </p:xfrm>
          <a:graphic>
            <a:graphicData uri="http://schemas.openxmlformats.org/presentationml/2006/ole">
              <p:oleObj spid="_x0000_s93187" name="Equation" r:id="rId3" imgW="330120" imgH="203040" progId="Equation.3">
                <p:embed/>
              </p:oleObj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119460" y="4311527"/>
              <a:ext cx="1477094" cy="45016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3"/>
            <p:cNvGraphicFramePr>
              <a:graphicFrameLocks noChangeAspect="1"/>
            </p:cNvGraphicFramePr>
            <p:nvPr/>
          </p:nvGraphicFramePr>
          <p:xfrm>
            <a:off x="7757866" y="4206796"/>
            <a:ext cx="473075" cy="301625"/>
          </p:xfrm>
          <a:graphic>
            <a:graphicData uri="http://schemas.openxmlformats.org/presentationml/2006/ole">
              <p:oleObj spid="_x0000_s93188" name="Equation" r:id="rId4" imgW="317160" imgH="203040" progId="Equation.3">
                <p:embed/>
              </p:oleObj>
            </a:graphicData>
          </a:graphic>
        </p:graphicFrame>
        <p:graphicFrame>
          <p:nvGraphicFramePr>
            <p:cNvPr id="12" name="Object 29"/>
            <p:cNvGraphicFramePr>
              <a:graphicFrameLocks noChangeAspect="1"/>
            </p:cNvGraphicFramePr>
            <p:nvPr/>
          </p:nvGraphicFramePr>
          <p:xfrm>
            <a:off x="6135441" y="4386184"/>
            <a:ext cx="1419225" cy="300037"/>
          </p:xfrm>
          <a:graphic>
            <a:graphicData uri="http://schemas.openxmlformats.org/presentationml/2006/ole">
              <p:oleObj spid="_x0000_s93189" name="Equation" r:id="rId5" imgW="952200" imgH="203040" progId="Equation.3">
                <p:embed/>
              </p:oleObj>
            </a:graphicData>
          </a:graphic>
        </p:graphicFrame>
        <p:cxnSp>
          <p:nvCxnSpPr>
            <p:cNvPr id="13" name="Straight Arrow Connector 12"/>
            <p:cNvCxnSpPr/>
            <p:nvPr/>
          </p:nvCxnSpPr>
          <p:spPr>
            <a:xfrm>
              <a:off x="7599402" y="4535816"/>
              <a:ext cx="914400" cy="158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2" name="Object 1"/>
          <p:cNvGraphicFramePr>
            <a:graphicFrameLocks noChangeAspect="1"/>
          </p:cNvGraphicFramePr>
          <p:nvPr/>
        </p:nvGraphicFramePr>
        <p:xfrm>
          <a:off x="444500" y="2092668"/>
          <a:ext cx="4124326" cy="674688"/>
        </p:xfrm>
        <a:graphic>
          <a:graphicData uri="http://schemas.openxmlformats.org/presentationml/2006/ole">
            <p:oleObj spid="_x0000_s93193" name="Equation" r:id="rId6" imgW="2768400" imgH="457200" progId="Equation.3">
              <p:embed/>
            </p:oleObj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4500" y="4165306"/>
          <a:ext cx="4124325" cy="749300"/>
        </p:xfrm>
        <a:graphic>
          <a:graphicData uri="http://schemas.openxmlformats.org/presentationml/2006/ole">
            <p:oleObj spid="_x0000_s93194" name="Equation" r:id="rId7" imgW="2768400" imgH="507960" progId="Equation.3">
              <p:embed/>
            </p:oleObj>
          </a:graphicData>
        </a:graphic>
      </p:graphicFrame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176871" y="4921357"/>
            <a:ext cx="8699842" cy="283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LP model can still approximate such a system because:</a:t>
            </a:r>
          </a:p>
        </p:txBody>
      </p:sp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4500" y="5287914"/>
          <a:ext cx="3632200" cy="638175"/>
        </p:xfrm>
        <a:graphic>
          <a:graphicData uri="http://schemas.openxmlformats.org/presentationml/2006/ole">
            <p:oleObj spid="_x0000_s93195" name="Equation" r:id="rId8" imgW="2438280" imgH="431640" progId="Equation.3">
              <p:embed/>
            </p:oleObj>
          </a:graphicData>
        </a:graphic>
      </p:graphicFrame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88593" y="5960023"/>
            <a:ext cx="8699842" cy="63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Hence, even if the system has poles and zeroes, the LP model is capable of approximating the system’s overall impulse or frequency response.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Spectral Matching and Blind </a:t>
            </a:r>
            <a:r>
              <a:rPr lang="en-US" b="1" dirty="0" err="1" smtClean="0">
                <a:solidFill>
                  <a:schemeClr val="accent2"/>
                </a:solidFill>
              </a:rPr>
              <a:t>Deconvolution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464231"/>
            <a:ext cx="3949506" cy="75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Recall our expression for the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error energy: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72328" y="1406769"/>
            <a:ext cx="4371537" cy="3334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LP filter becomes increasingly more accurate if you increase the order of the model.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interpret this as a spectral matching process, as shown to the right. As the order increases, the LP model better models the envelope of the spectrum of the original signal.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LP model attempts to minimize the error equally across the entire spectrum.</a:t>
            </a:r>
          </a:p>
        </p:txBody>
      </p:sp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1864409" y="953087"/>
          <a:ext cx="1793875" cy="358775"/>
        </p:xfrm>
        <a:graphic>
          <a:graphicData uri="http://schemas.openxmlformats.org/presentationml/2006/ole">
            <p:oleObj spid="_x0000_s94211" name="Equation" r:id="rId3" imgW="1206360" imgH="241200" progId="Equation.3">
              <p:embed/>
            </p:oleObj>
          </a:graphicData>
        </a:graphic>
      </p:graphicFrame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4"/>
          <a:srcRect t="3216" r="4827" b="3364"/>
          <a:stretch>
            <a:fillRect/>
          </a:stretch>
        </p:blipFill>
        <p:spPr bwMode="auto">
          <a:xfrm>
            <a:off x="4725482" y="506435"/>
            <a:ext cx="4305984" cy="443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76871" y="4965898"/>
            <a:ext cx="8699843" cy="161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If the spectrum of the input signal has a systematic variation, such as a </a:t>
            </a:r>
            <a:r>
              <a:rPr lang="en-US" sz="1800" b="1" dirty="0" err="1" smtClean="0">
                <a:solidFill>
                  <a:schemeClr val="bg1"/>
                </a:solidFill>
              </a:rPr>
              <a:t>bandpass</a:t>
            </a:r>
            <a:r>
              <a:rPr lang="en-US" sz="1800" b="1" dirty="0" smtClean="0">
                <a:solidFill>
                  <a:schemeClr val="bg1"/>
                </a:solidFill>
              </a:rPr>
              <a:t> filter shape, or a spectral tilt, the LP model will attempt to model this. Therefore, we typically pre-whiten the signal before LP analysis.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process by which the LP filter learns the spectrum of the input signal is often referred to as </a:t>
            </a:r>
            <a:r>
              <a:rPr lang="en-US" sz="1800" b="1" dirty="0" smtClean="0">
                <a:solidFill>
                  <a:schemeClr val="accent1"/>
                </a:solidFill>
              </a:rPr>
              <a:t>blind </a:t>
            </a:r>
            <a:r>
              <a:rPr lang="en-US" sz="1800" b="1" dirty="0" err="1" smtClean="0">
                <a:solidFill>
                  <a:schemeClr val="accent1"/>
                </a:solidFill>
              </a:rPr>
              <a:t>deconvolution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many interpretations and motivations for linear prediction ranging from minimum mean-square error estimation to maximum entropy spectral estimation.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many implementations of the filter, including the direct form and the lattice representation.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many representations for the coefficients including predictor and reflection coefficients.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LP approach can be extended to estimate the parameters of most digital filters, and can also be applied to the problem of digital filter design.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filter can be estimated in batch mode using a frame-based analysis, or it can be updated on a sample basis using a sequential or iterative estimator. Hence, the LP model is our first adaptive filter. Such a filter can be viewed as a time-varying digital filter that tracks a signal in real-time.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Under appropriate Gaussian assumptions, LP analysis can be shown to be a maximum likelihood estimate of the model parameters.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Further, two models can be compared using a metric called the log likelihood ratio. Many other metrics exist to compare such models, including cepstral and principal components approaches.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186396" y="661182"/>
            <a:ext cx="5018650" cy="1941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</a:t>
            </a:r>
            <a:r>
              <a:rPr lang="en-US" sz="1800" i="1" dirty="0" err="1" smtClean="0"/>
              <a:t>p</a:t>
            </a:r>
            <a:r>
              <a:rPr lang="en-US" sz="1800" i="1" baseline="30000" dirty="0" err="1" smtClean="0"/>
              <a:t>th</a:t>
            </a:r>
            <a:r>
              <a:rPr lang="en-US" sz="1800" b="1" dirty="0" smtClean="0"/>
              <a:t>-order linear prediction model: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dirty="0" smtClean="0"/>
              <a:t>	Without loss of generality, assume </a:t>
            </a:r>
            <a:r>
              <a:rPr lang="en-US" sz="1800" i="1" dirty="0" smtClean="0"/>
              <a:t>n</a:t>
            </a:r>
            <a:r>
              <a:rPr lang="en-US" sz="1800" baseline="-25000" dirty="0" smtClean="0"/>
              <a:t>0 </a:t>
            </a:r>
            <a:r>
              <a:rPr lang="en-US" sz="1800" dirty="0" smtClean="0"/>
              <a:t>= 0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The prediction error is defined as: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Linear Prediction (LP) Model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08712" y="1531938"/>
            <a:ext cx="914400" cy="1588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935378" y="1531938"/>
            <a:ext cx="610088" cy="9842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>
            <a:spLocks noChangeAspect="1"/>
          </p:cNvSpPr>
          <p:nvPr/>
        </p:nvSpPr>
        <p:spPr>
          <a:xfrm>
            <a:off x="7559533" y="1197292"/>
            <a:ext cx="685800" cy="6858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endCxn id="10" idx="0"/>
          </p:cNvCxnSpPr>
          <p:nvPr/>
        </p:nvCxnSpPr>
        <p:spPr>
          <a:xfrm rot="5400000">
            <a:off x="7617404" y="899562"/>
            <a:ext cx="582760" cy="12701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5263139" y="1137529"/>
          <a:ext cx="887413" cy="338137"/>
        </p:xfrm>
        <a:graphic>
          <a:graphicData uri="http://schemas.openxmlformats.org/presentationml/2006/ole">
            <p:oleObj spid="_x0000_s46081" name="Equation" r:id="rId3" imgW="596880" imgH="2286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6246069" y="1315109"/>
            <a:ext cx="679799" cy="450166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6303493" y="1392238"/>
          <a:ext cx="650875" cy="338137"/>
        </p:xfrm>
        <a:graphic>
          <a:graphicData uri="http://schemas.openxmlformats.org/presentationml/2006/ole">
            <p:oleObj spid="_x0000_s46082" name="Equation" r:id="rId4" imgW="291960" imgH="228600" progId="Equation.3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6985863" y="1238567"/>
          <a:ext cx="471487" cy="301625"/>
        </p:xfrm>
        <a:graphic>
          <a:graphicData uri="http://schemas.openxmlformats.org/presentationml/2006/ole">
            <p:oleObj spid="_x0000_s46083" name="Equation" r:id="rId5" imgW="317160" imgH="203040" progId="Equation.3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8008381" y="619125"/>
          <a:ext cx="471488" cy="301625"/>
        </p:xfrm>
        <a:graphic>
          <a:graphicData uri="http://schemas.openxmlformats.org/presentationml/2006/ole">
            <p:oleObj spid="_x0000_s46084" name="Equation" r:id="rId6" imgW="317160" imgH="203040" progId="Equation.3">
              <p:embed/>
            </p:oleObj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8325365" y="1238567"/>
          <a:ext cx="454025" cy="301625"/>
        </p:xfrm>
        <a:graphic>
          <a:graphicData uri="http://schemas.openxmlformats.org/presentationml/2006/ole">
            <p:oleObj spid="_x0000_s46085" name="Equation" r:id="rId7" imgW="304560" imgH="203040" progId="Equation.3">
              <p:embed/>
            </p:oleObj>
          </a:graphicData>
        </a:graphic>
      </p:graphicFrame>
      <p:grpSp>
        <p:nvGrpSpPr>
          <p:cNvPr id="30" name="Group 29"/>
          <p:cNvGrpSpPr/>
          <p:nvPr/>
        </p:nvGrpSpPr>
        <p:grpSpPr>
          <a:xfrm rot="2700000">
            <a:off x="7573601" y="1198086"/>
            <a:ext cx="685800" cy="685800"/>
            <a:chOff x="3667547" y="1192584"/>
            <a:chExt cx="685800" cy="685800"/>
          </a:xfrm>
        </p:grpSpPr>
        <p:cxnSp>
          <p:nvCxnSpPr>
            <p:cNvPr id="27" name="Straight Connector 26"/>
            <p:cNvCxnSpPr>
              <a:stCxn id="10" idx="0"/>
              <a:endCxn id="10" idx="4"/>
            </p:cNvCxnSpPr>
            <p:nvPr/>
          </p:nvCxnSpPr>
          <p:spPr>
            <a:xfrm rot="13500000" flipH="1">
              <a:off x="3667547" y="1534690"/>
              <a:ext cx="685800" cy="1588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0" idx="2"/>
              <a:endCxn id="10" idx="6"/>
            </p:cNvCxnSpPr>
            <p:nvPr/>
          </p:nvCxnSpPr>
          <p:spPr>
            <a:xfrm rot="8100000" flipH="1">
              <a:off x="3667547" y="1534690"/>
              <a:ext cx="685800" cy="1588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 flipV="1">
            <a:off x="8246506" y="1531938"/>
            <a:ext cx="676275" cy="8254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844802" y="1170860"/>
            <a:ext cx="365760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18890" y="1238852"/>
            <a:ext cx="365760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</a:p>
        </p:txBody>
      </p: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452438" y="949547"/>
          <a:ext cx="2208212" cy="658812"/>
        </p:xfrm>
        <a:graphic>
          <a:graphicData uri="http://schemas.openxmlformats.org/presentationml/2006/ole">
            <p:oleObj spid="_x0000_s46087" name="Equation" r:id="rId8" imgW="1485720" imgH="444240" progId="Equation.3">
              <p:embed/>
            </p:oleObj>
          </a:graphicData>
        </a:graphic>
      </p:graphicFrame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86396" y="3024563"/>
            <a:ext cx="8423032" cy="42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define an objective function:</a:t>
            </a:r>
          </a:p>
        </p:txBody>
      </p:sp>
      <p:graphicFrame>
        <p:nvGraphicFramePr>
          <p:cNvPr id="46091" name="Object 11"/>
          <p:cNvGraphicFramePr>
            <a:graphicFrameLocks noChangeAspect="1"/>
          </p:cNvGraphicFramePr>
          <p:nvPr/>
        </p:nvGraphicFramePr>
        <p:xfrm>
          <a:off x="452438" y="3355003"/>
          <a:ext cx="5599112" cy="3359150"/>
        </p:xfrm>
        <a:graphic>
          <a:graphicData uri="http://schemas.openxmlformats.org/presentationml/2006/ole">
            <p:oleObj spid="_x0000_s46091" name="Equation" r:id="rId9" imgW="3759120" imgH="2260440" progId="Equation.3">
              <p:embed/>
            </p:oleObj>
          </a:graphicData>
        </a:graphic>
      </p:graphicFrame>
      <p:graphicFrame>
        <p:nvGraphicFramePr>
          <p:cNvPr id="46097" name="Object 17"/>
          <p:cNvGraphicFramePr>
            <a:graphicFrameLocks noChangeAspect="1"/>
          </p:cNvGraphicFramePr>
          <p:nvPr/>
        </p:nvGraphicFramePr>
        <p:xfrm>
          <a:off x="452438" y="2307499"/>
          <a:ext cx="3530600" cy="658813"/>
        </p:xfrm>
        <a:graphic>
          <a:graphicData uri="http://schemas.openxmlformats.org/presentationml/2006/ole">
            <p:oleObj spid="_x0000_s46097" name="Equation" r:id="rId10" imgW="23745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63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Minimization of the Objective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86396" y="647115"/>
            <a:ext cx="8423032" cy="37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Differentiate </a:t>
            </a:r>
            <a:r>
              <a:rPr lang="en-US" sz="1800" b="1" dirty="0" err="1" smtClean="0"/>
              <a:t>w.r.t</a:t>
            </a:r>
            <a:r>
              <a:rPr lang="en-US" sz="1800" b="1" dirty="0" smtClean="0"/>
              <a:t>. </a:t>
            </a:r>
            <a:r>
              <a:rPr lang="en-US" sz="1800" i="1" dirty="0" smtClean="0"/>
              <a:t>a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:</a:t>
            </a:r>
          </a:p>
        </p:txBody>
      </p:sp>
      <p:graphicFrame>
        <p:nvGraphicFramePr>
          <p:cNvPr id="46096" name="Object 16"/>
          <p:cNvGraphicFramePr>
            <a:graphicFrameLocks noChangeAspect="1"/>
          </p:cNvGraphicFramePr>
          <p:nvPr/>
        </p:nvGraphicFramePr>
        <p:xfrm>
          <a:off x="452438" y="1054100"/>
          <a:ext cx="7434262" cy="2473325"/>
        </p:xfrm>
        <a:graphic>
          <a:graphicData uri="http://schemas.openxmlformats.org/presentationml/2006/ole">
            <p:oleObj spid="_x0000_s88081" name="Equation" r:id="rId3" imgW="4991040" imgH="1663560" progId="Equation.3">
              <p:embed/>
            </p:oleObj>
          </a:graphicData>
        </a:graphic>
      </p:graphicFrame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184809" y="3514543"/>
            <a:ext cx="8423032" cy="35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Rearranging terms:</a:t>
            </a:r>
          </a:p>
        </p:txBody>
      </p:sp>
      <p:graphicFrame>
        <p:nvGraphicFramePr>
          <p:cNvPr id="88084" name="Object 20"/>
          <p:cNvGraphicFramePr>
            <a:graphicFrameLocks noChangeAspect="1"/>
          </p:cNvGraphicFramePr>
          <p:nvPr/>
        </p:nvGraphicFramePr>
        <p:xfrm>
          <a:off x="442913" y="3870713"/>
          <a:ext cx="3838575" cy="717550"/>
        </p:xfrm>
        <a:graphic>
          <a:graphicData uri="http://schemas.openxmlformats.org/presentationml/2006/ole">
            <p:oleObj spid="_x0000_s88084" name="Equation" r:id="rId4" imgW="2577960" imgH="482400" progId="Equation.3">
              <p:embed/>
            </p:oleObj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82461" y="4651703"/>
            <a:ext cx="8423032" cy="35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Interchanging the order of summation and expectation on the left (why?):</a:t>
            </a:r>
          </a:p>
        </p:txBody>
      </p:sp>
      <p:graphicFrame>
        <p:nvGraphicFramePr>
          <p:cNvPr id="88086" name="Object 22"/>
          <p:cNvGraphicFramePr>
            <a:graphicFrameLocks noChangeAspect="1"/>
          </p:cNvGraphicFramePr>
          <p:nvPr/>
        </p:nvGraphicFramePr>
        <p:xfrm>
          <a:off x="488950" y="4951260"/>
          <a:ext cx="3744913" cy="660400"/>
        </p:xfrm>
        <a:graphic>
          <a:graphicData uri="http://schemas.openxmlformats.org/presentationml/2006/ole">
            <p:oleObj spid="_x0000_s88086" name="Equation" r:id="rId5" imgW="2514600" imgH="444240" progId="Equation.3">
              <p:embed/>
            </p:oleObj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80115" y="5690370"/>
            <a:ext cx="8423032" cy="35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Define a covariance function:</a:t>
            </a:r>
          </a:p>
        </p:txBody>
      </p:sp>
      <p:graphicFrame>
        <p:nvGraphicFramePr>
          <p:cNvPr id="88087" name="Object 23"/>
          <p:cNvGraphicFramePr>
            <a:graphicFrameLocks noChangeAspect="1"/>
          </p:cNvGraphicFramePr>
          <p:nvPr/>
        </p:nvGraphicFramePr>
        <p:xfrm>
          <a:off x="450850" y="6100176"/>
          <a:ext cx="2514600" cy="320675"/>
        </p:xfrm>
        <a:graphic>
          <a:graphicData uri="http://schemas.openxmlformats.org/presentationml/2006/ole">
            <p:oleObj spid="_x0000_s88087" name="Equation" r:id="rId6" imgW="16887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7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Yule-Walker Equations (aka Normal Equations)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6396" y="644769"/>
            <a:ext cx="8693150" cy="33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rewrite our prediction equation as:</a:t>
            </a:r>
          </a:p>
        </p:txBody>
      </p:sp>
      <p:graphicFrame>
        <p:nvGraphicFramePr>
          <p:cNvPr id="45071" name="Object 15"/>
          <p:cNvGraphicFramePr>
            <a:graphicFrameLocks noChangeAspect="1"/>
          </p:cNvGraphicFramePr>
          <p:nvPr/>
        </p:nvGraphicFramePr>
        <p:xfrm>
          <a:off x="450850" y="913983"/>
          <a:ext cx="3744913" cy="660400"/>
        </p:xfrm>
        <a:graphic>
          <a:graphicData uri="http://schemas.openxmlformats.org/presentationml/2006/ole">
            <p:oleObj spid="_x0000_s45071" name="Equation" r:id="rId3" imgW="2514600" imgH="444240" progId="Equation.3">
              <p:embed/>
            </p:oleObj>
          </a:graphicData>
        </a:graphic>
      </p:graphicFrame>
      <p:graphicFrame>
        <p:nvGraphicFramePr>
          <p:cNvPr id="45072" name="Object 16"/>
          <p:cNvGraphicFramePr>
            <a:graphicFrameLocks noChangeAspect="1"/>
          </p:cNvGraphicFramePr>
          <p:nvPr/>
        </p:nvGraphicFramePr>
        <p:xfrm>
          <a:off x="4342665" y="1144099"/>
          <a:ext cx="322263" cy="225425"/>
        </p:xfrm>
        <a:graphic>
          <a:graphicData uri="http://schemas.openxmlformats.org/presentationml/2006/ole">
            <p:oleObj spid="_x0000_s45072" name="Equation" r:id="rId4" imgW="215640" imgH="152280" progId="Equation.3">
              <p:embed/>
            </p:oleObj>
          </a:graphicData>
        </a:graphic>
      </p:graphicFrame>
      <p:graphicFrame>
        <p:nvGraphicFramePr>
          <p:cNvPr id="45073" name="Object 17"/>
          <p:cNvGraphicFramePr>
            <a:graphicFrameLocks noChangeAspect="1"/>
          </p:cNvGraphicFramePr>
          <p:nvPr/>
        </p:nvGraphicFramePr>
        <p:xfrm>
          <a:off x="4887842" y="897157"/>
          <a:ext cx="1758950" cy="660400"/>
        </p:xfrm>
        <a:graphic>
          <a:graphicData uri="http://schemas.openxmlformats.org/presentationml/2006/ole">
            <p:oleObj spid="_x0000_s45073" name="Equation" r:id="rId5" imgW="1180800" imgH="444240" progId="Equation.3">
              <p:embed/>
            </p:oleObj>
          </a:graphicData>
        </a:graphic>
      </p:graphicFrame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98119" y="1614170"/>
            <a:ext cx="8693150" cy="6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is known as the </a:t>
            </a:r>
            <a:r>
              <a:rPr lang="en-US" sz="1800" b="1" dirty="0" smtClean="0">
                <a:solidFill>
                  <a:schemeClr val="accent1"/>
                </a:solidFill>
              </a:rPr>
              <a:t>Yule-Walker</a:t>
            </a:r>
            <a:r>
              <a:rPr lang="en-US" sz="1800" b="1" dirty="0" smtClean="0">
                <a:solidFill>
                  <a:schemeClr val="bg1"/>
                </a:solidFill>
              </a:rPr>
              <a:t> equation. Its solution produces what we refer to as the </a:t>
            </a:r>
            <a:r>
              <a:rPr lang="en-US" sz="1800" b="1" dirty="0" smtClean="0">
                <a:solidFill>
                  <a:schemeClr val="accent1"/>
                </a:solidFill>
              </a:rPr>
              <a:t>Covariance Method </a:t>
            </a:r>
            <a:r>
              <a:rPr lang="en-US" sz="1800" b="1" dirty="0" smtClean="0">
                <a:solidFill>
                  <a:schemeClr val="bg1"/>
                </a:solidFill>
              </a:rPr>
              <a:t>for linear prediction.</a:t>
            </a:r>
          </a:p>
        </p:txBody>
      </p:sp>
      <p:graphicFrame>
        <p:nvGraphicFramePr>
          <p:cNvPr id="45074" name="Object 18"/>
          <p:cNvGraphicFramePr>
            <a:graphicFrameLocks noChangeAspect="1"/>
          </p:cNvGraphicFramePr>
          <p:nvPr/>
        </p:nvGraphicFramePr>
        <p:xfrm>
          <a:off x="463550" y="2270101"/>
          <a:ext cx="4141787" cy="1433512"/>
        </p:xfrm>
        <a:graphic>
          <a:graphicData uri="http://schemas.openxmlformats.org/presentationml/2006/ole">
            <p:oleObj spid="_x0000_s45074" name="Equation" r:id="rId6" imgW="2781000" imgH="965160" progId="Equation.3">
              <p:embed/>
            </p:oleObj>
          </a:graphicData>
        </a:graphic>
      </p:graphicFrame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95771" y="3707955"/>
            <a:ext cx="8693150" cy="118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write this set of </a:t>
            </a:r>
            <a:r>
              <a:rPr lang="en-US" sz="1800" i="1" dirty="0" smtClean="0">
                <a:solidFill>
                  <a:schemeClr val="bg1"/>
                </a:solidFill>
              </a:rPr>
              <a:t>p</a:t>
            </a:r>
            <a:r>
              <a:rPr lang="en-US" sz="1800" b="1" dirty="0" smtClean="0">
                <a:solidFill>
                  <a:schemeClr val="bg1"/>
                </a:solidFill>
              </a:rPr>
              <a:t> equations in matrix form: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and can easily solve for the </a:t>
            </a:r>
            <a:r>
              <a:rPr lang="en-US" sz="1800" b="1" dirty="0" smtClean="0">
                <a:solidFill>
                  <a:schemeClr val="accent1"/>
                </a:solidFill>
              </a:rPr>
              <a:t>prediction coefficients</a:t>
            </a:r>
            <a:r>
              <a:rPr 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where:</a:t>
            </a:r>
          </a:p>
        </p:txBody>
      </p:sp>
      <p:graphicFrame>
        <p:nvGraphicFramePr>
          <p:cNvPr id="45075" name="Object 19"/>
          <p:cNvGraphicFramePr>
            <a:graphicFrameLocks noChangeAspect="1"/>
          </p:cNvGraphicFramePr>
          <p:nvPr/>
        </p:nvGraphicFramePr>
        <p:xfrm>
          <a:off x="5975985" y="3711282"/>
          <a:ext cx="736600" cy="265113"/>
        </p:xfrm>
        <a:graphic>
          <a:graphicData uri="http://schemas.openxmlformats.org/presentationml/2006/ole">
            <p:oleObj spid="_x0000_s45075" name="Equation" r:id="rId7" imgW="495000" imgH="177480" progId="Equation.3">
              <p:embed/>
            </p:oleObj>
          </a:graphicData>
        </a:graphic>
      </p:graphicFrame>
      <p:graphicFrame>
        <p:nvGraphicFramePr>
          <p:cNvPr id="45076" name="Object 20"/>
          <p:cNvGraphicFramePr>
            <a:graphicFrameLocks noChangeAspect="1"/>
          </p:cNvGraphicFramePr>
          <p:nvPr/>
        </p:nvGraphicFramePr>
        <p:xfrm>
          <a:off x="6159773" y="4099927"/>
          <a:ext cx="869950" cy="301625"/>
        </p:xfrm>
        <a:graphic>
          <a:graphicData uri="http://schemas.openxmlformats.org/presentationml/2006/ole">
            <p:oleObj spid="_x0000_s45076" name="Equation" r:id="rId8" imgW="583920" imgH="203040" progId="Equation.3">
              <p:embed/>
            </p:oleObj>
          </a:graphicData>
        </a:graphic>
      </p:graphicFrame>
      <p:graphicFrame>
        <p:nvGraphicFramePr>
          <p:cNvPr id="45077" name="Object 21"/>
          <p:cNvGraphicFramePr>
            <a:graphicFrameLocks noChangeAspect="1"/>
          </p:cNvGraphicFramePr>
          <p:nvPr/>
        </p:nvGraphicFramePr>
        <p:xfrm>
          <a:off x="1096391" y="4645752"/>
          <a:ext cx="6638925" cy="1393825"/>
        </p:xfrm>
        <a:graphic>
          <a:graphicData uri="http://schemas.openxmlformats.org/presentationml/2006/ole">
            <p:oleObj spid="_x0000_s45077" name="Equation" r:id="rId9" imgW="4457520" imgH="939600" progId="Equation.3">
              <p:embed/>
            </p:oleObj>
          </a:graphicData>
        </a:graphic>
      </p:graphicFrame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90939" y="6250131"/>
            <a:ext cx="8693150" cy="34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Note that the covariance matrix is symmetric: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45078" name="Object 22"/>
          <p:cNvGraphicFramePr>
            <a:graphicFrameLocks noChangeAspect="1"/>
          </p:cNvGraphicFramePr>
          <p:nvPr/>
        </p:nvGraphicFramePr>
        <p:xfrm>
          <a:off x="5347773" y="6266521"/>
          <a:ext cx="1397000" cy="303213"/>
        </p:xfrm>
        <a:graphic>
          <a:graphicData uri="http://schemas.openxmlformats.org/presentationml/2006/ole">
            <p:oleObj spid="_x0000_s45078" name="Equation" r:id="rId10" imgW="9396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Autocorrelation Method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644770"/>
            <a:ext cx="8693150" cy="2154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 is a covariance matrix, which means it has some special properties: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Symmetric: under what conditions does its inverse exist?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Fast Inversion: we can factor this matrix into upper and lower triangular matrices and derive a fast algorithm for inversion known as the Cholesky decomposition.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If we assume stationary inputs, we can convert covariances to correlations:</a:t>
            </a:r>
          </a:p>
        </p:txBody>
      </p:sp>
      <p:graphicFrame>
        <p:nvGraphicFramePr>
          <p:cNvPr id="44052" name="Object 20"/>
          <p:cNvGraphicFramePr>
            <a:graphicFrameLocks noChangeAspect="1"/>
          </p:cNvGraphicFramePr>
          <p:nvPr/>
        </p:nvGraphicFramePr>
        <p:xfrm>
          <a:off x="444500" y="2816664"/>
          <a:ext cx="6808787" cy="1393825"/>
        </p:xfrm>
        <a:graphic>
          <a:graphicData uri="http://schemas.openxmlformats.org/presentationml/2006/ole">
            <p:oleObj spid="_x0000_s44052" name="Equation" r:id="rId3" imgW="4572000" imgH="939600" progId="Equation.3">
              <p:embed/>
            </p:oleObj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83221" y="4300024"/>
            <a:ext cx="8693150" cy="229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is known as the </a:t>
            </a:r>
            <a:r>
              <a:rPr lang="en-US" sz="1800" b="1" dirty="0" smtClean="0">
                <a:solidFill>
                  <a:schemeClr val="accent1"/>
                </a:solidFill>
              </a:rPr>
              <a:t>Autocorrelation Method</a:t>
            </a:r>
            <a:r>
              <a:rPr lang="en-US" sz="1800" b="1" dirty="0" smtClean="0">
                <a:solidFill>
                  <a:schemeClr val="bg1"/>
                </a:solidFill>
              </a:rPr>
              <a:t>. This matrix is symmetric, but is also Toeplitz, which means the inverse can be performed efficiently using an iterative algorithm we will introduce shortly.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Note that the Covariance Method requires </a:t>
            </a:r>
            <a:r>
              <a:rPr lang="en-US" sz="1800" i="1" dirty="0" smtClean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-1</a:t>
            </a:r>
            <a:r>
              <a:rPr lang="en-US" sz="1800" dirty="0" smtClean="0">
                <a:solidFill>
                  <a:schemeClr val="bg1"/>
                </a:solidFill>
              </a:rPr>
              <a:t>)/2 </a:t>
            </a:r>
            <a:r>
              <a:rPr lang="en-US" sz="1800" b="1" dirty="0" smtClean="0">
                <a:solidFill>
                  <a:schemeClr val="bg1"/>
                </a:solidFill>
              </a:rPr>
              <a:t>unique values for the matrix, and </a:t>
            </a:r>
            <a:r>
              <a:rPr lang="en-US" sz="1800" i="1" dirty="0" smtClean="0">
                <a:solidFill>
                  <a:schemeClr val="bg1"/>
                </a:solidFill>
              </a:rPr>
              <a:t>p</a:t>
            </a:r>
            <a:r>
              <a:rPr lang="en-US" sz="1800" b="1" dirty="0" smtClean="0">
                <a:solidFill>
                  <a:schemeClr val="bg1"/>
                </a:solidFill>
              </a:rPr>
              <a:t> values for the associated vector. A fast algorithm, known as the 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Factored Covariance Algorithm</a:t>
            </a:r>
            <a:r>
              <a:rPr lang="en-US" sz="1800" b="1" dirty="0" smtClean="0">
                <a:solidFill>
                  <a:schemeClr val="bg1"/>
                </a:solidFill>
              </a:rPr>
              <a:t>, exists to compute C.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Autocorrelation method requires </a:t>
            </a:r>
            <a:r>
              <a:rPr lang="en-US" sz="1800" i="1" dirty="0" smtClean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+1</a:t>
            </a:r>
            <a:r>
              <a:rPr lang="en-US" sz="1800" b="1" dirty="0" smtClean="0">
                <a:solidFill>
                  <a:schemeClr val="bg1"/>
                </a:solidFill>
              </a:rPr>
              <a:t> values to produce </a:t>
            </a:r>
            <a:r>
              <a:rPr lang="en-US" sz="1800" i="1" dirty="0" smtClean="0">
                <a:solidFill>
                  <a:schemeClr val="bg1"/>
                </a:solidFill>
              </a:rPr>
              <a:t>p</a:t>
            </a:r>
            <a:r>
              <a:rPr lang="en-US" sz="1800" b="1" dirty="0" smtClean="0">
                <a:solidFill>
                  <a:schemeClr val="bg1"/>
                </a:solidFill>
              </a:rPr>
              <a:t> LP coefficients.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Linear Prediction Error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576775"/>
            <a:ext cx="8693150" cy="572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Recall our expression for </a:t>
            </a:r>
            <a:r>
              <a:rPr lang="en-US" sz="1800" i="1" dirty="0" smtClean="0">
                <a:solidFill>
                  <a:schemeClr val="bg1"/>
                </a:solidFill>
              </a:rPr>
              <a:t>J</a:t>
            </a:r>
            <a:r>
              <a:rPr lang="en-US" sz="1800" b="1" dirty="0" smtClean="0">
                <a:solidFill>
                  <a:schemeClr val="bg1"/>
                </a:solidFill>
              </a:rPr>
              <a:t>, the prediction error energy:</a:t>
            </a:r>
          </a:p>
          <a:p>
            <a:pPr marL="165100" indent="-165100">
              <a:lnSpc>
                <a:spcPts val="2400"/>
              </a:lnSpc>
              <a:spcAft>
                <a:spcPts val="108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	We can substitute our expression for the predictor coefficients, and show: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	These relations are significant because they show the error obeys the same linear prediction equation that we applied to the signal. This result has two interesting implications:</a:t>
            </a:r>
          </a:p>
          <a:p>
            <a:pPr marL="338138" indent="-169863">
              <a:lnSpc>
                <a:spcPts val="24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Missing values of the autocorrelation function can be calculated using this relation under certain assumptions (e.g., maximum entropy).</a:t>
            </a:r>
          </a:p>
          <a:p>
            <a:pPr marL="338138" indent="-169863">
              <a:lnSpc>
                <a:spcPts val="24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The autocorrelation function shares many properties with the linear prediction model (e.g., minimum phase). In fact, the two representations are interchangeable.</a:t>
            </a:r>
          </a:p>
        </p:txBody>
      </p:sp>
      <p:graphicFrame>
        <p:nvGraphicFramePr>
          <p:cNvPr id="83987" name="Object 19"/>
          <p:cNvGraphicFramePr>
            <a:graphicFrameLocks noChangeAspect="1"/>
          </p:cNvGraphicFramePr>
          <p:nvPr/>
        </p:nvGraphicFramePr>
        <p:xfrm>
          <a:off x="476250" y="2033588"/>
          <a:ext cx="4587875" cy="1241425"/>
        </p:xfrm>
        <a:graphic>
          <a:graphicData uri="http://schemas.openxmlformats.org/presentationml/2006/ole">
            <p:oleObj spid="_x0000_s83987" name="Equation" r:id="rId3" imgW="3085920" imgH="838080" progId="Equation.3">
              <p:embed/>
            </p:oleObj>
          </a:graphicData>
        </a:graphic>
      </p:graphicFrame>
      <p:graphicFrame>
        <p:nvGraphicFramePr>
          <p:cNvPr id="83989" name="Object 21"/>
          <p:cNvGraphicFramePr>
            <a:graphicFrameLocks noChangeAspect="1"/>
          </p:cNvGraphicFramePr>
          <p:nvPr/>
        </p:nvGraphicFramePr>
        <p:xfrm>
          <a:off x="447675" y="890100"/>
          <a:ext cx="5599112" cy="830262"/>
        </p:xfrm>
        <a:graphic>
          <a:graphicData uri="http://schemas.openxmlformats.org/presentationml/2006/ole">
            <p:oleObj spid="_x0000_s83989" name="Equation" r:id="rId4" imgW="375912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Linear Filter Interpretation of Linear Prediction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576775"/>
            <a:ext cx="8693150" cy="33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Recall our expression for the error signal:</a:t>
            </a:r>
          </a:p>
        </p:txBody>
      </p:sp>
      <p:graphicFrame>
        <p:nvGraphicFramePr>
          <p:cNvPr id="85012" name="Object 20"/>
          <p:cNvGraphicFramePr>
            <a:graphicFrameLocks noChangeAspect="1"/>
          </p:cNvGraphicFramePr>
          <p:nvPr/>
        </p:nvGraphicFramePr>
        <p:xfrm>
          <a:off x="447675" y="831114"/>
          <a:ext cx="3530600" cy="658813"/>
        </p:xfrm>
        <a:graphic>
          <a:graphicData uri="http://schemas.openxmlformats.org/presentationml/2006/ole">
            <p:oleObj spid="_x0000_s85012" name="Equation" r:id="rId3" imgW="2374560" imgH="444240" progId="Equation.3">
              <p:embed/>
            </p:oleObj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80046" y="1502899"/>
            <a:ext cx="8693150" cy="33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rewrite this using the </a:t>
            </a:r>
            <a:r>
              <a:rPr lang="en-US" sz="1800" i="1" dirty="0" smtClean="0">
                <a:solidFill>
                  <a:schemeClr val="bg1"/>
                </a:solidFill>
              </a:rPr>
              <a:t>z</a:t>
            </a:r>
            <a:r>
              <a:rPr lang="en-US" sz="1800" b="1" dirty="0" smtClean="0">
                <a:solidFill>
                  <a:schemeClr val="bg1"/>
                </a:solidFill>
              </a:rPr>
              <a:t>-Transform: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95921" y="4285953"/>
            <a:ext cx="8693150" cy="33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This, of course, implies we can invert the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process and generate the original signal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from the error signal: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95921" y="5268347"/>
            <a:ext cx="8693150" cy="1371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rather remarkable view of the process exposes some important questions about the nature of this filter:</a:t>
            </a:r>
          </a:p>
          <a:p>
            <a:pPr marL="338138" indent="-169863">
              <a:lnSpc>
                <a:spcPts val="24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i="1" dirty="0" smtClean="0">
                <a:solidFill>
                  <a:schemeClr val="bg1"/>
                </a:solidFill>
              </a:rPr>
              <a:t>A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</a:rPr>
              <a:t>z</a:t>
            </a:r>
            <a:r>
              <a:rPr lang="en-US" sz="1800" dirty="0" smtClean="0">
                <a:solidFill>
                  <a:schemeClr val="bg1"/>
                </a:solidFill>
              </a:rPr>
              <a:t>) </a:t>
            </a:r>
            <a:r>
              <a:rPr lang="en-US" sz="1800" b="1" dirty="0" smtClean="0">
                <a:solidFill>
                  <a:schemeClr val="bg1"/>
                </a:solidFill>
              </a:rPr>
              <a:t>is an FIR filter. Under what conditions is it minimum phase?</a:t>
            </a:r>
          </a:p>
          <a:p>
            <a:pPr marL="338138" indent="-169863">
              <a:lnSpc>
                <a:spcPts val="24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Under what conditions is the inverse, </a:t>
            </a:r>
            <a:r>
              <a:rPr lang="en-US" sz="1800" dirty="0" smtClean="0">
                <a:solidFill>
                  <a:schemeClr val="bg1"/>
                </a:solidFill>
              </a:rPr>
              <a:t>1/</a:t>
            </a:r>
            <a:r>
              <a:rPr lang="en-US" sz="1800" i="1" dirty="0" smtClean="0">
                <a:solidFill>
                  <a:schemeClr val="bg1"/>
                </a:solidFill>
              </a:rPr>
              <a:t>A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</a:rPr>
              <a:t>z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, stable?</a:t>
            </a:r>
          </a:p>
        </p:txBody>
      </p:sp>
      <p:graphicFrame>
        <p:nvGraphicFramePr>
          <p:cNvPr id="85013" name="Object 21"/>
          <p:cNvGraphicFramePr>
            <a:graphicFrameLocks noChangeAspect="1"/>
          </p:cNvGraphicFramePr>
          <p:nvPr/>
        </p:nvGraphicFramePr>
        <p:xfrm>
          <a:off x="444500" y="1770502"/>
          <a:ext cx="4756150" cy="1431925"/>
        </p:xfrm>
        <a:graphic>
          <a:graphicData uri="http://schemas.openxmlformats.org/presentationml/2006/ole">
            <p:oleObj spid="_x0000_s85013" name="Equation" r:id="rId4" imgW="3200400" imgH="965160" progId="Equation.3">
              <p:embed/>
            </p:oleObj>
          </a:graphicData>
        </a:graphic>
      </p:graphicFrame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80383" y="3287149"/>
            <a:ext cx="8693150" cy="33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implies we can view the computation of the error as a filtering process:</a:t>
            </a:r>
          </a:p>
        </p:txBody>
      </p:sp>
      <p:graphicFrame>
        <p:nvGraphicFramePr>
          <p:cNvPr id="85015" name="Object 23"/>
          <p:cNvGraphicFramePr>
            <a:graphicFrameLocks noChangeAspect="1"/>
          </p:cNvGraphicFramePr>
          <p:nvPr/>
        </p:nvGraphicFramePr>
        <p:xfrm>
          <a:off x="447675" y="3631051"/>
          <a:ext cx="4208463" cy="658812"/>
        </p:xfrm>
        <a:graphic>
          <a:graphicData uri="http://schemas.openxmlformats.org/presentationml/2006/ole">
            <p:oleObj spid="_x0000_s85015" name="Equation" r:id="rId5" imgW="2831760" imgH="444240" progId="Equation.3">
              <p:embed/>
            </p:oleObj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5571221" y="3658231"/>
            <a:ext cx="3331699" cy="554818"/>
            <a:chOff x="5182103" y="4206875"/>
            <a:chExt cx="3331699" cy="554818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5182103" y="4535816"/>
              <a:ext cx="914400" cy="158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Object 1"/>
            <p:cNvGraphicFramePr>
              <a:graphicFrameLocks noChangeAspect="1"/>
            </p:cNvGraphicFramePr>
            <p:nvPr/>
          </p:nvGraphicFramePr>
          <p:xfrm>
            <a:off x="5385728" y="4209172"/>
            <a:ext cx="473075" cy="300038"/>
          </p:xfrm>
          <a:graphic>
            <a:graphicData uri="http://schemas.openxmlformats.org/presentationml/2006/ole">
              <p:oleObj spid="_x0000_s85016" name="Equation" r:id="rId6" imgW="317160" imgH="203040" progId="Equation.3">
                <p:embed/>
              </p:oleObj>
            </a:graphicData>
          </a:graphic>
        </p:graphicFrame>
        <p:sp>
          <p:nvSpPr>
            <p:cNvPr id="22" name="Rectangle 21"/>
            <p:cNvSpPr/>
            <p:nvPr/>
          </p:nvSpPr>
          <p:spPr>
            <a:xfrm>
              <a:off x="6119460" y="4311527"/>
              <a:ext cx="1477094" cy="45016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4" name="Object 3"/>
            <p:cNvGraphicFramePr>
              <a:graphicFrameLocks noChangeAspect="1"/>
            </p:cNvGraphicFramePr>
            <p:nvPr/>
          </p:nvGraphicFramePr>
          <p:xfrm>
            <a:off x="7767638" y="4206875"/>
            <a:ext cx="454025" cy="301625"/>
          </p:xfrm>
          <a:graphic>
            <a:graphicData uri="http://schemas.openxmlformats.org/presentationml/2006/ole">
              <p:oleObj spid="_x0000_s85018" name="Equation" r:id="rId7" imgW="304560" imgH="203040" progId="Equation.3">
                <p:embed/>
              </p:oleObj>
            </a:graphicData>
          </a:graphic>
        </p:graphicFrame>
        <p:graphicFrame>
          <p:nvGraphicFramePr>
            <p:cNvPr id="85021" name="Object 29"/>
            <p:cNvGraphicFramePr>
              <a:graphicFrameLocks noChangeAspect="1"/>
            </p:cNvGraphicFramePr>
            <p:nvPr/>
          </p:nvGraphicFramePr>
          <p:xfrm>
            <a:off x="6238972" y="4386591"/>
            <a:ext cx="1211263" cy="300038"/>
          </p:xfrm>
          <a:graphic>
            <a:graphicData uri="http://schemas.openxmlformats.org/presentationml/2006/ole">
              <p:oleObj spid="_x0000_s85021" name="Equation" r:id="rId8" imgW="812520" imgH="203040" progId="Equation.3">
                <p:embed/>
              </p:oleObj>
            </a:graphicData>
          </a:graphic>
        </p:graphicFrame>
        <p:cxnSp>
          <p:nvCxnSpPr>
            <p:cNvPr id="36" name="Straight Arrow Connector 35"/>
            <p:cNvCxnSpPr/>
            <p:nvPr/>
          </p:nvCxnSpPr>
          <p:spPr>
            <a:xfrm>
              <a:off x="7599402" y="4535816"/>
              <a:ext cx="914400" cy="158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582943" y="4444344"/>
            <a:ext cx="3331699" cy="554154"/>
            <a:chOff x="5182103" y="4207539"/>
            <a:chExt cx="3331699" cy="554154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5182103" y="4535816"/>
              <a:ext cx="914400" cy="158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0" name="Object 1"/>
            <p:cNvGraphicFramePr>
              <a:graphicFrameLocks noChangeAspect="1"/>
            </p:cNvGraphicFramePr>
            <p:nvPr/>
          </p:nvGraphicFramePr>
          <p:xfrm>
            <a:off x="5395561" y="4209126"/>
            <a:ext cx="454025" cy="300038"/>
          </p:xfrm>
          <a:graphic>
            <a:graphicData uri="http://schemas.openxmlformats.org/presentationml/2006/ole">
              <p:oleObj spid="_x0000_s85022" name="Equation" r:id="rId9" imgW="304560" imgH="203040" progId="Equation.3">
                <p:embed/>
              </p:oleObj>
            </a:graphicData>
          </a:graphic>
        </p:graphicFrame>
        <p:sp>
          <p:nvSpPr>
            <p:cNvPr id="41" name="Rectangle 40"/>
            <p:cNvSpPr/>
            <p:nvPr/>
          </p:nvSpPr>
          <p:spPr>
            <a:xfrm>
              <a:off x="6119460" y="4311527"/>
              <a:ext cx="1477094" cy="45016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2" name="Object 3"/>
            <p:cNvGraphicFramePr>
              <a:graphicFrameLocks noChangeAspect="1"/>
            </p:cNvGraphicFramePr>
            <p:nvPr/>
          </p:nvGraphicFramePr>
          <p:xfrm>
            <a:off x="7757761" y="4207539"/>
            <a:ext cx="473075" cy="301625"/>
          </p:xfrm>
          <a:graphic>
            <a:graphicData uri="http://schemas.openxmlformats.org/presentationml/2006/ole">
              <p:oleObj spid="_x0000_s85023" name="Equation" r:id="rId10" imgW="317160" imgH="203040" progId="Equation.3">
                <p:embed/>
              </p:oleObj>
            </a:graphicData>
          </a:graphic>
        </p:graphicFrame>
        <p:graphicFrame>
          <p:nvGraphicFramePr>
            <p:cNvPr id="43" name="Object 29"/>
            <p:cNvGraphicFramePr>
              <a:graphicFrameLocks noChangeAspect="1"/>
            </p:cNvGraphicFramePr>
            <p:nvPr/>
          </p:nvGraphicFramePr>
          <p:xfrm>
            <a:off x="6135336" y="4386926"/>
            <a:ext cx="1419225" cy="300038"/>
          </p:xfrm>
          <a:graphic>
            <a:graphicData uri="http://schemas.openxmlformats.org/presentationml/2006/ole">
              <p:oleObj spid="_x0000_s85024" name="Equation" r:id="rId11" imgW="952200" imgH="203040" progId="Equation.3">
                <p:embed/>
              </p:oleObj>
            </a:graphicData>
          </a:graphic>
        </p:graphicFrame>
        <p:cxnSp>
          <p:nvCxnSpPr>
            <p:cNvPr id="44" name="Straight Arrow Connector 43"/>
            <p:cNvCxnSpPr/>
            <p:nvPr/>
          </p:nvCxnSpPr>
          <p:spPr>
            <a:xfrm>
              <a:off x="7599402" y="4535816"/>
              <a:ext cx="914400" cy="158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Residual Error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576775"/>
            <a:ext cx="4540349" cy="44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To the right are some examples of the linear prediction error for voiced speech signals.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points where the prediction error peaks are points in the signal where the signal is least predictable by a linear prediction model. In the case of voiced speech, this relates to the manner in which the signal is produced.</a:t>
            </a:r>
          </a:p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Speech compression and synthesis systems exploit the linear prediction model as a first-order attempt to remove redundancy from the signal.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86396" y="5064380"/>
            <a:ext cx="4681026" cy="1561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LP model is independent of the energy of the input signal. It is also independent of the phase of the input signal because the LP filter is a minimum phase filter.</a:t>
            </a:r>
          </a:p>
        </p:txBody>
      </p:sp>
      <p:pic>
        <p:nvPicPr>
          <p:cNvPr id="6" name="Picture 5" descr="x.JPG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34325" y="664287"/>
            <a:ext cx="4268375" cy="3925198"/>
          </a:xfrm>
          <a:prstGeom prst="rect">
            <a:avLst/>
          </a:prstGeom>
        </p:spPr>
      </p:pic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6426779" y="4775762"/>
          <a:ext cx="869950" cy="301625"/>
        </p:xfrm>
        <a:graphic>
          <a:graphicData uri="http://schemas.openxmlformats.org/presentationml/2006/ole">
            <p:oleObj spid="_x0000_s91139" name="Equation" r:id="rId5" imgW="583920" imgH="203040" progId="Equation.3">
              <p:embed/>
            </p:oleObj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261725" y="5219779"/>
            <a:ext cx="3331699" cy="554818"/>
            <a:chOff x="5182103" y="4206875"/>
            <a:chExt cx="3331699" cy="554818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5182103" y="4535816"/>
              <a:ext cx="914400" cy="158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Object 1"/>
            <p:cNvGraphicFramePr>
              <a:graphicFrameLocks noChangeAspect="1"/>
            </p:cNvGraphicFramePr>
            <p:nvPr/>
          </p:nvGraphicFramePr>
          <p:xfrm>
            <a:off x="5385728" y="4209172"/>
            <a:ext cx="473075" cy="300038"/>
          </p:xfrm>
          <a:graphic>
            <a:graphicData uri="http://schemas.openxmlformats.org/presentationml/2006/ole">
              <p:oleObj spid="_x0000_s91140" name="Equation" r:id="rId6" imgW="317160" imgH="203040" progId="Equation.3">
                <p:embed/>
              </p:oleObj>
            </a:graphicData>
          </a:graphic>
        </p:graphicFrame>
        <p:sp>
          <p:nvSpPr>
            <p:cNvPr id="12" name="Rectangle 11"/>
            <p:cNvSpPr/>
            <p:nvPr/>
          </p:nvSpPr>
          <p:spPr>
            <a:xfrm>
              <a:off x="6119460" y="4311527"/>
              <a:ext cx="1477094" cy="45016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3" name="Object 3"/>
            <p:cNvGraphicFramePr>
              <a:graphicFrameLocks noChangeAspect="1"/>
            </p:cNvGraphicFramePr>
            <p:nvPr/>
          </p:nvGraphicFramePr>
          <p:xfrm>
            <a:off x="7767638" y="4206875"/>
            <a:ext cx="454025" cy="301625"/>
          </p:xfrm>
          <a:graphic>
            <a:graphicData uri="http://schemas.openxmlformats.org/presentationml/2006/ole">
              <p:oleObj spid="_x0000_s91141" name="Equation" r:id="rId7" imgW="304560" imgH="203040" progId="Equation.3">
                <p:embed/>
              </p:oleObj>
            </a:graphicData>
          </a:graphic>
        </p:graphicFrame>
        <p:graphicFrame>
          <p:nvGraphicFramePr>
            <p:cNvPr id="14" name="Object 29"/>
            <p:cNvGraphicFramePr>
              <a:graphicFrameLocks noChangeAspect="1"/>
            </p:cNvGraphicFramePr>
            <p:nvPr/>
          </p:nvGraphicFramePr>
          <p:xfrm>
            <a:off x="6238972" y="4386591"/>
            <a:ext cx="1211263" cy="300038"/>
          </p:xfrm>
          <a:graphic>
            <a:graphicData uri="http://schemas.openxmlformats.org/presentationml/2006/ole">
              <p:oleObj spid="_x0000_s91142" name="Equation" r:id="rId8" imgW="812520" imgH="203040" progId="Equation.3">
                <p:embed/>
              </p:oleObj>
            </a:graphicData>
          </a:graphic>
        </p:graphicFrame>
        <p:cxnSp>
          <p:nvCxnSpPr>
            <p:cNvPr id="16" name="Straight Arrow Connector 15"/>
            <p:cNvCxnSpPr/>
            <p:nvPr/>
          </p:nvCxnSpPr>
          <p:spPr>
            <a:xfrm>
              <a:off x="7599402" y="4535816"/>
              <a:ext cx="914400" cy="158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5273447" y="6005892"/>
            <a:ext cx="3331699" cy="554154"/>
            <a:chOff x="5182103" y="4207539"/>
            <a:chExt cx="3331699" cy="55415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5182103" y="4535816"/>
              <a:ext cx="914400" cy="158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9" name="Object 1"/>
            <p:cNvGraphicFramePr>
              <a:graphicFrameLocks noChangeAspect="1"/>
            </p:cNvGraphicFramePr>
            <p:nvPr/>
          </p:nvGraphicFramePr>
          <p:xfrm>
            <a:off x="5395561" y="4209126"/>
            <a:ext cx="454025" cy="300038"/>
          </p:xfrm>
          <a:graphic>
            <a:graphicData uri="http://schemas.openxmlformats.org/presentationml/2006/ole">
              <p:oleObj spid="_x0000_s91143" name="Equation" r:id="rId9" imgW="304560" imgH="203040" progId="Equation.3">
                <p:embed/>
              </p:oleObj>
            </a:graphicData>
          </a:graphic>
        </p:graphicFrame>
        <p:sp>
          <p:nvSpPr>
            <p:cNvPr id="20" name="Rectangle 19"/>
            <p:cNvSpPr/>
            <p:nvPr/>
          </p:nvSpPr>
          <p:spPr>
            <a:xfrm>
              <a:off x="6119460" y="4311527"/>
              <a:ext cx="1477094" cy="45016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1" name="Object 3"/>
            <p:cNvGraphicFramePr>
              <a:graphicFrameLocks noChangeAspect="1"/>
            </p:cNvGraphicFramePr>
            <p:nvPr/>
          </p:nvGraphicFramePr>
          <p:xfrm>
            <a:off x="7757761" y="4207539"/>
            <a:ext cx="473075" cy="301625"/>
          </p:xfrm>
          <a:graphic>
            <a:graphicData uri="http://schemas.openxmlformats.org/presentationml/2006/ole">
              <p:oleObj spid="_x0000_s91144" name="Equation" r:id="rId10" imgW="317160" imgH="203040" progId="Equation.3">
                <p:embed/>
              </p:oleObj>
            </a:graphicData>
          </a:graphic>
        </p:graphicFrame>
        <p:graphicFrame>
          <p:nvGraphicFramePr>
            <p:cNvPr id="22" name="Object 29"/>
            <p:cNvGraphicFramePr>
              <a:graphicFrameLocks noChangeAspect="1"/>
            </p:cNvGraphicFramePr>
            <p:nvPr/>
          </p:nvGraphicFramePr>
          <p:xfrm>
            <a:off x="6135336" y="4386926"/>
            <a:ext cx="1419225" cy="300038"/>
          </p:xfrm>
          <a:graphic>
            <a:graphicData uri="http://schemas.openxmlformats.org/presentationml/2006/ole">
              <p:oleObj spid="_x0000_s91145" name="Equation" r:id="rId11" imgW="952200" imgH="203040" progId="Equation.3">
                <p:embed/>
              </p:oleObj>
            </a:graphicData>
          </a:graphic>
        </p:graphicFrame>
        <p:cxnSp>
          <p:nvCxnSpPr>
            <p:cNvPr id="23" name="Straight Arrow Connector 22"/>
            <p:cNvCxnSpPr/>
            <p:nvPr/>
          </p:nvCxnSpPr>
          <p:spPr>
            <a:xfrm>
              <a:off x="7599402" y="4535816"/>
              <a:ext cx="914400" cy="158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Durbin Recursion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00464" y="576776"/>
            <a:ext cx="8693150" cy="928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 are several efficient algorithms to compute the LP coefficients without doing a matrix inverse. One of the most popular and insightful is known as the Durbin recursion:</a:t>
            </a:r>
          </a:p>
        </p:txBody>
      </p:sp>
      <p:graphicFrame>
        <p:nvGraphicFramePr>
          <p:cNvPr id="86038" name="Object 22"/>
          <p:cNvGraphicFramePr>
            <a:graphicFrameLocks noChangeAspect="1"/>
          </p:cNvGraphicFramePr>
          <p:nvPr/>
        </p:nvGraphicFramePr>
        <p:xfrm>
          <a:off x="449263" y="1603502"/>
          <a:ext cx="4437063" cy="2182812"/>
        </p:xfrm>
        <a:graphic>
          <a:graphicData uri="http://schemas.openxmlformats.org/presentationml/2006/ole">
            <p:oleObj spid="_x0000_s86038" name="Equation" r:id="rId3" imgW="2984400" imgH="1473120" progId="Equation.3">
              <p:embed/>
            </p:oleObj>
          </a:graphicData>
        </a:graphic>
      </p:graphicFrame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97626" y="3881387"/>
            <a:ext cx="8693150" cy="278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lnSpc>
                <a:spcPts val="24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intermediate coefficients, </a:t>
            </a:r>
            <a:r>
              <a:rPr lang="en-US" sz="1800" dirty="0" smtClean="0">
                <a:solidFill>
                  <a:schemeClr val="bg1"/>
                </a:solidFill>
              </a:rPr>
              <a:t>{</a:t>
            </a:r>
            <a:r>
              <a:rPr lang="en-US" sz="1800" i="1" dirty="0" err="1" smtClean="0">
                <a:solidFill>
                  <a:schemeClr val="bg1"/>
                </a:solidFill>
              </a:rPr>
              <a:t>k</a:t>
            </a:r>
            <a:r>
              <a:rPr lang="en-US" sz="1800" i="1" baseline="-25000" dirty="0" err="1" smtClean="0">
                <a:solidFill>
                  <a:schemeClr val="bg1"/>
                </a:solidFill>
              </a:rPr>
              <a:t>i</a:t>
            </a:r>
            <a:r>
              <a:rPr lang="en-US" sz="1800" dirty="0" smtClean="0">
                <a:solidFill>
                  <a:schemeClr val="bg1"/>
                </a:solidFill>
              </a:rPr>
              <a:t>}</a:t>
            </a:r>
            <a:r>
              <a:rPr lang="en-US" sz="1800" b="1" dirty="0" smtClean="0">
                <a:solidFill>
                  <a:schemeClr val="bg1"/>
                </a:solidFill>
              </a:rPr>
              <a:t>, are referred to as reflection coefficients. To compute a </a:t>
            </a:r>
            <a:r>
              <a:rPr lang="en-US" sz="1800" i="1" dirty="0" err="1" smtClean="0">
                <a:solidFill>
                  <a:schemeClr val="bg1"/>
                </a:solidFill>
              </a:rPr>
              <a:t>p</a:t>
            </a:r>
            <a:r>
              <a:rPr lang="en-US" sz="1800" i="1" baseline="30000" dirty="0" err="1" smtClean="0">
                <a:solidFill>
                  <a:schemeClr val="bg1"/>
                </a:solidFill>
              </a:rPr>
              <a:t>th</a:t>
            </a:r>
            <a:r>
              <a:rPr lang="en-US" sz="1800" b="1" dirty="0" smtClean="0">
                <a:solidFill>
                  <a:schemeClr val="bg1"/>
                </a:solidFill>
              </a:rPr>
              <a:t> order model, all orders from </a:t>
            </a:r>
            <a:r>
              <a:rPr lang="en-US" sz="1800" i="1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 to </a:t>
            </a:r>
            <a:r>
              <a:rPr lang="en-US" sz="1800" i="1" dirty="0" smtClean="0">
                <a:solidFill>
                  <a:schemeClr val="bg1"/>
                </a:solidFill>
              </a:rPr>
              <a:t>p</a:t>
            </a:r>
            <a:r>
              <a:rPr lang="en-US" sz="1800" b="1" dirty="0" smtClean="0">
                <a:solidFill>
                  <a:schemeClr val="bg1"/>
                </a:solidFill>
              </a:rPr>
              <a:t> are computed.</a:t>
            </a:r>
          </a:p>
          <a:p>
            <a:pPr marL="165100" indent="-165100">
              <a:lnSpc>
                <a:spcPts val="24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recursion is significant for several reasons:</a:t>
            </a:r>
          </a:p>
          <a:p>
            <a:pPr marL="338138" indent="-169863">
              <a:lnSpc>
                <a:spcPts val="24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The error energy decreases as the LP order increases, indicating the model continually improves.</a:t>
            </a:r>
          </a:p>
          <a:p>
            <a:pPr marL="338138" indent="-169863">
              <a:lnSpc>
                <a:spcPts val="24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There is a one-to-one mapping between </a:t>
            </a:r>
            <a:r>
              <a:rPr lang="en-US" sz="1800" dirty="0" smtClean="0">
                <a:solidFill>
                  <a:schemeClr val="bg1"/>
                </a:solidFill>
              </a:rPr>
              <a:t>{</a:t>
            </a:r>
            <a:r>
              <a:rPr lang="en-US" sz="1800" i="1" dirty="0" err="1" smtClean="0">
                <a:solidFill>
                  <a:schemeClr val="bg1"/>
                </a:solidFill>
              </a:rPr>
              <a:t>r</a:t>
            </a:r>
            <a:r>
              <a:rPr lang="en-US" sz="1800" i="1" baseline="-25000" dirty="0" err="1" smtClean="0">
                <a:solidFill>
                  <a:schemeClr val="bg1"/>
                </a:solidFill>
              </a:rPr>
              <a:t>i</a:t>
            </a:r>
            <a:r>
              <a:rPr lang="en-US" sz="1800" dirty="0" smtClean="0">
                <a:solidFill>
                  <a:schemeClr val="bg1"/>
                </a:solidFill>
              </a:rPr>
              <a:t>}, {</a:t>
            </a:r>
            <a:r>
              <a:rPr lang="en-US" sz="1800" i="1" dirty="0" err="1" smtClean="0">
                <a:solidFill>
                  <a:schemeClr val="bg1"/>
                </a:solidFill>
              </a:rPr>
              <a:t>k</a:t>
            </a:r>
            <a:r>
              <a:rPr lang="en-US" sz="1800" i="1" baseline="-25000" dirty="0" err="1" smtClean="0">
                <a:solidFill>
                  <a:schemeClr val="bg1"/>
                </a:solidFill>
              </a:rPr>
              <a:t>i</a:t>
            </a:r>
            <a:r>
              <a:rPr lang="en-US" sz="1800" dirty="0" smtClean="0">
                <a:solidFill>
                  <a:schemeClr val="bg1"/>
                </a:solidFill>
              </a:rPr>
              <a:t>}, </a:t>
            </a:r>
            <a:r>
              <a:rPr lang="en-US" sz="1800" b="1" dirty="0" smtClean="0">
                <a:solidFill>
                  <a:schemeClr val="bg1"/>
                </a:solidFill>
              </a:rPr>
              <a:t>and </a:t>
            </a:r>
            <a:r>
              <a:rPr lang="en-US" sz="1800" dirty="0" smtClean="0">
                <a:solidFill>
                  <a:schemeClr val="bg1"/>
                </a:solidFill>
              </a:rPr>
              <a:t>{</a:t>
            </a:r>
            <a:r>
              <a:rPr lang="en-US" sz="1800" i="1" dirty="0" err="1" smtClean="0">
                <a:solidFill>
                  <a:schemeClr val="bg1"/>
                </a:solidFill>
              </a:rPr>
              <a:t>a</a:t>
            </a:r>
            <a:r>
              <a:rPr lang="en-US" sz="1800" i="1" baseline="-25000" dirty="0" err="1" smtClean="0">
                <a:solidFill>
                  <a:schemeClr val="bg1"/>
                </a:solidFill>
              </a:rPr>
              <a:t>i</a:t>
            </a:r>
            <a:r>
              <a:rPr lang="en-US" sz="1800" dirty="0" smtClean="0">
                <a:solidFill>
                  <a:schemeClr val="bg1"/>
                </a:solidFill>
              </a:rPr>
              <a:t>}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338138" indent="-169863">
              <a:lnSpc>
                <a:spcPts val="24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For the LP filter to be stable,           . Note that the Autocorrelation Method guarantees the filter to be stable. The Covariance Method does not.</a:t>
            </a:r>
          </a:p>
        </p:txBody>
      </p:sp>
      <p:graphicFrame>
        <p:nvGraphicFramePr>
          <p:cNvPr id="86039" name="Object 23"/>
          <p:cNvGraphicFramePr>
            <a:graphicFrameLocks noChangeAspect="1"/>
          </p:cNvGraphicFramePr>
          <p:nvPr/>
        </p:nvGraphicFramePr>
        <p:xfrm>
          <a:off x="3687445" y="5978257"/>
          <a:ext cx="623888" cy="376237"/>
        </p:xfrm>
        <a:graphic>
          <a:graphicData uri="http://schemas.openxmlformats.org/presentationml/2006/ole">
            <p:oleObj spid="_x0000_s86039" name="Equation" r:id="rId4" imgW="4190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16672</TotalTime>
  <Words>1059</Words>
  <Application>Microsoft PowerPoint</Application>
  <PresentationFormat>Letter Paper (8.5x11 in)</PresentationFormat>
  <Paragraphs>87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lecture_title</vt:lpstr>
      <vt:lpstr>lecture_default</vt:lpstr>
      <vt:lpstr>Equation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1440</cp:revision>
  <dcterms:created xsi:type="dcterms:W3CDTF">2002-09-12T17:13:32Z</dcterms:created>
  <dcterms:modified xsi:type="dcterms:W3CDTF">2008-08-28T19:18:01Z</dcterms:modified>
</cp:coreProperties>
</file>