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452" r:id="rId4"/>
    <p:sldId id="500" r:id="rId5"/>
    <p:sldId id="492" r:id="rId6"/>
    <p:sldId id="454" r:id="rId7"/>
    <p:sldId id="496" r:id="rId8"/>
    <p:sldId id="497" r:id="rId9"/>
    <p:sldId id="502" r:id="rId10"/>
    <p:sldId id="506" r:id="rId11"/>
    <p:sldId id="505" r:id="rId12"/>
    <p:sldId id="478" r:id="rId13"/>
    <p:sldId id="507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2986"/>
        <p:guide pos="14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9/3/2008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8423/lectures/current/lecture_05.ppt" TargetMode="External"/><Relationship Id="rId3" Type="http://schemas.openxmlformats.org/officeDocument/2006/relationships/hyperlink" Target="http://lcavwww.epfl.ch/~prandoni/dsp/echo/node3.html" TargetMode="External"/><Relationship Id="rId7" Type="http://schemas.openxmlformats.org/officeDocument/2006/relationships/hyperlink" Target="http://www.ece.msstate.edu/research/isip/projects/speech/software/legacy/fir_echo_cancell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Echo_cancellation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www.ece.msstate.edu/research/isip/projects/speech/software/legacy/fir_echo_canceller/doc/ti_app_note.pdf" TargetMode="External"/><Relationship Id="rId10" Type="http://schemas.openxmlformats.org/officeDocument/2006/relationships/hyperlink" Target="http://www.mathworks.de/products/ccslink/description3.html" TargetMode="External"/><Relationship Id="rId4" Type="http://schemas.openxmlformats.org/officeDocument/2006/relationships/hyperlink" Target="http://cnx.org/content/m11829/latest/" TargetMode="External"/><Relationship Id="rId9" Type="http://schemas.openxmlformats.org/officeDocument/2006/relationships/hyperlink" Target="http://www.ece.msstate.edu/research/isip/publications/courses/ece_8423/lectures/current/lecture_05.mp3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hyperlink" Target="http://www.amazon.com/Optimal-Adaptive-Signal-Processing-Engineering/dp/0849386098" TargetMode="Externa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hyperlink" Target="http://www.amazon.com/Optimal-Adaptive-Signal-Processing-Engineering/dp/0849386098" TargetMode="Externa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msstate.edu/research/isip/projects/speech/software/legacy/fir_echo_canceller/doc/ti_app_note.pdf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The FIR Adaptive Filter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The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LMS Adaptive Filter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Stability and Convergence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Covariance Matrix </a:t>
            </a: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Diagonalization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PP: LMS Tutorial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CNX: LMS Adaptive Filter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DM: DSP Echo Cancellation</a:t>
            </a:r>
            <a:r>
              <a:rPr lang="en-US" sz="1800" b="1" smtClean="0">
                <a:solidFill>
                  <a:schemeClr val="bg1"/>
                </a:solidFill>
              </a:rPr>
              <a:t/>
            </a:r>
            <a:br>
              <a:rPr lang="en-US" sz="1800" b="1" smtClean="0">
                <a:solidFill>
                  <a:schemeClr val="bg1"/>
                </a:solidFill>
              </a:rPr>
            </a:br>
            <a:r>
              <a:rPr lang="en-US" sz="1800" b="1" smtClean="0">
                <a:solidFill>
                  <a:schemeClr val="bg1"/>
                </a:solidFill>
                <a:hlinkClick r:id="rId6"/>
              </a:rPr>
              <a:t>WIKI: 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Echo Cancellation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ISIP: Echo Cancellation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.../publications/courses/ece_8423/lectures/current/lecture_05.ppt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.../publications/courses/ece_8423/lectures/current/lecture_05.mp3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05: </a:t>
            </a:r>
            <a:r>
              <a:rPr lang="en-US" b="1" dirty="0" smtClean="0">
                <a:solidFill>
                  <a:schemeClr val="accent2"/>
                </a:solidFill>
              </a:rPr>
              <a:t>LMS ADAPTIVE FILTERS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99338" y="1420837"/>
            <a:ext cx="3189050" cy="381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Diagonalization</a:t>
            </a:r>
            <a:r>
              <a:rPr lang="en-US" b="1" dirty="0" smtClean="0">
                <a:solidFill>
                  <a:schemeClr val="accent2"/>
                </a:solidFill>
              </a:rPr>
              <a:t> of a Correlation Matrix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48640"/>
            <a:ext cx="8690318" cy="604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Consider a correlation matrix, R, with eigenvalues       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Define a matrix                               where 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form a set of real eiqenvectors satisfying                          or              .</a:t>
            </a:r>
          </a:p>
          <a:p>
            <a:pPr marL="165100" indent="-165100">
              <a:spcAft>
                <a:spcPts val="9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Define a spectral matrix, :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We can write the following relations:</a:t>
            </a:r>
          </a:p>
          <a:p>
            <a:pPr marL="165100" indent="-1651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  <a:sym typeface="Symbol"/>
            </a:endParaRP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first two equations follow from the definition of an eigenvalue.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third equation summarizes the second equation in matrix form.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last equation follows by </a:t>
            </a:r>
            <a:r>
              <a:rPr lang="en-US" sz="1800" b="1" dirty="0" err="1" smtClean="0">
                <a:solidFill>
                  <a:schemeClr val="bg1"/>
                </a:solidFill>
              </a:rPr>
              <a:t>postmultiplying</a:t>
            </a:r>
            <a:r>
              <a:rPr lang="en-US" sz="1800" b="1" dirty="0" smtClean="0">
                <a:solidFill>
                  <a:schemeClr val="bg1"/>
                </a:solidFill>
              </a:rPr>
              <a:t> by Q</a:t>
            </a:r>
            <a:r>
              <a:rPr lang="en-US" sz="1800" baseline="30000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 and noting that Q Q</a:t>
            </a:r>
            <a:r>
              <a:rPr lang="en-US" sz="1800" baseline="30000" dirty="0" smtClean="0">
                <a:solidFill>
                  <a:schemeClr val="bg1"/>
                </a:solidFill>
              </a:rPr>
              <a:t>t </a:t>
            </a:r>
            <a:r>
              <a:rPr lang="en-US" sz="1800" b="1" dirty="0" smtClean="0">
                <a:solidFill>
                  <a:schemeClr val="bg1"/>
                </a:solidFill>
              </a:rPr>
              <a:t>= I.</a:t>
            </a:r>
            <a:endParaRPr lang="en-US" sz="1800" b="1" dirty="0" smtClean="0">
              <a:solidFill>
                <a:schemeClr val="bg1"/>
              </a:solidFill>
              <a:sym typeface="Symbol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76871" y="6485206"/>
            <a:ext cx="8699843" cy="9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029606" y="961045"/>
          <a:ext cx="1797050" cy="319088"/>
        </p:xfrm>
        <a:graphic>
          <a:graphicData uri="http://schemas.openxmlformats.org/presentationml/2006/ole">
            <p:oleObj spid="_x0000_s94212" name="Equation" r:id="rId3" imgW="1206360" imgH="215640" progId="Equation.3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1502556" y="1227914"/>
          <a:ext cx="1438275" cy="374650"/>
        </p:xfrm>
        <a:graphic>
          <a:graphicData uri="http://schemas.openxmlformats.org/presentationml/2006/ole">
            <p:oleObj spid="_x0000_s94213" name="Equation" r:id="rId4" imgW="965160" imgH="253800" progId="Equation.3">
              <p:embed/>
            </p:oleObj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3363399" y="1233213"/>
          <a:ext cx="776288" cy="300038"/>
        </p:xfrm>
        <a:graphic>
          <a:graphicData uri="http://schemas.openxmlformats.org/presentationml/2006/ole">
            <p:oleObj spid="_x0000_s94214" name="Equation" r:id="rId5" imgW="520560" imgH="203040" progId="Equation.3">
              <p:embed/>
            </p:oleObj>
          </a:graphicData>
        </a:graphic>
      </p:graphicFrame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3546426" y="1727079"/>
          <a:ext cx="2120900" cy="1387475"/>
        </p:xfrm>
        <a:graphic>
          <a:graphicData uri="http://schemas.openxmlformats.org/presentationml/2006/ole">
            <p:oleObj spid="_x0000_s94215" name="Equation" r:id="rId6" imgW="1422360" imgH="939600" progId="Equation.3">
              <p:embed/>
            </p:oleObj>
          </a:graphicData>
        </a:graphic>
      </p:graphicFrame>
      <p:graphicFrame>
        <p:nvGraphicFramePr>
          <p:cNvPr id="94217" name="Object 9"/>
          <p:cNvGraphicFramePr>
            <a:graphicFrameLocks noChangeAspect="1"/>
          </p:cNvGraphicFramePr>
          <p:nvPr/>
        </p:nvGraphicFramePr>
        <p:xfrm>
          <a:off x="460375" y="3508748"/>
          <a:ext cx="2573338" cy="1349375"/>
        </p:xfrm>
        <a:graphic>
          <a:graphicData uri="http://schemas.openxmlformats.org/presentationml/2006/ole">
            <p:oleObj spid="_x0000_s94217" name="Equation" r:id="rId7" imgW="1726920" imgH="914400" progId="Equation.3">
              <p:embed/>
            </p:oleObj>
          </a:graphicData>
        </a:graphic>
      </p:graphicFrame>
      <p:graphicFrame>
        <p:nvGraphicFramePr>
          <p:cNvPr id="94218" name="Object 10"/>
          <p:cNvGraphicFramePr>
            <a:graphicFrameLocks noChangeAspect="1"/>
          </p:cNvGraphicFramePr>
          <p:nvPr/>
        </p:nvGraphicFramePr>
        <p:xfrm>
          <a:off x="5844272" y="546956"/>
          <a:ext cx="1474787" cy="317500"/>
        </p:xfrm>
        <a:graphic>
          <a:graphicData uri="http://schemas.openxmlformats.org/presentationml/2006/ole">
            <p:oleObj spid="_x0000_s94218" name="Equation" r:id="rId8" imgW="990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the FIR adaptive filter and the LMS adaptive filter.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derived its update equations.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also derived its stability and convergence properties for stationary signals, which led to a simple method for setting the adaptation speed in terms of a quantity we can easily measure.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Things we did not discuss but are treated extensively in the textbook: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eigenvalue disparity problem: convergence is not uniform and depends on the spread of the eigenvalues of the autocorrelation matrix.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Time-constants for convergence: the speed of convergence creates an overshoot/undershoot type problem.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Estimation of time-delay or group-delay of the filter: often set </a:t>
            </a:r>
            <a:r>
              <a:rPr lang="en-US" sz="1800" b="1" i="1" dirty="0" smtClean="0"/>
              <a:t>a priori</a:t>
            </a:r>
            <a:r>
              <a:rPr lang="en-US" sz="1800" b="1" dirty="0" smtClean="0"/>
              <a:t> in practice based on application knowledge or constraints.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Steady-state mean squared error value of the error: related to the power of the input signal and the adaptation speed.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Transfer function analysis for deterministic signals: of historical significance but not of great practical value since we are most concerned about stochastic signals.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2"/>
          <a:srcRect l="9411" t="23705" r="9707" b="19214"/>
          <a:stretch>
            <a:fillRect/>
          </a:stretch>
        </p:blipFill>
        <p:spPr bwMode="auto">
          <a:xfrm>
            <a:off x="234949" y="716915"/>
            <a:ext cx="8648819" cy="453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Echo Cancellation for Analog Telephony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86396" y="633046"/>
            <a:ext cx="5018650" cy="212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Apply our fixed, finite length LMS filter to the problem of a continuously adaptive filter that can track changes in a signal.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Specification of the filter involves three essential elements: the structure of the filter, the overall system configuration, and the performance criterion for adaptation.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Basic Adaptive Filter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08712" y="1531938"/>
            <a:ext cx="914400" cy="158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935378" y="1531938"/>
            <a:ext cx="610088" cy="984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spect="1"/>
          </p:cNvSpPr>
          <p:nvPr/>
        </p:nvSpPr>
        <p:spPr>
          <a:xfrm>
            <a:off x="7559533" y="1197292"/>
            <a:ext cx="685800" cy="6858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10" idx="0"/>
          </p:cNvCxnSpPr>
          <p:nvPr/>
        </p:nvCxnSpPr>
        <p:spPr>
          <a:xfrm rot="5400000">
            <a:off x="7617404" y="899562"/>
            <a:ext cx="582760" cy="1270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5468938" y="1155700"/>
          <a:ext cx="473075" cy="301625"/>
        </p:xfrm>
        <a:graphic>
          <a:graphicData uri="http://schemas.openxmlformats.org/presentationml/2006/ole">
            <p:oleObj spid="_x0000_s46081" name="Equation" r:id="rId3" imgW="317160" imgH="20304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6985863" y="1238567"/>
          <a:ext cx="471487" cy="301625"/>
        </p:xfrm>
        <a:graphic>
          <a:graphicData uri="http://schemas.openxmlformats.org/presentationml/2006/ole">
            <p:oleObj spid="_x0000_s46083" name="Equation" r:id="rId4" imgW="317160" imgH="20304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7999413" y="619125"/>
          <a:ext cx="490537" cy="301625"/>
        </p:xfrm>
        <a:graphic>
          <a:graphicData uri="http://schemas.openxmlformats.org/presentationml/2006/ole">
            <p:oleObj spid="_x0000_s46084" name="Equation" r:id="rId5" imgW="330120" imgH="20304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8325365" y="1238567"/>
          <a:ext cx="454025" cy="301625"/>
        </p:xfrm>
        <a:graphic>
          <a:graphicData uri="http://schemas.openxmlformats.org/presentationml/2006/ole">
            <p:oleObj spid="_x0000_s46085" name="Equation" r:id="rId6" imgW="304560" imgH="203040" progId="Equation.3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7573601" y="1198086"/>
            <a:ext cx="685800" cy="685800"/>
            <a:chOff x="3667547" y="1192584"/>
            <a:chExt cx="685800" cy="685800"/>
          </a:xfrm>
        </p:grpSpPr>
        <p:cxnSp>
          <p:nvCxnSpPr>
            <p:cNvPr id="27" name="Straight Connector 26"/>
            <p:cNvCxnSpPr>
              <a:stCxn id="10" idx="0"/>
              <a:endCxn id="10" idx="4"/>
            </p:cNvCxnSpPr>
            <p:nvPr/>
          </p:nvCxnSpPr>
          <p:spPr>
            <a:xfrm rot="13500000" flipH="1">
              <a:off x="3667547" y="1534690"/>
              <a:ext cx="685800" cy="1588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0" idx="2"/>
              <a:endCxn id="10" idx="6"/>
            </p:cNvCxnSpPr>
            <p:nvPr/>
          </p:nvCxnSpPr>
          <p:spPr>
            <a:xfrm rot="8100000" flipH="1">
              <a:off x="3667547" y="1534690"/>
              <a:ext cx="685800" cy="1588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732258" y="1142724"/>
            <a:ext cx="365760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18890" y="1337328"/>
            <a:ext cx="365760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6" y="2926087"/>
            <a:ext cx="8423032" cy="202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Definitions: 	Data vector:</a:t>
            </a:r>
          </a:p>
          <a:p>
            <a:pPr marL="165100" indent="-165100">
              <a:spcAft>
                <a:spcPts val="0"/>
              </a:spcAft>
              <a:tabLst>
                <a:tab pos="3376613" algn="r"/>
              </a:tabLst>
            </a:pPr>
            <a:endParaRPr lang="en-US" sz="1800" b="1" dirty="0" smtClean="0"/>
          </a:p>
          <a:p>
            <a:pPr marL="165100" indent="-165100">
              <a:spcAft>
                <a:spcPts val="0"/>
              </a:spcAft>
              <a:tabLst>
                <a:tab pos="3376613" algn="r"/>
              </a:tabLst>
            </a:pPr>
            <a:r>
              <a:rPr lang="en-US" sz="1800" b="1" dirty="0" smtClean="0"/>
              <a:t>		Filter coefficients:</a:t>
            </a:r>
          </a:p>
          <a:p>
            <a:pPr marL="165100" indent="-165100">
              <a:spcAft>
                <a:spcPts val="0"/>
              </a:spcAft>
              <a:tabLst>
                <a:tab pos="3376613" algn="r"/>
              </a:tabLst>
            </a:pPr>
            <a:endParaRPr lang="en-US" sz="1800" b="1" dirty="0" smtClean="0"/>
          </a:p>
          <a:p>
            <a:pPr marL="165100" indent="-165100">
              <a:spcAft>
                <a:spcPts val="0"/>
              </a:spcAft>
              <a:tabLst>
                <a:tab pos="3376613" algn="r"/>
              </a:tabLst>
            </a:pPr>
            <a:r>
              <a:rPr lang="en-US" sz="1800" b="1" dirty="0" smtClean="0"/>
              <a:t>		Convolution:</a:t>
            </a:r>
          </a:p>
          <a:p>
            <a:pPr marL="165100" indent="-165100">
              <a:spcAft>
                <a:spcPts val="0"/>
              </a:spcAft>
              <a:tabLst>
                <a:tab pos="3376613" algn="r"/>
              </a:tabLst>
            </a:pPr>
            <a:endParaRPr lang="en-US" sz="1800" b="1" dirty="0" smtClean="0"/>
          </a:p>
          <a:p>
            <a:pPr marL="165100" indent="-165100">
              <a:spcAft>
                <a:spcPts val="0"/>
              </a:spcAft>
              <a:tabLst>
                <a:tab pos="3376613" algn="r"/>
              </a:tabLst>
            </a:pPr>
            <a:r>
              <a:rPr lang="en-US" sz="1800" b="1" dirty="0" smtClean="0"/>
              <a:t>		Error Signal:</a:t>
            </a:r>
          </a:p>
        </p:txBody>
      </p:sp>
      <p:graphicFrame>
        <p:nvGraphicFramePr>
          <p:cNvPr id="46097" name="Object 17"/>
          <p:cNvGraphicFramePr>
            <a:graphicFrameLocks noChangeAspect="1"/>
          </p:cNvGraphicFramePr>
          <p:nvPr/>
        </p:nvGraphicFramePr>
        <p:xfrm>
          <a:off x="3782307" y="4558930"/>
          <a:ext cx="1698625" cy="320675"/>
        </p:xfrm>
        <a:graphic>
          <a:graphicData uri="http://schemas.openxmlformats.org/presentationml/2006/ole">
            <p:oleObj spid="_x0000_s46097" name="Equation" r:id="rId7" imgW="1143000" imgH="215640" progId="Equation.3">
              <p:embed/>
            </p:oleObj>
          </a:graphicData>
        </a:graphic>
      </p:graphicFrame>
      <p:cxnSp>
        <p:nvCxnSpPr>
          <p:cNvPr id="25" name="Elbow Connector 24"/>
          <p:cNvCxnSpPr>
            <a:stCxn id="10" idx="6"/>
          </p:cNvCxnSpPr>
          <p:nvPr/>
        </p:nvCxnSpPr>
        <p:spPr>
          <a:xfrm flipH="1">
            <a:off x="5795889" y="1540192"/>
            <a:ext cx="2449444" cy="541826"/>
          </a:xfrm>
          <a:prstGeom prst="bentConnector3">
            <a:avLst>
              <a:gd name="adj1" fmla="val -9333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795889" y="1167619"/>
            <a:ext cx="1308296" cy="90033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246069" y="1315109"/>
            <a:ext cx="679799" cy="45016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6431402" y="1411288"/>
          <a:ext cx="339725" cy="300037"/>
        </p:xfrm>
        <a:graphic>
          <a:graphicData uri="http://schemas.openxmlformats.org/presentationml/2006/ole">
            <p:oleObj spid="_x0000_s46082" name="Equation" r:id="rId8" imgW="152280" imgH="203040" progId="Equation.3">
              <p:embed/>
            </p:oleObj>
          </a:graphicData>
        </a:graphic>
      </p:graphicFrame>
      <p:graphicFrame>
        <p:nvGraphicFramePr>
          <p:cNvPr id="46098" name="Object 18"/>
          <p:cNvGraphicFramePr>
            <a:graphicFrameLocks noChangeAspect="1"/>
          </p:cNvGraphicFramePr>
          <p:nvPr/>
        </p:nvGraphicFramePr>
        <p:xfrm>
          <a:off x="3896390" y="2855634"/>
          <a:ext cx="3322638" cy="376238"/>
        </p:xfrm>
        <a:graphic>
          <a:graphicData uri="http://schemas.openxmlformats.org/presentationml/2006/ole">
            <p:oleObj spid="_x0000_s46098" name="Equation" r:id="rId9" imgW="2234880" imgH="253800" progId="Equation.3">
              <p:embed/>
            </p:oleObj>
          </a:graphicData>
        </a:graphic>
      </p:graphicFrame>
      <p:graphicFrame>
        <p:nvGraphicFramePr>
          <p:cNvPr id="46099" name="Object 19"/>
          <p:cNvGraphicFramePr>
            <a:graphicFrameLocks noChangeAspect="1"/>
          </p:cNvGraphicFramePr>
          <p:nvPr/>
        </p:nvGraphicFramePr>
        <p:xfrm>
          <a:off x="3957057" y="3415928"/>
          <a:ext cx="2887663" cy="376237"/>
        </p:xfrm>
        <a:graphic>
          <a:graphicData uri="http://schemas.openxmlformats.org/presentationml/2006/ole">
            <p:oleObj spid="_x0000_s46099" name="Equation" r:id="rId10" imgW="1942920" imgH="253800" progId="Equation.3">
              <p:embed/>
            </p:oleObj>
          </a:graphicData>
        </a:graphic>
      </p:graphicFrame>
      <p:graphicFrame>
        <p:nvGraphicFramePr>
          <p:cNvPr id="46100" name="Object 20"/>
          <p:cNvGraphicFramePr>
            <a:graphicFrameLocks noChangeAspect="1"/>
          </p:cNvGraphicFramePr>
          <p:nvPr/>
        </p:nvGraphicFramePr>
        <p:xfrm>
          <a:off x="3733385" y="3858230"/>
          <a:ext cx="2736850" cy="639762"/>
        </p:xfrm>
        <a:graphic>
          <a:graphicData uri="http://schemas.openxmlformats.org/presentationml/2006/ole">
            <p:oleObj spid="_x0000_s46100" name="Equation" r:id="rId11" imgW="1841400" imgH="431640" progId="Equation.3">
              <p:embed/>
            </p:oleObj>
          </a:graphicData>
        </a:graphic>
      </p:graphicFrame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178459" y="5188627"/>
            <a:ext cx="8656052" cy="93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 optimize the filter coefficients sample by sample, we need an iterative solution to the normal equations.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could compute a batch solution for every new sample, but this wastes computational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Iterative Solutions to the Normal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6" y="647115"/>
            <a:ext cx="5046786" cy="265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objective function: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a quadratic performance surface for which a global minimum can be found using a gradient descent approach (following the derivative from an initial guess, f</a:t>
            </a:r>
            <a:r>
              <a:rPr lang="en-US" sz="1800" i="1" baseline="-25000" dirty="0" smtClean="0"/>
              <a:t>0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optimal solution was: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general iterative solution is given by: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82461" y="3554399"/>
            <a:ext cx="8423032" cy="35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constant, </a:t>
            </a:r>
            <a:r>
              <a:rPr lang="en-US" sz="1800" i="1" dirty="0" smtClean="0">
                <a:sym typeface="Symbol"/>
              </a:rPr>
              <a:t></a:t>
            </a:r>
            <a:r>
              <a:rPr lang="en-US" sz="1800" i="1" baseline="-25000" dirty="0" smtClean="0">
                <a:sym typeface="Symbol"/>
              </a:rPr>
              <a:t>n</a:t>
            </a:r>
            <a:r>
              <a:rPr lang="en-US" sz="1800" b="1" dirty="0" smtClean="0"/>
              <a:t>, is a step-size parameter and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n</a:t>
            </a:r>
            <a:r>
              <a:rPr lang="en-US" sz="1800" b="1" dirty="0" smtClean="0"/>
              <a:t> defines the search direction.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general class of iterative algorithms are those which iterate based on the gradient of the mean-squared error: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80115" y="5740640"/>
            <a:ext cx="8423032" cy="64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</a:pPr>
            <a:r>
              <a:rPr lang="en-US" sz="1800" b="1" dirty="0" smtClean="0"/>
              <a:t>	and </a:t>
            </a:r>
            <a:r>
              <a:rPr lang="en-US" sz="1800" b="1" dirty="0" err="1" smtClean="0"/>
              <a:t>D</a:t>
            </a:r>
            <a:r>
              <a:rPr lang="en-US" sz="1800" i="1" baseline="-25000" dirty="0" err="1" smtClean="0"/>
              <a:t>n</a:t>
            </a:r>
            <a:r>
              <a:rPr lang="en-US" sz="1800" b="1" dirty="0" smtClean="0"/>
              <a:t> is an </a:t>
            </a:r>
            <a:r>
              <a:rPr lang="en-US" sz="1800" dirty="0" smtClean="0"/>
              <a:t>(</a:t>
            </a:r>
            <a:r>
              <a:rPr lang="en-US" sz="1800" i="1" dirty="0" err="1" smtClean="0"/>
              <a:t>LxL</a:t>
            </a:r>
            <a:r>
              <a:rPr lang="en-US" sz="1800" dirty="0" smtClean="0"/>
              <a:t>)</a:t>
            </a:r>
            <a:r>
              <a:rPr lang="en-US" sz="1800" b="1" dirty="0" smtClean="0"/>
              <a:t> weighting matrix. A large number of possible algorithms exist based on the selection of </a:t>
            </a:r>
            <a:r>
              <a:rPr lang="en-US" sz="1800" b="1" dirty="0" err="1" smtClean="0"/>
              <a:t>D</a:t>
            </a:r>
            <a:r>
              <a:rPr lang="en-US" sz="1800" i="1" baseline="-25000" dirty="0" err="1" smtClean="0"/>
              <a:t>n</a:t>
            </a:r>
            <a:r>
              <a:rPr lang="en-US" sz="1800" b="1" dirty="0" smtClean="0"/>
              <a:t> and </a:t>
            </a:r>
            <a:r>
              <a:rPr lang="en-US" sz="1800" i="1" dirty="0" smtClean="0">
                <a:sym typeface="Symbol"/>
              </a:rPr>
              <a:t></a:t>
            </a:r>
            <a:r>
              <a:rPr lang="en-US" sz="1800" i="1" baseline="-25000" dirty="0" smtClean="0">
                <a:sym typeface="Symbol"/>
              </a:rPr>
              <a:t>n </a:t>
            </a:r>
            <a:r>
              <a:rPr lang="en-US" sz="1800" b="1" i="1" dirty="0" smtClean="0">
                <a:sym typeface="Symbol"/>
              </a:rPr>
              <a:t>.</a:t>
            </a:r>
            <a:endParaRPr lang="en-US" sz="1800" b="1" dirty="0" smtClean="0"/>
          </a:p>
        </p:txBody>
      </p:sp>
      <p:pic>
        <p:nvPicPr>
          <p:cNvPr id="11" name="Picture 10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7091" y="597700"/>
            <a:ext cx="3636722" cy="2862951"/>
          </a:xfrm>
          <a:prstGeom prst="rect">
            <a:avLst/>
          </a:prstGeom>
        </p:spPr>
      </p:pic>
      <p:graphicFrame>
        <p:nvGraphicFramePr>
          <p:cNvPr id="88088" name="Object 24"/>
          <p:cNvGraphicFramePr>
            <a:graphicFrameLocks noChangeAspect="1"/>
          </p:cNvGraphicFramePr>
          <p:nvPr/>
        </p:nvGraphicFramePr>
        <p:xfrm>
          <a:off x="3621356" y="630213"/>
          <a:ext cx="1247775" cy="338138"/>
        </p:xfrm>
        <a:graphic>
          <a:graphicData uri="http://schemas.openxmlformats.org/presentationml/2006/ole">
            <p:oleObj spid="_x0000_s88088" name="Equation" r:id="rId5" imgW="838080" imgH="228600" progId="Equation.3">
              <p:embed/>
            </p:oleObj>
          </a:graphicData>
        </a:graphic>
      </p:graphicFrame>
      <p:graphicFrame>
        <p:nvGraphicFramePr>
          <p:cNvPr id="88089" name="Object 25"/>
          <p:cNvGraphicFramePr>
            <a:graphicFrameLocks noChangeAspect="1"/>
          </p:cNvGraphicFramePr>
          <p:nvPr/>
        </p:nvGraphicFramePr>
        <p:xfrm>
          <a:off x="3910795" y="2301875"/>
          <a:ext cx="946150" cy="338138"/>
        </p:xfrm>
        <a:graphic>
          <a:graphicData uri="http://schemas.openxmlformats.org/presentationml/2006/ole">
            <p:oleObj spid="_x0000_s88089" name="Equation" r:id="rId6" imgW="634680" imgH="228600" progId="Equation.3">
              <p:embed/>
            </p:oleObj>
          </a:graphicData>
        </a:graphic>
      </p:graphicFrame>
      <p:graphicFrame>
        <p:nvGraphicFramePr>
          <p:cNvPr id="88090" name="Object 26"/>
          <p:cNvGraphicFramePr>
            <a:graphicFrameLocks noChangeAspect="1"/>
          </p:cNvGraphicFramePr>
          <p:nvPr/>
        </p:nvGraphicFramePr>
        <p:xfrm>
          <a:off x="460375" y="3120537"/>
          <a:ext cx="1419225" cy="357188"/>
        </p:xfrm>
        <a:graphic>
          <a:graphicData uri="http://schemas.openxmlformats.org/presentationml/2006/ole">
            <p:oleObj spid="_x0000_s88090" name="Equation" r:id="rId7" imgW="952200" imgH="241200" progId="Equation.3">
              <p:embed/>
            </p:oleObj>
          </a:graphicData>
        </a:graphic>
      </p:graphicFrame>
      <p:graphicFrame>
        <p:nvGraphicFramePr>
          <p:cNvPr id="88091" name="Object 27"/>
          <p:cNvGraphicFramePr>
            <a:graphicFrameLocks noChangeAspect="1"/>
          </p:cNvGraphicFramePr>
          <p:nvPr/>
        </p:nvGraphicFramePr>
        <p:xfrm>
          <a:off x="460375" y="4871360"/>
          <a:ext cx="6207125" cy="752475"/>
        </p:xfrm>
        <a:graphic>
          <a:graphicData uri="http://schemas.openxmlformats.org/presentationml/2006/ole">
            <p:oleObj spid="_x0000_s88091" name="Equation" r:id="rId8" imgW="41655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7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Method of Steepest Descent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8693150" cy="33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Principle: move in a direction opposite to the gradient of the performance index, J, and by a distance proportional to the magnitude of that gradient:</a:t>
            </a:r>
          </a:p>
        </p:txBody>
      </p:sp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460375" y="3334044"/>
          <a:ext cx="1947863" cy="602468"/>
        </p:xfrm>
        <a:graphic>
          <a:graphicData uri="http://schemas.openxmlformats.org/presentationml/2006/ole">
            <p:oleObj spid="_x0000_s45071" name="Equation" r:id="rId3" imgW="1307880" imgH="393480" progId="Equation.3">
              <p:embed/>
            </p:oleObj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98119" y="4005730"/>
            <a:ext cx="8693150" cy="6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Combining expressions, we can write our update equation:</a:t>
            </a:r>
          </a:p>
        </p:txBody>
      </p:sp>
      <p:graphicFrame>
        <p:nvGraphicFramePr>
          <p:cNvPr id="45074" name="Object 18"/>
          <p:cNvGraphicFramePr>
            <a:graphicFrameLocks noChangeAspect="1"/>
          </p:cNvGraphicFramePr>
          <p:nvPr/>
        </p:nvGraphicFramePr>
        <p:xfrm>
          <a:off x="460375" y="1290638"/>
          <a:ext cx="3554412" cy="1620837"/>
        </p:xfrm>
        <a:graphic>
          <a:graphicData uri="http://schemas.openxmlformats.org/presentationml/2006/ole">
            <p:oleObj spid="_x0000_s45074" name="Equation" r:id="rId4" imgW="2387520" imgH="1091880" progId="Equation.3">
              <p:embed/>
            </p:oleObj>
          </a:graphicData>
        </a:graphic>
      </p:graphicFrame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95771" y="2976419"/>
            <a:ext cx="8693150" cy="118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we differentiate </a:t>
            </a:r>
            <a:r>
              <a:rPr lang="en-US" sz="1800" i="1" dirty="0" smtClean="0">
                <a:solidFill>
                  <a:schemeClr val="bg1"/>
                </a:solidFill>
              </a:rPr>
              <a:t>J</a:t>
            </a:r>
            <a:r>
              <a:rPr lang="en-US" sz="1800" b="1" dirty="0" smtClean="0">
                <a:solidFill>
                  <a:schemeClr val="bg1"/>
                </a:solidFill>
              </a:rPr>
              <a:t> with respect to f:</a:t>
            </a:r>
          </a:p>
        </p:txBody>
      </p:sp>
      <p:graphicFrame>
        <p:nvGraphicFramePr>
          <p:cNvPr id="45076" name="Object 20"/>
          <p:cNvGraphicFramePr>
            <a:graphicFrameLocks noChangeAspect="1"/>
          </p:cNvGraphicFramePr>
          <p:nvPr/>
        </p:nvGraphicFramePr>
        <p:xfrm>
          <a:off x="460375" y="4402138"/>
          <a:ext cx="1985963" cy="338137"/>
        </p:xfrm>
        <a:graphic>
          <a:graphicData uri="http://schemas.openxmlformats.org/presentationml/2006/ole">
            <p:oleObj spid="_x0000_s45076" name="Equation" r:id="rId5" imgW="1333440" imgH="228600" progId="Equation.3">
              <p:embed/>
            </p:oleObj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0939" y="4857399"/>
            <a:ext cx="8693150" cy="92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term steepest descent arises from the fact that the gradient is normal to lines of equal cost. For a parabolic surface, this is the direction of steepest descent.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following property can be proven: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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/>
              </a:rPr>
              <a:t>max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is the largest eigenvalue of the autocorrelation matrix.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pic>
        <p:nvPicPr>
          <p:cNvPr id="16" name="Picture 15" descr="x.JP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99274" y="1616114"/>
            <a:ext cx="2414539" cy="1900807"/>
          </a:xfrm>
          <a:prstGeom prst="rect">
            <a:avLst/>
          </a:prstGeom>
        </p:spPr>
      </p:pic>
      <p:graphicFrame>
        <p:nvGraphicFramePr>
          <p:cNvPr id="45075" name="Object 19"/>
          <p:cNvGraphicFramePr>
            <a:graphicFrameLocks noChangeAspect="1"/>
          </p:cNvGraphicFramePr>
          <p:nvPr/>
        </p:nvGraphicFramePr>
        <p:xfrm>
          <a:off x="4670570" y="5675314"/>
          <a:ext cx="3097213" cy="644525"/>
        </p:xfrm>
        <a:graphic>
          <a:graphicData uri="http://schemas.openxmlformats.org/presentationml/2006/ole">
            <p:oleObj spid="_x0000_s45075" name="Equation" r:id="rId8" imgW="2082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LMS Adaptive Filter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8693150" cy="3589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design a filter which is responsive to changes in the signal, we need an iterative structure that is dependent on the (local properties) of the signal.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could use: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autocorrelation and cross-correlations are computed with respect to the </a:t>
            </a:r>
            <a:r>
              <a:rPr lang="en-US" sz="1800" i="1" dirty="0" smtClean="0">
                <a:solidFill>
                  <a:schemeClr val="bg1"/>
                </a:solidFill>
              </a:rPr>
              <a:t>nth</a:t>
            </a:r>
            <a:r>
              <a:rPr lang="en-US" sz="1800" b="1" dirty="0" smtClean="0">
                <a:solidFill>
                  <a:schemeClr val="bg1"/>
                </a:solidFill>
              </a:rPr>
              <a:t> sample. But this is not computationally efficient.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Instead, we can estimate the gradient from the instantaneous error:</a:t>
            </a:r>
          </a:p>
          <a:p>
            <a:pPr marL="165100" indent="-165100">
              <a:spcAft>
                <a:spcPts val="3600"/>
              </a:spcAft>
            </a:pP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4052" name="Object 20"/>
          <p:cNvGraphicFramePr>
            <a:graphicFrameLocks noChangeAspect="1"/>
          </p:cNvGraphicFramePr>
          <p:nvPr/>
        </p:nvGraphicFramePr>
        <p:xfrm>
          <a:off x="458788" y="1697355"/>
          <a:ext cx="2212975" cy="338138"/>
        </p:xfrm>
        <a:graphic>
          <a:graphicData uri="http://schemas.openxmlformats.org/presentationml/2006/ole">
            <p:oleObj spid="_x0000_s44052" name="Equation" r:id="rId3" imgW="1485720" imgH="228600" progId="Equation.3">
              <p:embed/>
            </p:oleObj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3221" y="3953022"/>
            <a:ext cx="8693150" cy="26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write this in terms of the error signal and the input signal:</a:t>
            </a:r>
          </a:p>
        </p:txBody>
      </p:sp>
      <p:graphicFrame>
        <p:nvGraphicFramePr>
          <p:cNvPr id="44053" name="Object 21"/>
          <p:cNvGraphicFramePr>
            <a:graphicFrameLocks noChangeAspect="1"/>
          </p:cNvGraphicFramePr>
          <p:nvPr/>
        </p:nvGraphicFramePr>
        <p:xfrm>
          <a:off x="458788" y="3149429"/>
          <a:ext cx="4616450" cy="695325"/>
        </p:xfrm>
        <a:graphic>
          <a:graphicData uri="http://schemas.openxmlformats.org/presentationml/2006/ole">
            <p:oleObj spid="_x0000_s44053" name="Equation" r:id="rId4" imgW="3098520" imgH="469800" progId="Equation.3">
              <p:embed/>
            </p:oleObj>
          </a:graphicData>
        </a:graphic>
      </p:graphicFrame>
      <p:graphicFrame>
        <p:nvGraphicFramePr>
          <p:cNvPr id="44054" name="Object 22"/>
          <p:cNvGraphicFramePr>
            <a:graphicFrameLocks noChangeAspect="1"/>
          </p:cNvGraphicFramePr>
          <p:nvPr/>
        </p:nvGraphicFramePr>
        <p:xfrm>
          <a:off x="458788" y="4386263"/>
          <a:ext cx="3652838" cy="2028825"/>
        </p:xfrm>
        <a:graphic>
          <a:graphicData uri="http://schemas.openxmlformats.org/presentationml/2006/ole">
            <p:oleObj spid="_x0000_s44054" name="Equation" r:id="rId5" imgW="2450880" imgH="1371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Observations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76775"/>
            <a:ext cx="8693150" cy="572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is known as the LMS adaptive filter update. The filter impulse response at each sample is equal to its previous value plus a term proportional to the dot product of the error and the signal (recall the orthogonality principle).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approach is widely used (e.g., modems, acoustic echo cancellers).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group delay can be applied to the filter for applications where there is a known fixed delay.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It is a computationally simple update: approx. L multiplications and additions per step. This is significant since the filter sometimes has to be long (e.g., echo cancellation applications).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filter tracks instantaneous variations in the signal, which can be good (channel switching) and bad (</a:t>
            </a:r>
            <a:r>
              <a:rPr lang="en-US" sz="1800" b="1" dirty="0" err="1" smtClean="0">
                <a:solidFill>
                  <a:schemeClr val="bg1"/>
                </a:solidFill>
              </a:rPr>
              <a:t>nonstationary</a:t>
            </a:r>
            <a:r>
              <a:rPr lang="en-US" sz="1800" b="1" dirty="0" smtClean="0">
                <a:solidFill>
                  <a:schemeClr val="bg1"/>
                </a:solidFill>
              </a:rPr>
              <a:t> noise). Hence, control of the adaptation speed becomes critical.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filter is often initialized to a value of zero, which is safe (why?).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For an excellent treatment on an echo cancellation application, including discussion of many important DSP issues, see </a:t>
            </a: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DM: DSP Echo Cancellation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Performance Considerations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76775"/>
            <a:ext cx="8693150" cy="63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major concerns about the performance of filter: (1) stability and convergence; (2) the mean-squared error.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One approach to analyzing the performance of filter is to compare its performance on a stationary signal.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Recall we can analyze the long-term solution of the normal equations in terms of the Fourier transform: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5921" y="3559127"/>
            <a:ext cx="8693150" cy="308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Convergence of the filter can be obtained by applying the so-called independence assumption:</a:t>
            </a:r>
          </a:p>
          <a:p>
            <a:pPr marL="165100" indent="-165100">
              <a:lnSpc>
                <a:spcPts val="24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condition is stronger than requiring the input to be white noise.</a:t>
            </a:r>
          </a:p>
          <a:p>
            <a:pPr marL="165100" indent="-165100">
              <a:lnSpc>
                <a:spcPts val="24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begin with our expression for the filter coefficients:</a:t>
            </a:r>
          </a:p>
          <a:p>
            <a:pPr marL="165100" indent="-165100">
              <a:lnSpc>
                <a:spcPts val="2400"/>
              </a:lnSpc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take the expectation:</a:t>
            </a:r>
          </a:p>
        </p:txBody>
      </p:sp>
      <p:graphicFrame>
        <p:nvGraphicFramePr>
          <p:cNvPr id="85025" name="Object 33"/>
          <p:cNvGraphicFramePr>
            <a:graphicFrameLocks noChangeAspect="1"/>
          </p:cNvGraphicFramePr>
          <p:nvPr/>
        </p:nvGraphicFramePr>
        <p:xfrm>
          <a:off x="458788" y="2794319"/>
          <a:ext cx="1703387" cy="676275"/>
        </p:xfrm>
        <a:graphic>
          <a:graphicData uri="http://schemas.openxmlformats.org/presentationml/2006/ole">
            <p:oleObj spid="_x0000_s85025" name="Equation" r:id="rId3" imgW="1143000" imgH="457200" progId="Equation.3">
              <p:embed/>
            </p:oleObj>
          </a:graphicData>
        </a:graphic>
      </p:graphicFrame>
      <p:graphicFrame>
        <p:nvGraphicFramePr>
          <p:cNvPr id="85026" name="Object 34"/>
          <p:cNvGraphicFramePr>
            <a:graphicFrameLocks noChangeAspect="1"/>
          </p:cNvGraphicFramePr>
          <p:nvPr/>
        </p:nvGraphicFramePr>
        <p:xfrm>
          <a:off x="3387506" y="3851173"/>
          <a:ext cx="1949450" cy="357188"/>
        </p:xfrm>
        <a:graphic>
          <a:graphicData uri="http://schemas.openxmlformats.org/presentationml/2006/ole">
            <p:oleObj spid="_x0000_s85026" name="Equation" r:id="rId4" imgW="1307880" imgH="241200" progId="Equation.3">
              <p:embed/>
            </p:oleObj>
          </a:graphicData>
        </a:graphic>
      </p:graphicFrame>
      <p:graphicFrame>
        <p:nvGraphicFramePr>
          <p:cNvPr id="85027" name="Object 35"/>
          <p:cNvGraphicFramePr>
            <a:graphicFrameLocks noChangeAspect="1"/>
          </p:cNvGraphicFramePr>
          <p:nvPr/>
        </p:nvGraphicFramePr>
        <p:xfrm>
          <a:off x="458788" y="5017990"/>
          <a:ext cx="5049838" cy="712787"/>
        </p:xfrm>
        <a:graphic>
          <a:graphicData uri="http://schemas.openxmlformats.org/presentationml/2006/ole">
            <p:oleObj spid="_x0000_s85027" name="Equation" r:id="rId5" imgW="3390840" imgH="482400" progId="Equation.3">
              <p:embed/>
            </p:oleObj>
          </a:graphicData>
        </a:graphic>
      </p:graphicFrame>
      <p:graphicFrame>
        <p:nvGraphicFramePr>
          <p:cNvPr id="85028" name="Object 36"/>
          <p:cNvGraphicFramePr>
            <a:graphicFrameLocks noChangeAspect="1"/>
          </p:cNvGraphicFramePr>
          <p:nvPr/>
        </p:nvGraphicFramePr>
        <p:xfrm>
          <a:off x="3550383" y="5834129"/>
          <a:ext cx="4708525" cy="714375"/>
        </p:xfrm>
        <a:graphic>
          <a:graphicData uri="http://schemas.openxmlformats.org/presentationml/2006/ole">
            <p:oleObj spid="_x0000_s85028" name="Equation" r:id="rId6" imgW="31622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76775"/>
            <a:ext cx="8704386" cy="202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define an error vector: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Subtracting f</a:t>
            </a:r>
            <a:r>
              <a:rPr lang="en-US" sz="1800" baseline="30000" dirty="0" smtClean="0">
                <a:solidFill>
                  <a:schemeClr val="bg1"/>
                </a:solidFill>
              </a:rPr>
              <a:t>* </a:t>
            </a:r>
            <a:r>
              <a:rPr lang="en-US" sz="1800" b="1" dirty="0" smtClean="0">
                <a:solidFill>
                  <a:schemeClr val="bg1"/>
                </a:solidFill>
              </a:rPr>
              <a:t>from both sides of our update equation:</a:t>
            </a:r>
            <a:endParaRPr lang="en-US" sz="1800" baseline="30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1146" name="Object 10"/>
          <p:cNvGraphicFramePr>
            <a:graphicFrameLocks noChangeAspect="1"/>
          </p:cNvGraphicFramePr>
          <p:nvPr/>
        </p:nvGraphicFramePr>
        <p:xfrm>
          <a:off x="3759933" y="539480"/>
          <a:ext cx="1400175" cy="355600"/>
        </p:xfrm>
        <a:graphic>
          <a:graphicData uri="http://schemas.openxmlformats.org/presentationml/2006/ole">
            <p:oleObj spid="_x0000_s91146" name="Equation" r:id="rId3" imgW="939600" imgH="241200" progId="Equation.3">
              <p:embed/>
            </p:oleObj>
          </a:graphicData>
        </a:graphic>
      </p:graphicFrame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98119" y="2644187"/>
            <a:ext cx="8704386" cy="388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prove convergence in the mean if we can prove that:</a:t>
            </a:r>
          </a:p>
          <a:p>
            <a:pPr marL="165100" indent="-165100">
              <a:lnSpc>
                <a:spcPts val="2400"/>
              </a:lnSpc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decouple the update equation using eigenvalue analysis: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define a rotated error vector: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165100" indent="-165100">
              <a:lnSpc>
                <a:spcPts val="24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Multiple both sides by Q</a:t>
            </a:r>
            <a:r>
              <a:rPr lang="en-US" sz="1800" baseline="30000" dirty="0" smtClean="0">
                <a:solidFill>
                  <a:schemeClr val="bg1"/>
                </a:solidFill>
              </a:rPr>
              <a:t>t </a:t>
            </a:r>
            <a:r>
              <a:rPr lang="en-US" sz="1800" b="1" dirty="0" smtClean="0">
                <a:solidFill>
                  <a:schemeClr val="bg1"/>
                </a:solidFill>
              </a:rPr>
              <a:t>and note </a:t>
            </a:r>
            <a:r>
              <a:rPr lang="en-US" sz="1800" b="1" dirty="0" err="1" smtClean="0">
                <a:solidFill>
                  <a:schemeClr val="bg1"/>
                </a:solidFill>
              </a:rPr>
              <a:t>Q</a:t>
            </a:r>
            <a:r>
              <a:rPr lang="en-US" sz="18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1800" b="1" dirty="0" err="1" smtClean="0">
                <a:solidFill>
                  <a:schemeClr val="bg1"/>
                </a:solidFill>
              </a:rPr>
              <a:t>Q</a:t>
            </a:r>
            <a:r>
              <a:rPr lang="en-US" sz="1800" dirty="0" smtClean="0">
                <a:solidFill>
                  <a:schemeClr val="bg1"/>
                </a:solidFill>
              </a:rPr>
              <a:t>=</a:t>
            </a:r>
            <a:r>
              <a:rPr lang="en-US" sz="1800" b="1" dirty="0" smtClean="0">
                <a:solidFill>
                  <a:schemeClr val="bg1"/>
                </a:solidFill>
              </a:rPr>
              <a:t>I:</a:t>
            </a:r>
          </a:p>
          <a:p>
            <a:pPr marL="165100" indent="-165100">
              <a:lnSpc>
                <a:spcPts val="24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 is diagonal: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91148" name="Object 12"/>
          <p:cNvGraphicFramePr>
            <a:graphicFrameLocks noChangeAspect="1"/>
          </p:cNvGraphicFramePr>
          <p:nvPr/>
        </p:nvGraphicFramePr>
        <p:xfrm>
          <a:off x="460375" y="3005113"/>
          <a:ext cx="2647950" cy="430213"/>
        </p:xfrm>
        <a:graphic>
          <a:graphicData uri="http://schemas.openxmlformats.org/presentationml/2006/ole">
            <p:oleObj spid="_x0000_s91148" name="Equation" r:id="rId4" imgW="1777680" imgH="291960" progId="Equation.3">
              <p:embed/>
            </p:oleObj>
          </a:graphicData>
        </a:graphic>
      </p:graphicFrame>
      <p:graphicFrame>
        <p:nvGraphicFramePr>
          <p:cNvPr id="91149" name="Object 13"/>
          <p:cNvGraphicFramePr>
            <a:graphicFrameLocks noChangeAspect="1"/>
          </p:cNvGraphicFramePr>
          <p:nvPr/>
        </p:nvGraphicFramePr>
        <p:xfrm>
          <a:off x="460375" y="3915459"/>
          <a:ext cx="1984375" cy="357188"/>
        </p:xfrm>
        <a:graphic>
          <a:graphicData uri="http://schemas.openxmlformats.org/presentationml/2006/ole">
            <p:oleObj spid="_x0000_s91149" name="Equation" r:id="rId5" imgW="1333440" imgH="241200" progId="Equation.3">
              <p:embed/>
            </p:oleObj>
          </a:graphicData>
        </a:graphic>
      </p:graphicFrame>
      <p:graphicFrame>
        <p:nvGraphicFramePr>
          <p:cNvPr id="91150" name="Object 14"/>
          <p:cNvGraphicFramePr>
            <a:graphicFrameLocks noChangeAspect="1"/>
          </p:cNvGraphicFramePr>
          <p:nvPr/>
        </p:nvGraphicFramePr>
        <p:xfrm>
          <a:off x="4397937" y="4285490"/>
          <a:ext cx="850900" cy="300037"/>
        </p:xfrm>
        <a:graphic>
          <a:graphicData uri="http://schemas.openxmlformats.org/presentationml/2006/ole">
            <p:oleObj spid="_x0000_s91150" name="Equation" r:id="rId6" imgW="571320" imgH="203040" progId="Equation.3">
              <p:embed/>
            </p:oleObj>
          </a:graphicData>
        </a:graphic>
      </p:graphicFrame>
      <p:graphicFrame>
        <p:nvGraphicFramePr>
          <p:cNvPr id="91151" name="Object 15"/>
          <p:cNvGraphicFramePr>
            <a:graphicFrameLocks noChangeAspect="1"/>
          </p:cNvGraphicFramePr>
          <p:nvPr/>
        </p:nvGraphicFramePr>
        <p:xfrm>
          <a:off x="611188" y="1644650"/>
          <a:ext cx="3743325" cy="1071563"/>
        </p:xfrm>
        <a:graphic>
          <a:graphicData uri="http://schemas.openxmlformats.org/presentationml/2006/ole">
            <p:oleObj spid="_x0000_s91151" name="Equation" r:id="rId7" imgW="2514600" imgH="723600" progId="Equation.3">
              <p:embed/>
            </p:oleObj>
          </a:graphicData>
        </a:graphic>
      </p:graphicFrame>
      <p:graphicFrame>
        <p:nvGraphicFramePr>
          <p:cNvPr id="91147" name="Object 11"/>
          <p:cNvGraphicFramePr>
            <a:graphicFrameLocks noChangeAspect="1"/>
          </p:cNvGraphicFramePr>
          <p:nvPr/>
        </p:nvGraphicFramePr>
        <p:xfrm>
          <a:off x="460375" y="5174117"/>
          <a:ext cx="7754938" cy="714375"/>
        </p:xfrm>
        <a:graphic>
          <a:graphicData uri="http://schemas.openxmlformats.org/presentationml/2006/ole">
            <p:oleObj spid="_x0000_s91147" name="Equation" r:id="rId8" imgW="5206680" imgH="482400" progId="Equation.3">
              <p:embed/>
            </p:oleObj>
          </a:graphicData>
        </a:graphic>
      </p:graphicFrame>
      <p:graphicFrame>
        <p:nvGraphicFramePr>
          <p:cNvPr id="91152" name="Object 16"/>
          <p:cNvGraphicFramePr>
            <a:graphicFrameLocks noChangeAspect="1"/>
          </p:cNvGraphicFramePr>
          <p:nvPr/>
        </p:nvGraphicFramePr>
        <p:xfrm>
          <a:off x="2613252" y="5987596"/>
          <a:ext cx="2155825" cy="357188"/>
        </p:xfrm>
        <a:graphic>
          <a:graphicData uri="http://schemas.openxmlformats.org/presentationml/2006/ole">
            <p:oleObj spid="_x0000_s91152" name="Equation" r:id="rId9" imgW="14475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Mean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76775"/>
            <a:ext cx="8704386" cy="120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equation: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is a first-order difference equation, whose solution in terms of           is: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98119" y="1842868"/>
            <a:ext cx="8704386" cy="468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Consequently:</a:t>
            </a:r>
          </a:p>
          <a:p>
            <a:pPr marL="165100" indent="-165100">
              <a:lnSpc>
                <a:spcPts val="2400"/>
              </a:lnSpc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eigenvalues of R are all real and positive since R is symmetric. Therefore: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must be satisfied for all </a:t>
            </a:r>
            <a:r>
              <a:rPr lang="en-US" sz="1800" i="1" dirty="0" smtClean="0">
                <a:solidFill>
                  <a:schemeClr val="bg1"/>
                </a:solidFill>
              </a:rPr>
              <a:t>j </a:t>
            </a:r>
            <a:r>
              <a:rPr lang="en-US" sz="1800" b="1" dirty="0" smtClean="0">
                <a:solidFill>
                  <a:schemeClr val="bg1"/>
                </a:solidFill>
              </a:rPr>
              <a:t>and all eigenvalues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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j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In practice, this bound is too high and too difficult</a:t>
            </a:r>
            <a:br>
              <a:rPr lang="en-US" sz="1800" b="1" dirty="0" smtClean="0">
                <a:solidFill>
                  <a:schemeClr val="bg1"/>
                </a:solidFill>
                <a:sym typeface="Symbol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to estimate online. A stronger condition can be derived:</a:t>
            </a:r>
          </a:p>
          <a:p>
            <a:pPr marL="165100" indent="-165100">
              <a:lnSpc>
                <a:spcPts val="2400"/>
              </a:lnSpc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But:                                              so: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This is a very important result because it tells us how to set the adaptation speed in terms of something we can measure.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91152" name="Object 16"/>
          <p:cNvGraphicFramePr>
            <a:graphicFrameLocks noChangeAspect="1"/>
          </p:cNvGraphicFramePr>
          <p:nvPr/>
        </p:nvGraphicFramePr>
        <p:xfrm>
          <a:off x="1938004" y="557468"/>
          <a:ext cx="2155825" cy="357188"/>
        </p:xfrm>
        <a:graphic>
          <a:graphicData uri="http://schemas.openxmlformats.org/presentationml/2006/ole">
            <p:oleObj spid="_x0000_s95240" name="Equation" r:id="rId3" imgW="1447560" imgH="241200" progId="Equation.3">
              <p:embed/>
            </p:oleObj>
          </a:graphicData>
        </a:graphic>
      </p:graphicFrame>
      <p:graphicFrame>
        <p:nvGraphicFramePr>
          <p:cNvPr id="95241" name="Object 9"/>
          <p:cNvGraphicFramePr>
            <a:graphicFrameLocks noChangeAspect="1"/>
          </p:cNvGraphicFramePr>
          <p:nvPr/>
        </p:nvGraphicFramePr>
        <p:xfrm>
          <a:off x="7146658" y="1029287"/>
          <a:ext cx="566737" cy="338138"/>
        </p:xfrm>
        <a:graphic>
          <a:graphicData uri="http://schemas.openxmlformats.org/presentationml/2006/ole">
            <p:oleObj spid="_x0000_s95241" name="Equation" r:id="rId4" imgW="380880" imgH="228600" progId="Equation.3">
              <p:embed/>
            </p:oleObj>
          </a:graphicData>
        </a:graphic>
      </p:graphicFrame>
      <p:graphicFrame>
        <p:nvGraphicFramePr>
          <p:cNvPr id="95242" name="Object 10"/>
          <p:cNvGraphicFramePr>
            <a:graphicFrameLocks noChangeAspect="1"/>
          </p:cNvGraphicFramePr>
          <p:nvPr/>
        </p:nvGraphicFramePr>
        <p:xfrm>
          <a:off x="460375" y="1395191"/>
          <a:ext cx="2270125" cy="393700"/>
        </p:xfrm>
        <a:graphic>
          <a:graphicData uri="http://schemas.openxmlformats.org/presentationml/2006/ole">
            <p:oleObj spid="_x0000_s95242" name="Equation" r:id="rId5" imgW="1523880" imgH="266400" progId="Equation.3">
              <p:embed/>
            </p:oleObj>
          </a:graphicData>
        </a:graphic>
      </p:graphicFrame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460375" y="2208921"/>
          <a:ext cx="3706813" cy="450850"/>
        </p:xfrm>
        <a:graphic>
          <a:graphicData uri="http://schemas.openxmlformats.org/presentationml/2006/ole">
            <p:oleObj spid="_x0000_s95243" name="Equation" r:id="rId6" imgW="2489040" imgH="304560" progId="Equation.3">
              <p:embed/>
            </p:oleObj>
          </a:graphicData>
        </a:graphic>
      </p:graphicFrame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460375" y="3080823"/>
          <a:ext cx="4478337" cy="649581"/>
        </p:xfrm>
        <a:graphic>
          <a:graphicData uri="http://schemas.openxmlformats.org/presentationml/2006/ole">
            <p:oleObj spid="_x0000_s95244" name="Equation" r:id="rId7" imgW="3009600" imgH="444240" progId="Equation.3">
              <p:embed/>
            </p:oleObj>
          </a:graphicData>
        </a:graphic>
      </p:graphicFrame>
      <p:graphicFrame>
        <p:nvGraphicFramePr>
          <p:cNvPr id="95245" name="Object 13"/>
          <p:cNvGraphicFramePr>
            <a:graphicFrameLocks noChangeAspect="1"/>
          </p:cNvGraphicFramePr>
          <p:nvPr/>
        </p:nvGraphicFramePr>
        <p:xfrm>
          <a:off x="6009100" y="3578421"/>
          <a:ext cx="1455738" cy="631825"/>
        </p:xfrm>
        <a:graphic>
          <a:graphicData uri="http://schemas.openxmlformats.org/presentationml/2006/ole">
            <p:oleObj spid="_x0000_s95245" name="Equation" r:id="rId8" imgW="977760" imgH="431640" progId="Equation.3">
              <p:embed/>
            </p:oleObj>
          </a:graphicData>
        </a:graphic>
      </p:graphicFrame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6372919" y="4284662"/>
          <a:ext cx="1531938" cy="911225"/>
        </p:xfrm>
        <a:graphic>
          <a:graphicData uri="http://schemas.openxmlformats.org/presentationml/2006/ole">
            <p:oleObj spid="_x0000_s95246" name="Equation" r:id="rId9" imgW="1028520" imgH="622080" progId="Equation.3">
              <p:embed/>
            </p:oleObj>
          </a:graphicData>
        </a:graphic>
      </p:graphicFrame>
      <p:graphicFrame>
        <p:nvGraphicFramePr>
          <p:cNvPr id="95247" name="Object 15"/>
          <p:cNvGraphicFramePr>
            <a:graphicFrameLocks noChangeAspect="1"/>
          </p:cNvGraphicFramePr>
          <p:nvPr/>
        </p:nvGraphicFramePr>
        <p:xfrm>
          <a:off x="967570" y="4740275"/>
          <a:ext cx="2741612" cy="631825"/>
        </p:xfrm>
        <a:graphic>
          <a:graphicData uri="http://schemas.openxmlformats.org/presentationml/2006/ole">
            <p:oleObj spid="_x0000_s95247" name="Equation" r:id="rId10" imgW="1841400" imgH="431640" progId="Equation.3">
              <p:embed/>
            </p:oleObj>
          </a:graphicData>
        </a:graphic>
      </p:graphicFrame>
      <p:graphicFrame>
        <p:nvGraphicFramePr>
          <p:cNvPr id="95248" name="Object 16"/>
          <p:cNvGraphicFramePr>
            <a:graphicFrameLocks noChangeAspect="1"/>
          </p:cNvGraphicFramePr>
          <p:nvPr/>
        </p:nvGraphicFramePr>
        <p:xfrm>
          <a:off x="460375" y="5308669"/>
          <a:ext cx="5656263" cy="631825"/>
        </p:xfrm>
        <a:graphic>
          <a:graphicData uri="http://schemas.openxmlformats.org/presentationml/2006/ole">
            <p:oleObj spid="_x0000_s95248" name="Equation" r:id="rId11" imgW="3797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17060</TotalTime>
  <Words>1010</Words>
  <Application>Microsoft PowerPoint</Application>
  <PresentationFormat>Letter Paper (8.5x11 in)</PresentationFormat>
  <Paragraphs>94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1485</cp:revision>
  <dcterms:created xsi:type="dcterms:W3CDTF">2002-09-12T17:13:32Z</dcterms:created>
  <dcterms:modified xsi:type="dcterms:W3CDTF">2008-09-04T00:18:33Z</dcterms:modified>
</cp:coreProperties>
</file>