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452" r:id="rId4"/>
    <p:sldId id="500" r:id="rId5"/>
    <p:sldId id="508" r:id="rId6"/>
    <p:sldId id="509" r:id="rId7"/>
    <p:sldId id="492" r:id="rId8"/>
    <p:sldId id="454" r:id="rId9"/>
    <p:sldId id="510" r:id="rId10"/>
    <p:sldId id="511" r:id="rId11"/>
    <p:sldId id="512" r:id="rId12"/>
    <p:sldId id="496" r:id="rId13"/>
    <p:sldId id="4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1844"/>
        <p:guide pos="28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15.wmf"/><Relationship Id="rId5" Type="http://schemas.openxmlformats.org/officeDocument/2006/relationships/image" Target="../media/image5.wmf"/><Relationship Id="rId10" Type="http://schemas.openxmlformats.org/officeDocument/2006/relationships/image" Target="../media/image19.wmf"/><Relationship Id="rId4" Type="http://schemas.openxmlformats.org/officeDocument/2006/relationships/image" Target="../media/image8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7.wmf"/><Relationship Id="rId7" Type="http://schemas.openxmlformats.org/officeDocument/2006/relationships/image" Target="../media/image30.wmf"/><Relationship Id="rId2" Type="http://schemas.openxmlformats.org/officeDocument/2006/relationships/image" Target="../media/image6.wmf"/><Relationship Id="rId1" Type="http://schemas.openxmlformats.org/officeDocument/2006/relationships/image" Target="../media/image27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5.wmf"/><Relationship Id="rId10" Type="http://schemas.openxmlformats.org/officeDocument/2006/relationships/image" Target="../media/image33.wmf"/><Relationship Id="rId4" Type="http://schemas.openxmlformats.org/officeDocument/2006/relationships/image" Target="../media/image28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06.ppt" TargetMode="External"/><Relationship Id="rId3" Type="http://schemas.openxmlformats.org/officeDocument/2006/relationships/hyperlink" Target="http://www.owlnet.rice.edu/~ryanking/elec431/intro.html" TargetMode="External"/><Relationship Id="rId7" Type="http://schemas.openxmlformats.org/officeDocument/2006/relationships/hyperlink" Target="http://www.owlnet.rice.edu/~elec539/Projects99/BACH/proj2/wiener.html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Wiener_filter" TargetMode="External"/><Relationship Id="rId11" Type="http://schemas.openxmlformats.org/officeDocument/2006/relationships/hyperlink" Target="http://dspalg.com/se.gif" TargetMode="External"/><Relationship Id="rId5" Type="http://schemas.openxmlformats.org/officeDocument/2006/relationships/hyperlink" Target="http://cnx.org/content/m11835/latest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mathworks.com/products/filterdesign/demos.html?file=/products/demos/shipping/filterdesign/adaptrlsdemo.html" TargetMode="External"/><Relationship Id="rId9" Type="http://schemas.openxmlformats.org/officeDocument/2006/relationships/hyperlink" Target="http://www.ece.msstate.edu/research/isip/publications/courses/ece_8423/lectures/current/lecture_06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41.png"/><Relationship Id="rId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hyperlink" Target="http://www.amazon.com/Adaptive-Signal-Processing-Prentice-Hall/dp/0130040290" TargetMode="Externa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hyperlink" Target="http://www.buzzypedia.com/reviews/Sennheiser_PXC_250/images/Noise-Cancellation.gif" TargetMode="Externa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5.bin"/><Relationship Id="rId5" Type="http://schemas.openxmlformats.org/officeDocument/2006/relationships/hyperlink" Target="http://www.mobilefun.co.uk/graphics/misc/6107-Complete.jpg" TargetMode="External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png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Adaptive Noise Cancellation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ANC W/O External Reference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Adaptive Line Enhancement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Least Squares Solution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Convergence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RK: ANC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MATLAB: ANC Toolbox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Interference Cancellation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WIKI: Weiner Filtering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RICE: Weiner Filtering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.../publications/courses/ece_8423/lectures/current/lecture_06.ppt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.../publications/courses/ece_8423/lectures/current/lecture_06.mp3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APPLICATIONS OF </a:t>
            </a:r>
            <a:r>
              <a:rPr lang="en-US" b="1" dirty="0" smtClean="0">
                <a:solidFill>
                  <a:schemeClr val="accent2"/>
                </a:solidFill>
              </a:rPr>
              <a:t>ADAPTIVE </a:t>
            </a:r>
            <a:r>
              <a:rPr lang="en-US" b="1" dirty="0" smtClean="0">
                <a:solidFill>
                  <a:schemeClr val="accent2"/>
                </a:solidFill>
              </a:rPr>
              <a:t>FILTERS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8129" name="Picture 1">
            <a:hlinkClick r:id="rId5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58055" y="1617783"/>
            <a:ext cx="3931920" cy="173704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8130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758055" y="3376235"/>
            <a:ext cx="3931920" cy="186750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SNR Gain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88497"/>
            <a:ext cx="8676250" cy="342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output of the filter can be computed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 via convolution: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output consists of two terms: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output noise power is: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output SNR is:</a:t>
            </a:r>
          </a:p>
        </p:txBody>
      </p:sp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447675" y="1222082"/>
          <a:ext cx="4524375" cy="1312863"/>
        </p:xfrm>
        <a:graphic>
          <a:graphicData uri="http://schemas.openxmlformats.org/presentationml/2006/ole">
            <p:oleObj spid="_x0000_s100355" name="Equation" r:id="rId3" imgW="3035160" imgH="888840" progId="Equation.3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447675" y="2868072"/>
          <a:ext cx="5580063" cy="974725"/>
        </p:xfrm>
        <a:graphic>
          <a:graphicData uri="http://schemas.openxmlformats.org/presentationml/2006/ole">
            <p:oleObj spid="_x0000_s100356" name="Equation" r:id="rId4" imgW="3746160" imgH="660240" progId="Equation.3">
              <p:embed/>
            </p:oleObj>
          </a:graphicData>
        </a:graphic>
      </p:graphicFrame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/>
          <a:srcRect l="41406" t="7292" r="1563" b="60416"/>
          <a:stretch>
            <a:fillRect/>
          </a:stretch>
        </p:blipFill>
        <p:spPr bwMode="auto">
          <a:xfrm>
            <a:off x="5387925" y="633472"/>
            <a:ext cx="3471203" cy="147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447675" y="4211369"/>
          <a:ext cx="4181475" cy="674688"/>
        </p:xfrm>
        <a:graphic>
          <a:graphicData uri="http://schemas.openxmlformats.org/presentationml/2006/ole">
            <p:oleObj spid="_x0000_s100358" name="Equation" r:id="rId6" imgW="2806560" imgH="457200" progId="Equation.3">
              <p:embed/>
            </p:oleObj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447675" y="5460683"/>
          <a:ext cx="4294188" cy="674687"/>
        </p:xfrm>
        <a:graphic>
          <a:graphicData uri="http://schemas.openxmlformats.org/presentationml/2006/ole">
            <p:oleObj spid="_x0000_s100359" name="Equation" r:id="rId7" imgW="2882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ALE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57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7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convergence properties of this filter are very similar to what we derived in the general LMS case:</a:t>
            </a: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 the ALE system:</a:t>
            </a: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However, estimating the noise power may be problematic, especially when the noise is </a:t>
            </a:r>
            <a:r>
              <a:rPr lang="en-US" sz="1800" b="1" dirty="0" err="1" smtClean="0">
                <a:solidFill>
                  <a:schemeClr val="bg1"/>
                </a:solidFill>
              </a:rPr>
              <a:t>nonstationary</a:t>
            </a:r>
            <a:r>
              <a:rPr lang="en-US" sz="1800" b="1" dirty="0" smtClean="0">
                <a:solidFill>
                  <a:schemeClr val="bg1"/>
                </a:solidFill>
              </a:rPr>
              <a:t>, so conservative values of the adaptation constant are often chosen in practice.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447675" y="2553479"/>
          <a:ext cx="1947862" cy="631825"/>
        </p:xfrm>
        <a:graphic>
          <a:graphicData uri="http://schemas.openxmlformats.org/presentationml/2006/ole">
            <p:oleObj spid="_x0000_s89089" name="Equation" r:id="rId3" imgW="1307880" imgH="431640" progId="Equation.3">
              <p:embed/>
            </p:oleObj>
          </a:graphicData>
        </a:graphic>
      </p:graphicFrame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4049005" y="2407257"/>
          <a:ext cx="2628901" cy="947737"/>
        </p:xfrm>
        <a:graphic>
          <a:graphicData uri="http://schemas.openxmlformats.org/presentationml/2006/ole">
            <p:oleObj spid="_x0000_s89090" name="Equation" r:id="rId4" imgW="1765080" imgH="6476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2570529" y="1341509"/>
          <a:ext cx="5656263" cy="631825"/>
        </p:xfrm>
        <a:graphic>
          <a:graphicData uri="http://schemas.openxmlformats.org/presentationml/2006/ole">
            <p:oleObj spid="_x0000_s89091" name="Equation" r:id="rId5" imgW="3797280" imgH="431640" progId="Equation.3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447675" y="1341462"/>
          <a:ext cx="1455737" cy="631825"/>
        </p:xfrm>
        <a:graphic>
          <a:graphicData uri="http://schemas.openxmlformats.org/presentationml/2006/ole">
            <p:oleObj spid="_x0000_s89093" name="Equation" r:id="rId6" imgW="977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</a:t>
            </a:r>
            <a:r>
              <a:rPr lang="en-US" sz="1800" b="1" dirty="0" smtClean="0"/>
              <a:t>two historically significant adaptive filters: adaptive noise cancellation (ANC) and adaptive line enhancement (ALE).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derived the estimation equations and the SNR properties of these filters.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what happens when less than ideal conditions are encountered.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78458" y="2716213"/>
            <a:ext cx="8735355" cy="371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ANC is concerned with the enhancement of noise corrupted signals.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Requires no a priori knowledge of the signal or noise.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Variation of optimal filtering which uses a secondary, or reference, signal.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reference measurement should contain no signal and noise that is correlated with the original noise.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Relation to adaptive filtering paradigm from</a:t>
            </a:r>
            <a:br>
              <a:rPr lang="en-US" sz="1800" b="1" dirty="0" smtClean="0"/>
            </a:br>
            <a:r>
              <a:rPr lang="en-US" sz="1800" b="1" dirty="0" smtClean="0"/>
              <a:t>previous lecture: the desired signal is </a:t>
            </a:r>
            <a:br>
              <a:rPr lang="en-US" sz="1800" b="1" dirty="0" smtClean="0"/>
            </a:br>
            <a:r>
              <a:rPr lang="en-US" sz="1800" b="1" dirty="0" smtClean="0"/>
              <a:t>replaced by the primary signal </a:t>
            </a:r>
            <a:br>
              <a:rPr lang="en-US" sz="1800" b="1" dirty="0" smtClean="0"/>
            </a:br>
            <a:r>
              <a:rPr lang="en-US" sz="1800" b="1" dirty="0" smtClean="0"/>
              <a:t>(signal + noise), and the system input is </a:t>
            </a:r>
            <a:br>
              <a:rPr lang="en-US" sz="1800" b="1" dirty="0" smtClean="0"/>
            </a:br>
            <a:r>
              <a:rPr lang="en-US" sz="1800" b="1" dirty="0" smtClean="0"/>
              <a:t>replaced by the reference.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output is the error signal.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Adaptive Noise Cancellation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8459" y="634199"/>
            <a:ext cx="3451006" cy="202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One of the most important applications of adaptive filtering is </a:t>
            </a:r>
            <a:r>
              <a:rPr lang="en-US" sz="1800" b="1" dirty="0" smtClean="0"/>
              <a:t>adaptive noise cancellation (ANC).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Originally proposed by</a:t>
            </a:r>
            <a:br>
              <a:rPr lang="en-US" sz="1800" b="1" dirty="0" smtClean="0"/>
            </a:br>
            <a:r>
              <a:rPr lang="en-US" sz="1800" b="1" dirty="0" smtClean="0">
                <a:hlinkClick r:id="rId3"/>
              </a:rPr>
              <a:t>B. </a:t>
            </a:r>
            <a:r>
              <a:rPr lang="en-US" sz="1800" b="1" dirty="0" err="1" smtClean="0">
                <a:hlinkClick r:id="rId3"/>
              </a:rPr>
              <a:t>Widrow</a:t>
            </a:r>
            <a:r>
              <a:rPr lang="en-US" sz="1800" b="1" dirty="0" smtClean="0">
                <a:hlinkClick r:id="rId3"/>
              </a:rPr>
              <a:t> in 1975</a:t>
            </a:r>
            <a:r>
              <a:rPr lang="en-US" sz="1800" b="1" dirty="0" smtClean="0"/>
              <a:t>.</a:t>
            </a:r>
            <a:endParaRPr lang="en-US" sz="1800" b="1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4232860" y="673337"/>
            <a:ext cx="4680953" cy="1747448"/>
            <a:chOff x="267286" y="968766"/>
            <a:chExt cx="4680953" cy="174744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67286" y="1308100"/>
              <a:ext cx="3371269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081" name="Object 1"/>
            <p:cNvGraphicFramePr>
              <a:graphicFrameLocks noChangeAspect="1"/>
            </p:cNvGraphicFramePr>
            <p:nvPr/>
          </p:nvGraphicFramePr>
          <p:xfrm>
            <a:off x="460571" y="968766"/>
            <a:ext cx="1797050" cy="338138"/>
          </p:xfrm>
          <a:graphic>
            <a:graphicData uri="http://schemas.openxmlformats.org/presentationml/2006/ole">
              <p:oleObj spid="_x0000_s46081" name="Equation" r:id="rId4" imgW="1206360" imgH="228600" progId="Equation.3">
                <p:embed/>
              </p:oleObj>
            </a:graphicData>
          </a:graphic>
        </p:graphicFrame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3302570" y="1920875"/>
            <a:ext cx="471487" cy="301625"/>
          </p:xfrm>
          <a:graphic>
            <a:graphicData uri="http://schemas.openxmlformats.org/presentationml/2006/ole">
              <p:oleObj spid="_x0000_s46083" name="Equation" r:id="rId5" imgW="317160" imgH="203040" progId="Equation.3">
                <p:embed/>
              </p:oleObj>
            </a:graphicData>
          </a:graphic>
        </p:graphicFrame>
        <p:graphicFrame>
          <p:nvGraphicFramePr>
            <p:cNvPr id="46085" name="Object 5"/>
            <p:cNvGraphicFramePr>
              <a:graphicFrameLocks noChangeAspect="1"/>
            </p:cNvGraphicFramePr>
            <p:nvPr/>
          </p:nvGraphicFramePr>
          <p:xfrm>
            <a:off x="3303200" y="2414588"/>
            <a:ext cx="454025" cy="301625"/>
          </p:xfrm>
          <a:graphic>
            <a:graphicData uri="http://schemas.openxmlformats.org/presentationml/2006/ole">
              <p:oleObj spid="_x0000_s46085" name="Equation" r:id="rId6" imgW="304560" imgH="203040" progId="Equation.3">
                <p:embed/>
              </p:oleObj>
            </a:graphicData>
          </a:graphic>
        </p:graphicFrame>
        <p:grpSp>
          <p:nvGrpSpPr>
            <p:cNvPr id="68" name="Group 67"/>
            <p:cNvGrpSpPr/>
            <p:nvPr/>
          </p:nvGrpSpPr>
          <p:grpSpPr>
            <a:xfrm>
              <a:off x="3624486" y="986253"/>
              <a:ext cx="724095" cy="692252"/>
              <a:chOff x="3624486" y="972185"/>
              <a:chExt cx="724095" cy="69225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662781" y="972979"/>
                <a:ext cx="685800" cy="685800"/>
                <a:chOff x="-680281" y="1656913"/>
                <a:chExt cx="685800" cy="685800"/>
              </a:xfrm>
            </p:grpSpPr>
            <p:cxnSp>
              <p:nvCxnSpPr>
                <p:cNvPr id="27" name="Straight Connector 26"/>
                <p:cNvCxnSpPr>
                  <a:stCxn id="10" idx="0"/>
                  <a:endCxn id="10" idx="4"/>
                </p:cNvCxnSpPr>
                <p:nvPr/>
              </p:nvCxnSpPr>
              <p:spPr>
                <a:xfrm rot="135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>
                  <a:stCxn id="10" idx="2"/>
                  <a:endCxn id="10" idx="6"/>
                </p:cNvCxnSpPr>
                <p:nvPr/>
              </p:nvCxnSpPr>
              <p:spPr>
                <a:xfrm rot="81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3662781" y="972185"/>
                <a:ext cx="685800" cy="685800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24486" y="1114569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19090" y="1295105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–</a:t>
                </a:r>
              </a:p>
            </p:txBody>
          </p:sp>
        </p:grpSp>
        <p:cxnSp>
          <p:nvCxnSpPr>
            <p:cNvPr id="35" name="Straight Arrow Connector 34"/>
            <p:cNvCxnSpPr>
              <a:endCxn id="5" idx="1"/>
            </p:cNvCxnSpPr>
            <p:nvPr/>
          </p:nvCxnSpPr>
          <p:spPr>
            <a:xfrm flipV="1">
              <a:off x="277812" y="2222500"/>
              <a:ext cx="2169981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101" name="Object 21"/>
            <p:cNvGraphicFramePr>
              <a:graphicFrameLocks noChangeAspect="1"/>
            </p:cNvGraphicFramePr>
            <p:nvPr/>
          </p:nvGraphicFramePr>
          <p:xfrm>
            <a:off x="782834" y="1903413"/>
            <a:ext cx="1152525" cy="319087"/>
          </p:xfrm>
          <a:graphic>
            <a:graphicData uri="http://schemas.openxmlformats.org/presentationml/2006/ole">
              <p:oleObj spid="_x0000_s46101" name="Equation" r:id="rId7" imgW="774360" imgH="215640" progId="Equation.3">
                <p:embed/>
              </p:oleObj>
            </a:graphicData>
          </a:graphic>
        </p:graphicFrame>
        <p:cxnSp>
          <p:nvCxnSpPr>
            <p:cNvPr id="45" name="Straight Arrow Connector 44"/>
            <p:cNvCxnSpPr>
              <a:endCxn id="34" idx="2"/>
            </p:cNvCxnSpPr>
            <p:nvPr/>
          </p:nvCxnSpPr>
          <p:spPr>
            <a:xfrm rot="16200000" flipV="1">
              <a:off x="3725379" y="1955097"/>
              <a:ext cx="558063" cy="488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3117141" y="2222500"/>
              <a:ext cx="889709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0" idx="6"/>
            </p:cNvCxnSpPr>
            <p:nvPr/>
          </p:nvCxnSpPr>
          <p:spPr>
            <a:xfrm flipV="1">
              <a:off x="4348581" y="1323975"/>
              <a:ext cx="599657" cy="517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4252120" y="2020095"/>
              <a:ext cx="1392237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166425" y="2716213"/>
              <a:ext cx="2781813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2152357" y="1828800"/>
              <a:ext cx="1181686" cy="88741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2447793" y="1997417"/>
              <a:ext cx="679799" cy="450166"/>
              <a:chOff x="2447793" y="1997417"/>
              <a:chExt cx="679799" cy="45016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447793" y="1997417"/>
                <a:ext cx="679799" cy="45016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46082" name="Object 2"/>
              <p:cNvGraphicFramePr>
                <a:graphicFrameLocks noChangeAspect="1"/>
              </p:cNvGraphicFramePr>
              <p:nvPr/>
            </p:nvGraphicFramePr>
            <p:xfrm>
              <a:off x="2617830" y="2030267"/>
              <a:ext cx="339725" cy="300037"/>
            </p:xfrm>
            <a:graphic>
              <a:graphicData uri="http://schemas.openxmlformats.org/presentationml/2006/ole">
                <p:oleObj spid="_x0000_s46082" name="Equation" r:id="rId8" imgW="152280" imgH="203040" progId="Equation.3">
                  <p:embed/>
                </p:oleObj>
              </a:graphicData>
            </a:graphic>
          </p:graphicFrame>
        </p:grpSp>
      </p:grpSp>
      <p:grpSp>
        <p:nvGrpSpPr>
          <p:cNvPr id="76" name="Group 75"/>
          <p:cNvGrpSpPr/>
          <p:nvPr/>
        </p:nvGrpSpPr>
        <p:grpSpPr>
          <a:xfrm>
            <a:off x="5443135" y="4862976"/>
            <a:ext cx="3470678" cy="1467485"/>
            <a:chOff x="5308712" y="614533"/>
            <a:chExt cx="3470678" cy="1467485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5308712" y="1531938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6935378" y="1531938"/>
              <a:ext cx="610088" cy="984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559533" y="1197292"/>
              <a:ext cx="685800" cy="68580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>
              <a:endCxn id="79" idx="0"/>
            </p:cNvCxnSpPr>
            <p:nvPr/>
          </p:nvCxnSpPr>
          <p:spPr>
            <a:xfrm rot="5400000">
              <a:off x="7617404" y="899562"/>
              <a:ext cx="582760" cy="1270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" name="Object 1"/>
            <p:cNvGraphicFramePr>
              <a:graphicFrameLocks noChangeAspect="1"/>
            </p:cNvGraphicFramePr>
            <p:nvPr/>
          </p:nvGraphicFramePr>
          <p:xfrm>
            <a:off x="5468938" y="1155700"/>
            <a:ext cx="473075" cy="301625"/>
          </p:xfrm>
          <a:graphic>
            <a:graphicData uri="http://schemas.openxmlformats.org/presentationml/2006/ole">
              <p:oleObj spid="_x0000_s46102" name="Equation" r:id="rId9" imgW="317160" imgH="203040" progId="Equation.3">
                <p:embed/>
              </p:oleObj>
            </a:graphicData>
          </a:graphic>
        </p:graphicFrame>
        <p:graphicFrame>
          <p:nvGraphicFramePr>
            <p:cNvPr id="82" name="Object 3"/>
            <p:cNvGraphicFramePr>
              <a:graphicFrameLocks noChangeAspect="1"/>
            </p:cNvGraphicFramePr>
            <p:nvPr/>
          </p:nvGraphicFramePr>
          <p:xfrm>
            <a:off x="6985863" y="1238567"/>
            <a:ext cx="471487" cy="301625"/>
          </p:xfrm>
          <a:graphic>
            <a:graphicData uri="http://schemas.openxmlformats.org/presentationml/2006/ole">
              <p:oleObj spid="_x0000_s46103" name="Equation" r:id="rId10" imgW="317160" imgH="203040" progId="Equation.3">
                <p:embed/>
              </p:oleObj>
            </a:graphicData>
          </a:graphic>
        </p:graphicFrame>
        <p:graphicFrame>
          <p:nvGraphicFramePr>
            <p:cNvPr id="83" name="Object 4"/>
            <p:cNvGraphicFramePr>
              <a:graphicFrameLocks noChangeAspect="1"/>
            </p:cNvGraphicFramePr>
            <p:nvPr/>
          </p:nvGraphicFramePr>
          <p:xfrm>
            <a:off x="7999413" y="619125"/>
            <a:ext cx="490537" cy="301625"/>
          </p:xfrm>
          <a:graphic>
            <a:graphicData uri="http://schemas.openxmlformats.org/presentationml/2006/ole">
              <p:oleObj spid="_x0000_s46104" name="Equation" r:id="rId11" imgW="330120" imgH="203040" progId="Equation.3">
                <p:embed/>
              </p:oleObj>
            </a:graphicData>
          </a:graphic>
        </p:graphicFrame>
        <p:graphicFrame>
          <p:nvGraphicFramePr>
            <p:cNvPr id="84" name="Object 5"/>
            <p:cNvGraphicFramePr>
              <a:graphicFrameLocks noChangeAspect="1"/>
            </p:cNvGraphicFramePr>
            <p:nvPr/>
          </p:nvGraphicFramePr>
          <p:xfrm>
            <a:off x="8325365" y="1238567"/>
            <a:ext cx="454025" cy="301625"/>
          </p:xfrm>
          <a:graphic>
            <a:graphicData uri="http://schemas.openxmlformats.org/presentationml/2006/ole">
              <p:oleObj spid="_x0000_s46105" name="Equation" r:id="rId12" imgW="304560" imgH="203040" progId="Equation.3">
                <p:embed/>
              </p:oleObj>
            </a:graphicData>
          </a:graphic>
        </p:graphicFrame>
        <p:grpSp>
          <p:nvGrpSpPr>
            <p:cNvPr id="85" name="Group 29"/>
            <p:cNvGrpSpPr/>
            <p:nvPr/>
          </p:nvGrpSpPr>
          <p:grpSpPr>
            <a:xfrm>
              <a:off x="7573601" y="1198086"/>
              <a:ext cx="685800" cy="685800"/>
              <a:chOff x="3667547" y="1192584"/>
              <a:chExt cx="685800" cy="685800"/>
            </a:xfrm>
          </p:grpSpPr>
          <p:cxnSp>
            <p:nvCxnSpPr>
              <p:cNvPr id="92" name="Straight Connector 91"/>
              <p:cNvCxnSpPr>
                <a:stCxn id="79" idx="0"/>
                <a:endCxn id="79" idx="4"/>
              </p:cNvCxnSpPr>
              <p:nvPr/>
            </p:nvCxnSpPr>
            <p:spPr>
              <a:xfrm rot="13500000" flipH="1">
                <a:off x="3667547" y="1534690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79" idx="2"/>
                <a:endCxn id="79" idx="6"/>
              </p:cNvCxnSpPr>
              <p:nvPr/>
            </p:nvCxnSpPr>
            <p:spPr>
              <a:xfrm rot="8100000" flipH="1">
                <a:off x="3667547" y="1534690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/>
            <p:cNvSpPr txBox="1"/>
            <p:nvPr/>
          </p:nvSpPr>
          <p:spPr>
            <a:xfrm>
              <a:off x="7732258" y="1142724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518890" y="1337328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–</a:t>
              </a:r>
            </a:p>
          </p:txBody>
        </p:sp>
        <p:cxnSp>
          <p:nvCxnSpPr>
            <p:cNvPr id="88" name="Elbow Connector 87"/>
            <p:cNvCxnSpPr>
              <a:stCxn id="79" idx="6"/>
            </p:cNvCxnSpPr>
            <p:nvPr/>
          </p:nvCxnSpPr>
          <p:spPr>
            <a:xfrm flipH="1">
              <a:off x="5795889" y="1540192"/>
              <a:ext cx="2449444" cy="541826"/>
            </a:xfrm>
            <a:prstGeom prst="bentConnector3">
              <a:avLst>
                <a:gd name="adj1" fmla="val -933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5795889" y="1167619"/>
              <a:ext cx="1308296" cy="9003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246069" y="1315109"/>
              <a:ext cx="679799" cy="45016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1" name="Object 2"/>
            <p:cNvGraphicFramePr>
              <a:graphicFrameLocks noChangeAspect="1"/>
            </p:cNvGraphicFramePr>
            <p:nvPr/>
          </p:nvGraphicFramePr>
          <p:xfrm>
            <a:off x="6431402" y="1411288"/>
            <a:ext cx="339725" cy="300037"/>
          </p:xfrm>
          <a:graphic>
            <a:graphicData uri="http://schemas.openxmlformats.org/presentationml/2006/ole">
              <p:oleObj spid="_x0000_s46106" name="Equation" r:id="rId13" imgW="1522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Reference Signal is Critical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5" y="647114"/>
            <a:ext cx="5271869" cy="381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is measured in a noisy ambient environment (e.g., a hands-</a:t>
            </a:r>
            <a:r>
              <a:rPr lang="en-US" sz="1800" b="1" dirty="0" smtClean="0"/>
              <a:t>free microphone in a car).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noise is measured from a different location, typically close to the noise source (e.g., under the driver’s seat in a car).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noise estimate need not be the exact noise signal added to the speech signal, but should be related through a linear filtering process. In practice, this is often not the case.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The error signal can be written as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Squaring and taking</a:t>
            </a:r>
            <a:br>
              <a:rPr lang="en-US" sz="1800" b="1" dirty="0" smtClean="0"/>
            </a:br>
            <a:r>
              <a:rPr lang="en-US" sz="1800" b="1" dirty="0" smtClean="0"/>
              <a:t>the expectation:</a:t>
            </a:r>
            <a:endParaRPr lang="en-US" sz="1800" b="1" dirty="0" smtClean="0"/>
          </a:p>
        </p:txBody>
      </p:sp>
      <p:pic>
        <p:nvPicPr>
          <p:cNvPr id="88092" name="Picture 2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3763" y="683098"/>
            <a:ext cx="2971800" cy="185023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8093" name="Picture 2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73763" y="2533329"/>
            <a:ext cx="2971800" cy="210007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3993710" y="4893645"/>
            <a:ext cx="4680953" cy="1747448"/>
            <a:chOff x="267286" y="968766"/>
            <a:chExt cx="4680953" cy="1747448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67286" y="1308100"/>
              <a:ext cx="3371269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"/>
            <p:cNvGraphicFramePr>
              <a:graphicFrameLocks noChangeAspect="1"/>
            </p:cNvGraphicFramePr>
            <p:nvPr/>
          </p:nvGraphicFramePr>
          <p:xfrm>
            <a:off x="460571" y="968766"/>
            <a:ext cx="1797050" cy="338138"/>
          </p:xfrm>
          <a:graphic>
            <a:graphicData uri="http://schemas.openxmlformats.org/presentationml/2006/ole">
              <p:oleObj spid="_x0000_s88094" name="Equation" r:id="rId7" imgW="1206360" imgH="228600" progId="Equation.3">
                <p:embed/>
              </p:oleObj>
            </a:graphicData>
          </a:graphic>
        </p:graphicFrame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3302570" y="1920875"/>
            <a:ext cx="471487" cy="301625"/>
          </p:xfrm>
          <a:graphic>
            <a:graphicData uri="http://schemas.openxmlformats.org/presentationml/2006/ole">
              <p:oleObj spid="_x0000_s88095" name="Equation" r:id="rId8" imgW="317160" imgH="203040" progId="Equation.3">
                <p:embed/>
              </p:oleObj>
            </a:graphicData>
          </a:graphic>
        </p:graphicFrame>
        <p:graphicFrame>
          <p:nvGraphicFramePr>
            <p:cNvPr id="17" name="Object 5"/>
            <p:cNvGraphicFramePr>
              <a:graphicFrameLocks noChangeAspect="1"/>
            </p:cNvGraphicFramePr>
            <p:nvPr/>
          </p:nvGraphicFramePr>
          <p:xfrm>
            <a:off x="3303200" y="2414588"/>
            <a:ext cx="454025" cy="301625"/>
          </p:xfrm>
          <a:graphic>
            <a:graphicData uri="http://schemas.openxmlformats.org/presentationml/2006/ole">
              <p:oleObj spid="_x0000_s88096" name="Equation" r:id="rId9" imgW="304560" imgH="203040" progId="Equation.3">
                <p:embed/>
              </p:oleObj>
            </a:graphicData>
          </a:graphic>
        </p:graphicFrame>
        <p:grpSp>
          <p:nvGrpSpPr>
            <p:cNvPr id="18" name="Group 67"/>
            <p:cNvGrpSpPr/>
            <p:nvPr/>
          </p:nvGrpSpPr>
          <p:grpSpPr>
            <a:xfrm>
              <a:off x="3624486" y="986253"/>
              <a:ext cx="724095" cy="692252"/>
              <a:chOff x="3624486" y="972185"/>
              <a:chExt cx="724095" cy="69225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662781" y="972979"/>
                <a:ext cx="685800" cy="685800"/>
                <a:chOff x="-680281" y="1656913"/>
                <a:chExt cx="685800" cy="685800"/>
              </a:xfrm>
            </p:grpSpPr>
            <p:cxnSp>
              <p:nvCxnSpPr>
                <p:cNvPr id="34" name="Straight Connector 33"/>
                <p:cNvCxnSpPr>
                  <a:stCxn id="31" idx="0"/>
                  <a:endCxn id="31" idx="4"/>
                </p:cNvCxnSpPr>
                <p:nvPr/>
              </p:nvCxnSpPr>
              <p:spPr>
                <a:xfrm rot="135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1" idx="2"/>
                  <a:endCxn id="31" idx="6"/>
                </p:cNvCxnSpPr>
                <p:nvPr/>
              </p:nvCxnSpPr>
              <p:spPr>
                <a:xfrm rot="81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3662781" y="972185"/>
                <a:ext cx="685800" cy="685800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624486" y="1114569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819090" y="1295105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–</a:t>
                </a:r>
              </a:p>
            </p:txBody>
          </p:sp>
        </p:grpSp>
        <p:cxnSp>
          <p:nvCxnSpPr>
            <p:cNvPr id="19" name="Straight Arrow Connector 18"/>
            <p:cNvCxnSpPr>
              <a:endCxn id="28" idx="1"/>
            </p:cNvCxnSpPr>
            <p:nvPr/>
          </p:nvCxnSpPr>
          <p:spPr>
            <a:xfrm flipV="1">
              <a:off x="277812" y="2222500"/>
              <a:ext cx="2169981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21"/>
            <p:cNvGraphicFramePr>
              <a:graphicFrameLocks noChangeAspect="1"/>
            </p:cNvGraphicFramePr>
            <p:nvPr/>
          </p:nvGraphicFramePr>
          <p:xfrm>
            <a:off x="782834" y="1903413"/>
            <a:ext cx="1152525" cy="319087"/>
          </p:xfrm>
          <a:graphic>
            <a:graphicData uri="http://schemas.openxmlformats.org/presentationml/2006/ole">
              <p:oleObj spid="_x0000_s88097" name="Equation" r:id="rId10" imgW="774360" imgH="215640" progId="Equation.3">
                <p:embed/>
              </p:oleObj>
            </a:graphicData>
          </a:graphic>
        </p:graphicFrame>
        <p:cxnSp>
          <p:nvCxnSpPr>
            <p:cNvPr id="21" name="Straight Arrow Connector 20"/>
            <p:cNvCxnSpPr>
              <a:endCxn id="33" idx="2"/>
            </p:cNvCxnSpPr>
            <p:nvPr/>
          </p:nvCxnSpPr>
          <p:spPr>
            <a:xfrm rot="16200000" flipV="1">
              <a:off x="3725379" y="1955097"/>
              <a:ext cx="558063" cy="488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117141" y="2222500"/>
              <a:ext cx="889709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31" idx="6"/>
            </p:cNvCxnSpPr>
            <p:nvPr/>
          </p:nvCxnSpPr>
          <p:spPr>
            <a:xfrm flipV="1">
              <a:off x="4348581" y="1323975"/>
              <a:ext cx="599657" cy="517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4252120" y="2020095"/>
              <a:ext cx="1392237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166425" y="2716213"/>
              <a:ext cx="2781813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152357" y="1828800"/>
              <a:ext cx="1181686" cy="88741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41"/>
            <p:cNvGrpSpPr/>
            <p:nvPr/>
          </p:nvGrpSpPr>
          <p:grpSpPr>
            <a:xfrm>
              <a:off x="2447793" y="1997417"/>
              <a:ext cx="679799" cy="450166"/>
              <a:chOff x="2447793" y="1997417"/>
              <a:chExt cx="679799" cy="45016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447793" y="1997417"/>
                <a:ext cx="679799" cy="45016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9" name="Object 2"/>
              <p:cNvGraphicFramePr>
                <a:graphicFrameLocks noChangeAspect="1"/>
              </p:cNvGraphicFramePr>
              <p:nvPr/>
            </p:nvGraphicFramePr>
            <p:xfrm>
              <a:off x="2617830" y="2030267"/>
              <a:ext cx="339725" cy="300037"/>
            </p:xfrm>
            <a:graphic>
              <a:graphicData uri="http://schemas.openxmlformats.org/presentationml/2006/ole">
                <p:oleObj spid="_x0000_s88098" name="Equation" r:id="rId11" imgW="152280" imgH="203040" progId="Equation.3">
                  <p:embed/>
                </p:oleObj>
              </a:graphicData>
            </a:graphic>
          </p:graphicFrame>
        </p:grpSp>
      </p:grpSp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458788" y="5342963"/>
          <a:ext cx="3271837" cy="1071562"/>
        </p:xfrm>
        <a:graphic>
          <a:graphicData uri="http://schemas.openxmlformats.org/presentationml/2006/ole">
            <p:oleObj spid="_x0000_s88099" name="Equation" r:id="rId12" imgW="2197080" imgH="723600" progId="Equation.3">
              <p:embed/>
            </p:oleObj>
          </a:graphicData>
        </a:graphic>
      </p:graphicFrame>
      <p:graphicFrame>
        <p:nvGraphicFramePr>
          <p:cNvPr id="88100" name="Object 36"/>
          <p:cNvGraphicFramePr>
            <a:graphicFrameLocks noChangeAspect="1"/>
          </p:cNvGraphicFramePr>
          <p:nvPr/>
        </p:nvGraphicFramePr>
        <p:xfrm>
          <a:off x="458788" y="4185917"/>
          <a:ext cx="2382837" cy="338138"/>
        </p:xfrm>
        <a:graphic>
          <a:graphicData uri="http://schemas.openxmlformats.org/presentationml/2006/ole">
            <p:oleObj spid="_x0000_s88100" name="Equation" r:id="rId13" imgW="1600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Filter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5" y="647114"/>
            <a:ext cx="8690319" cy="381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It is assumed that </a:t>
            </a:r>
            <a:r>
              <a:rPr lang="en-US" sz="1800" i="1" dirty="0" smtClean="0"/>
              <a:t>s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 is uncorrelated with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for a fixed filter, </a:t>
            </a:r>
            <a:r>
              <a:rPr lang="en-US" sz="1800" i="1" dirty="0" smtClean="0"/>
              <a:t>s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 is also uncorrelated with                             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The expectation of the error reduces to:</a:t>
            </a:r>
          </a:p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we can also solve for the</a:t>
            </a:r>
            <a:br>
              <a:rPr lang="en-US" sz="1800" b="1" dirty="0" smtClean="0"/>
            </a:br>
            <a:r>
              <a:rPr lang="en-US" sz="1800" b="1" dirty="0" smtClean="0"/>
              <a:t>filter using the z-transform:</a:t>
            </a:r>
            <a:endParaRPr lang="en-US" sz="1800" b="1" dirty="0" smtClean="0"/>
          </a:p>
          <a:p>
            <a:pPr marL="165100" indent="-165100">
              <a:spcAft>
                <a:spcPts val="12000"/>
              </a:spcAft>
              <a:buFont typeface="Arial" pitchFamily="34" charset="0"/>
              <a:buChar char="•"/>
            </a:pPr>
            <a:r>
              <a:rPr lang="en-US" sz="1800" b="1" dirty="0" smtClean="0"/>
              <a:t>For our ANC system:</a:t>
            </a:r>
            <a:endParaRPr lang="en-US" sz="1800" b="1" dirty="0" smtClean="0"/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noises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</a:t>
            </a:r>
            <a:r>
              <a:rPr lang="en-US" sz="1800" b="1" dirty="0" smtClean="0"/>
              <a:t>are correlated in some way. We assume they can be modeled using a LINEAR filter (and this is a big assumption!):</a:t>
            </a:r>
            <a:endParaRPr lang="en-US" sz="1800" b="1" dirty="0" smtClean="0"/>
          </a:p>
        </p:txBody>
      </p:sp>
      <p:grpSp>
        <p:nvGrpSpPr>
          <p:cNvPr id="2" name="Group 12"/>
          <p:cNvGrpSpPr/>
          <p:nvPr/>
        </p:nvGrpSpPr>
        <p:grpSpPr>
          <a:xfrm>
            <a:off x="4092184" y="3064852"/>
            <a:ext cx="4680953" cy="1747448"/>
            <a:chOff x="267286" y="968766"/>
            <a:chExt cx="4680953" cy="1747448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67286" y="1308100"/>
              <a:ext cx="3371269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"/>
            <p:cNvGraphicFramePr>
              <a:graphicFrameLocks noChangeAspect="1"/>
            </p:cNvGraphicFramePr>
            <p:nvPr/>
          </p:nvGraphicFramePr>
          <p:xfrm>
            <a:off x="460571" y="968766"/>
            <a:ext cx="1797050" cy="338138"/>
          </p:xfrm>
          <a:graphic>
            <a:graphicData uri="http://schemas.openxmlformats.org/presentationml/2006/ole">
              <p:oleObj spid="_x0000_s96258" name="Equation" r:id="rId3" imgW="1206360" imgH="228600" progId="Equation.3">
                <p:embed/>
              </p:oleObj>
            </a:graphicData>
          </a:graphic>
        </p:graphicFrame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3302570" y="1920875"/>
            <a:ext cx="471487" cy="301625"/>
          </p:xfrm>
          <a:graphic>
            <a:graphicData uri="http://schemas.openxmlformats.org/presentationml/2006/ole">
              <p:oleObj spid="_x0000_s96259" name="Equation" r:id="rId4" imgW="317160" imgH="203040" progId="Equation.3">
                <p:embed/>
              </p:oleObj>
            </a:graphicData>
          </a:graphic>
        </p:graphicFrame>
        <p:graphicFrame>
          <p:nvGraphicFramePr>
            <p:cNvPr id="17" name="Object 5"/>
            <p:cNvGraphicFramePr>
              <a:graphicFrameLocks noChangeAspect="1"/>
            </p:cNvGraphicFramePr>
            <p:nvPr/>
          </p:nvGraphicFramePr>
          <p:xfrm>
            <a:off x="3303200" y="2414588"/>
            <a:ext cx="454025" cy="301625"/>
          </p:xfrm>
          <a:graphic>
            <a:graphicData uri="http://schemas.openxmlformats.org/presentationml/2006/ole">
              <p:oleObj spid="_x0000_s96260" name="Equation" r:id="rId5" imgW="304560" imgH="203040" progId="Equation.3">
                <p:embed/>
              </p:oleObj>
            </a:graphicData>
          </a:graphic>
        </p:graphicFrame>
        <p:grpSp>
          <p:nvGrpSpPr>
            <p:cNvPr id="3" name="Group 67"/>
            <p:cNvGrpSpPr/>
            <p:nvPr/>
          </p:nvGrpSpPr>
          <p:grpSpPr>
            <a:xfrm>
              <a:off x="3624486" y="986253"/>
              <a:ext cx="724095" cy="692252"/>
              <a:chOff x="3624486" y="972185"/>
              <a:chExt cx="724095" cy="692252"/>
            </a:xfrm>
          </p:grpSpPr>
          <p:grpSp>
            <p:nvGrpSpPr>
              <p:cNvPr id="5" name="Group 29"/>
              <p:cNvGrpSpPr/>
              <p:nvPr/>
            </p:nvGrpSpPr>
            <p:grpSpPr>
              <a:xfrm>
                <a:off x="3662781" y="972979"/>
                <a:ext cx="685800" cy="685800"/>
                <a:chOff x="-680281" y="1656913"/>
                <a:chExt cx="685800" cy="685800"/>
              </a:xfrm>
            </p:grpSpPr>
            <p:cxnSp>
              <p:nvCxnSpPr>
                <p:cNvPr id="34" name="Straight Connector 33"/>
                <p:cNvCxnSpPr>
                  <a:stCxn id="31" idx="0"/>
                  <a:endCxn id="31" idx="4"/>
                </p:cNvCxnSpPr>
                <p:nvPr/>
              </p:nvCxnSpPr>
              <p:spPr>
                <a:xfrm rot="135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1" idx="2"/>
                  <a:endCxn id="31" idx="6"/>
                </p:cNvCxnSpPr>
                <p:nvPr/>
              </p:nvCxnSpPr>
              <p:spPr>
                <a:xfrm rot="8100000" flipH="1">
                  <a:off x="-680281" y="1999019"/>
                  <a:ext cx="685800" cy="1588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3662781" y="972185"/>
                <a:ext cx="685800" cy="685800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624486" y="1114569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819090" y="1295105"/>
                <a:ext cx="365760" cy="369332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–</a:t>
                </a:r>
              </a:p>
            </p:txBody>
          </p:sp>
        </p:grpSp>
        <p:cxnSp>
          <p:nvCxnSpPr>
            <p:cNvPr id="19" name="Straight Arrow Connector 18"/>
            <p:cNvCxnSpPr>
              <a:endCxn id="28" idx="1"/>
            </p:cNvCxnSpPr>
            <p:nvPr/>
          </p:nvCxnSpPr>
          <p:spPr>
            <a:xfrm flipV="1">
              <a:off x="277812" y="2222500"/>
              <a:ext cx="2169981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21"/>
            <p:cNvGraphicFramePr>
              <a:graphicFrameLocks noChangeAspect="1"/>
            </p:cNvGraphicFramePr>
            <p:nvPr/>
          </p:nvGraphicFramePr>
          <p:xfrm>
            <a:off x="782834" y="1903413"/>
            <a:ext cx="1152525" cy="319087"/>
          </p:xfrm>
          <a:graphic>
            <a:graphicData uri="http://schemas.openxmlformats.org/presentationml/2006/ole">
              <p:oleObj spid="_x0000_s96261" name="Equation" r:id="rId6" imgW="774360" imgH="215640" progId="Equation.3">
                <p:embed/>
              </p:oleObj>
            </a:graphicData>
          </a:graphic>
        </p:graphicFrame>
        <p:cxnSp>
          <p:nvCxnSpPr>
            <p:cNvPr id="21" name="Straight Arrow Connector 20"/>
            <p:cNvCxnSpPr>
              <a:endCxn id="33" idx="2"/>
            </p:cNvCxnSpPr>
            <p:nvPr/>
          </p:nvCxnSpPr>
          <p:spPr>
            <a:xfrm rot="16200000" flipV="1">
              <a:off x="3725379" y="1955097"/>
              <a:ext cx="558063" cy="488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117141" y="2222500"/>
              <a:ext cx="889709" cy="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31" idx="6"/>
            </p:cNvCxnSpPr>
            <p:nvPr/>
          </p:nvCxnSpPr>
          <p:spPr>
            <a:xfrm flipV="1">
              <a:off x="4348581" y="1323975"/>
              <a:ext cx="599657" cy="517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4252120" y="2020095"/>
              <a:ext cx="1392237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166425" y="2716213"/>
              <a:ext cx="2781813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152357" y="1828800"/>
              <a:ext cx="1181686" cy="88741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41"/>
            <p:cNvGrpSpPr/>
            <p:nvPr/>
          </p:nvGrpSpPr>
          <p:grpSpPr>
            <a:xfrm>
              <a:off x="2447793" y="1997417"/>
              <a:ext cx="679799" cy="450166"/>
              <a:chOff x="2447793" y="1997417"/>
              <a:chExt cx="679799" cy="45016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447793" y="1997417"/>
                <a:ext cx="679799" cy="45016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9" name="Object 2"/>
              <p:cNvGraphicFramePr>
                <a:graphicFrameLocks noChangeAspect="1"/>
              </p:cNvGraphicFramePr>
              <p:nvPr/>
            </p:nvGraphicFramePr>
            <p:xfrm>
              <a:off x="2617830" y="2030267"/>
              <a:ext cx="339725" cy="300037"/>
            </p:xfrm>
            <a:graphic>
              <a:graphicData uri="http://schemas.openxmlformats.org/presentationml/2006/ole">
                <p:oleObj spid="_x0000_s96262" name="Equation" r:id="rId7" imgW="152280" imgH="203040" progId="Equation.3">
                  <p:embed/>
                </p:oleObj>
              </a:graphicData>
            </a:graphic>
          </p:graphicFrame>
        </p:grpSp>
      </p:grpSp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458788" y="1817272"/>
          <a:ext cx="3878263" cy="357188"/>
        </p:xfrm>
        <a:graphic>
          <a:graphicData uri="http://schemas.openxmlformats.org/presentationml/2006/ole">
            <p:oleObj spid="_x0000_s96263" name="Equation" r:id="rId8" imgW="2603160" imgH="241200" progId="Equation.3">
              <p:embed/>
            </p:oleObj>
          </a:graphicData>
        </a:graphic>
      </p:graphicFrame>
      <p:graphicFrame>
        <p:nvGraphicFramePr>
          <p:cNvPr id="88100" name="Object 36"/>
          <p:cNvGraphicFramePr>
            <a:graphicFrameLocks noChangeAspect="1"/>
          </p:cNvGraphicFramePr>
          <p:nvPr/>
        </p:nvGraphicFramePr>
        <p:xfrm>
          <a:off x="6121423" y="1043500"/>
          <a:ext cx="1776412" cy="319088"/>
        </p:xfrm>
        <a:graphic>
          <a:graphicData uri="http://schemas.openxmlformats.org/presentationml/2006/ole">
            <p:oleObj spid="_x0000_s96264" name="Equation" r:id="rId9" imgW="1193760" imgH="215640" progId="Equation.3">
              <p:embed/>
            </p:oleObj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458788" y="2856896"/>
          <a:ext cx="1778000" cy="676275"/>
        </p:xfrm>
        <a:graphic>
          <a:graphicData uri="http://schemas.openxmlformats.org/presentationml/2006/ole">
            <p:oleObj spid="_x0000_s96265" name="Equation" r:id="rId10" imgW="1193760" imgH="457200" progId="Equation.3">
              <p:embed/>
            </p:oleObj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458788" y="3924300"/>
          <a:ext cx="2024062" cy="1428750"/>
        </p:xfrm>
        <a:graphic>
          <a:graphicData uri="http://schemas.openxmlformats.org/presentationml/2006/ole">
            <p:oleObj spid="_x0000_s96266" name="Equation" r:id="rId11" imgW="1358640" imgH="965160" progId="Equation.3">
              <p:embed/>
            </p:oleObj>
          </a:graphicData>
        </a:graphic>
      </p:graphicFrame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458788" y="6085032"/>
          <a:ext cx="1816100" cy="339725"/>
        </p:xfrm>
        <a:graphic>
          <a:graphicData uri="http://schemas.openxmlformats.org/presentationml/2006/ole">
            <p:oleObj spid="_x0000_s96267" name="Equation" r:id="rId12" imgW="1218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The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5" y="647114"/>
            <a:ext cx="8690319" cy="59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that:</a:t>
            </a:r>
            <a:endParaRPr lang="en-US" sz="1800" b="1" dirty="0" smtClean="0"/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Further: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Therefore, the adaptive filter models</a:t>
            </a:r>
            <a:br>
              <a:rPr lang="en-US" sz="1800" b="1" dirty="0" smtClean="0"/>
            </a:br>
            <a:r>
              <a:rPr lang="en-US" sz="1800" b="1" dirty="0" smtClean="0"/>
              <a:t>the unknown transmission path,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</a:pPr>
            <a:r>
              <a:rPr lang="en-US" sz="1800" b="1" dirty="0" smtClean="0"/>
              <a:t>To verify this: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practice, ther</a:t>
            </a:r>
            <a:r>
              <a:rPr lang="en-US" sz="1800" b="1" dirty="0" smtClean="0"/>
              <a:t>e can be signal leakage between</a:t>
            </a:r>
            <a:br>
              <a:rPr lang="en-US" sz="1800" b="1" dirty="0" smtClean="0"/>
            </a:br>
            <a:r>
              <a:rPr lang="en-US" sz="1800" i="1" dirty="0" smtClean="0"/>
              <a:t>d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. Assuming we can model this as </a:t>
            </a:r>
            <a:br>
              <a:rPr lang="en-US" sz="1800" b="1" dirty="0" smtClean="0"/>
            </a:br>
            <a:r>
              <a:rPr lang="en-US" sz="1800" b="1" dirty="0" smtClean="0"/>
              <a:t>a linear filtering: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Effectively a signal to noise (SNR) ratio.</a:t>
            </a:r>
          </a:p>
        </p:txBody>
      </p: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458788" y="915082"/>
          <a:ext cx="5108575" cy="750888"/>
        </p:xfrm>
        <a:graphic>
          <a:graphicData uri="http://schemas.openxmlformats.org/presentationml/2006/ole">
            <p:oleObj spid="_x0000_s97292" name="Equation" r:id="rId3" imgW="3429000" imgH="507960" progId="Equation.3">
              <p:embed/>
            </p:oleObj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458788" y="1807863"/>
          <a:ext cx="5259388" cy="468313"/>
        </p:xfrm>
        <a:graphic>
          <a:graphicData uri="http://schemas.openxmlformats.org/presentationml/2006/ole">
            <p:oleObj spid="_x0000_s97293" name="Equation" r:id="rId4" imgW="3530520" imgH="317160" progId="Equation.3">
              <p:embed/>
            </p:oleObj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458788" y="3188381"/>
          <a:ext cx="1627187" cy="338137"/>
        </p:xfrm>
        <a:graphic>
          <a:graphicData uri="http://schemas.openxmlformats.org/presentationml/2006/ole">
            <p:oleObj spid="_x0000_s97294" name="Equation" r:id="rId5" imgW="1091880" imgH="228600" progId="Equation.3">
              <p:embed/>
            </p:oleObj>
          </a:graphicData>
        </a:graphic>
      </p:graphicFrame>
      <p:pic>
        <p:nvPicPr>
          <p:cNvPr id="97295" name="Picture 15"/>
          <p:cNvPicPr>
            <a:picLocks noChangeAspect="1" noChangeArrowheads="1"/>
          </p:cNvPicPr>
          <p:nvPr/>
        </p:nvPicPr>
        <p:blipFill>
          <a:blip r:embed="rId6"/>
          <a:srcRect l="30529" t="62740" r="14808" b="10144"/>
          <a:stretch>
            <a:fillRect/>
          </a:stretch>
        </p:blipFill>
        <p:spPr bwMode="auto">
          <a:xfrm>
            <a:off x="5249008" y="2351040"/>
            <a:ext cx="3663217" cy="136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458788" y="4003944"/>
          <a:ext cx="3065463" cy="1012825"/>
        </p:xfrm>
        <a:graphic>
          <a:graphicData uri="http://schemas.openxmlformats.org/presentationml/2006/ole">
            <p:oleObj spid="_x0000_s97296" name="Equation" r:id="rId7" imgW="2057400" imgH="685800" progId="Equation.3">
              <p:embed/>
            </p:oleObj>
          </a:graphicData>
        </a:graphic>
      </p:graphicFrame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5683952" y="5097588"/>
          <a:ext cx="2687638" cy="1689100"/>
        </p:xfrm>
        <a:graphic>
          <a:graphicData uri="http://schemas.openxmlformats.org/presentationml/2006/ole">
            <p:oleObj spid="_x0000_s97297" name="Equation" r:id="rId8" imgW="18032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7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 on ANC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693150" cy="11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characterize the performance of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the system in terms of the signal to noise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ratios of the system output and </a:t>
            </a: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system reference: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That is, the SNR of the output (the error)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is inversely proportional to the SNR of the reference (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contaminated by noise).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Hence, the more leakage, the worse the ANC result.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This analysis assumes an idealized approximation of the adaptive filter as a fixed, infinite, two-sided Wiener filter. It neglects issues of stability, convergence, and steady-state error.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Nevertheless, one-sided, or causal filters, do extremely well in this process. Many simplifications and optimizations of this approach have been implemented over the years to produce very effective technology (e.g., noise-cancelling headphones).</a:t>
            </a:r>
          </a:p>
        </p:txBody>
      </p:sp>
      <p:graphicFrame>
        <p:nvGraphicFramePr>
          <p:cNvPr id="45077" name="Object 21"/>
          <p:cNvGraphicFramePr>
            <a:graphicFrameLocks noChangeAspect="1"/>
          </p:cNvGraphicFramePr>
          <p:nvPr/>
        </p:nvGraphicFramePr>
        <p:xfrm>
          <a:off x="458788" y="1917983"/>
          <a:ext cx="2006600" cy="676275"/>
        </p:xfrm>
        <a:graphic>
          <a:graphicData uri="http://schemas.openxmlformats.org/presentationml/2006/ole">
            <p:oleObj spid="_x0000_s45077" name="Equation" r:id="rId3" imgW="1346040" imgH="457200" progId="Equation.3">
              <p:embed/>
            </p:oleObj>
          </a:graphicData>
        </a:graphic>
      </p:graphicFrame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4"/>
          <a:srcRect l="30529" t="62740" r="14808" b="10144"/>
          <a:stretch>
            <a:fillRect/>
          </a:stretch>
        </p:blipFill>
        <p:spPr bwMode="auto">
          <a:xfrm>
            <a:off x="5250596" y="620713"/>
            <a:ext cx="3663217" cy="136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Adaptive Line Enhancement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4033912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some applications,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signal of interest is an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extremely narrowband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signal that can be modeled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as a sum of </a:t>
            </a:r>
            <a:r>
              <a:rPr lang="en-US" sz="1800" b="1" dirty="0" err="1" smtClean="0">
                <a:solidFill>
                  <a:schemeClr val="bg1"/>
                </a:solidFill>
              </a:rPr>
              <a:t>sinewaves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cancel noise in such cases,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we invoke a special form of an adaptive filter known as adaptive line enhancement (ALE).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221" y="3446585"/>
            <a:ext cx="8693150" cy="31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write </a:t>
            </a:r>
            <a:r>
              <a:rPr lang="en-US" sz="1800" b="1" dirty="0" smtClean="0">
                <a:solidFill>
                  <a:schemeClr val="bg1"/>
                </a:solidFill>
              </a:rPr>
              <a:t>the output,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goal of the system is to maximize the SNR: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input signals may be writte</a:t>
            </a:r>
            <a:r>
              <a:rPr lang="en-US" sz="1800" b="1" dirty="0" smtClean="0">
                <a:solidFill>
                  <a:schemeClr val="bg1"/>
                </a:solidFill>
              </a:rPr>
              <a:t>n as: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the normal equation: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48443" y="1181690"/>
            <a:ext cx="3355686" cy="1385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208279" y="523875"/>
          <a:ext cx="3273425" cy="638175"/>
        </p:xfrm>
        <a:graphic>
          <a:graphicData uri="http://schemas.openxmlformats.org/presentationml/2006/ole">
            <p:oleObj spid="_x0000_s44055" name="Equation" r:id="rId3" imgW="2197080" imgH="43164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268144" y="1794262"/>
          <a:ext cx="471487" cy="301625"/>
        </p:xfrm>
        <a:graphic>
          <a:graphicData uri="http://schemas.openxmlformats.org/presentationml/2006/ole">
            <p:oleObj spid="_x0000_s44056" name="Equation" r:id="rId4" imgW="317160" imgH="20304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268774" y="2287975"/>
          <a:ext cx="454025" cy="301625"/>
        </p:xfrm>
        <a:graphic>
          <a:graphicData uri="http://schemas.openxmlformats.org/presentationml/2006/ole">
            <p:oleObj spid="_x0000_s44057" name="Equation" r:id="rId5" imgW="304560" imgH="203040" progId="Equation.3">
              <p:embed/>
            </p:oleObj>
          </a:graphicData>
        </a:graphic>
      </p:graphicFrame>
      <p:grpSp>
        <p:nvGrpSpPr>
          <p:cNvPr id="15" name="Group 67"/>
          <p:cNvGrpSpPr/>
          <p:nvPr/>
        </p:nvGrpSpPr>
        <p:grpSpPr>
          <a:xfrm>
            <a:off x="7590060" y="859640"/>
            <a:ext cx="724095" cy="692252"/>
            <a:chOff x="3624486" y="972185"/>
            <a:chExt cx="724095" cy="692252"/>
          </a:xfrm>
        </p:grpSpPr>
        <p:grpSp>
          <p:nvGrpSpPr>
            <p:cNvPr id="27" name="Group 29"/>
            <p:cNvGrpSpPr/>
            <p:nvPr/>
          </p:nvGrpSpPr>
          <p:grpSpPr>
            <a:xfrm>
              <a:off x="3662781" y="972979"/>
              <a:ext cx="685800" cy="685800"/>
              <a:chOff x="-680281" y="1656913"/>
              <a:chExt cx="685800" cy="685800"/>
            </a:xfrm>
          </p:grpSpPr>
          <p:cxnSp>
            <p:nvCxnSpPr>
              <p:cNvPr id="31" name="Straight Connector 30"/>
              <p:cNvCxnSpPr>
                <a:stCxn id="28" idx="0"/>
                <a:endCxn id="28" idx="4"/>
              </p:cNvCxnSpPr>
              <p:nvPr/>
            </p:nvCxnSpPr>
            <p:spPr>
              <a:xfrm rot="13500000" flipH="1">
                <a:off x="-680281" y="1999019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28" idx="2"/>
                <a:endCxn id="28" idx="6"/>
              </p:cNvCxnSpPr>
              <p:nvPr/>
            </p:nvCxnSpPr>
            <p:spPr>
              <a:xfrm rot="8100000" flipH="1">
                <a:off x="-680281" y="1999019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662781" y="972185"/>
              <a:ext cx="685800" cy="68580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4486" y="1114569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9090" y="1295105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–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4243386" y="2095887"/>
            <a:ext cx="2169981" cy="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087938" y="1784891"/>
          <a:ext cx="471487" cy="301625"/>
        </p:xfrm>
        <a:graphic>
          <a:graphicData uri="http://schemas.openxmlformats.org/presentationml/2006/ole">
            <p:oleObj spid="_x0000_s44058" name="Equation" r:id="rId6" imgW="317160" imgH="20304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6200000" flipV="1">
            <a:off x="7690953" y="1828484"/>
            <a:ext cx="558063" cy="488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082715" y="2095887"/>
            <a:ext cx="889709" cy="2"/>
          </a:xfrm>
          <a:prstGeom prst="straightConnector1">
            <a:avLst/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314155" y="1197362"/>
            <a:ext cx="599657" cy="5178"/>
          </a:xfrm>
          <a:prstGeom prst="straightConnector1">
            <a:avLst/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8217694" y="1893482"/>
            <a:ext cx="1392237" cy="1"/>
          </a:xfrm>
          <a:prstGeom prst="straightConnector1">
            <a:avLst/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31999" y="2589600"/>
            <a:ext cx="2781813" cy="1"/>
          </a:xfrm>
          <a:prstGeom prst="straightConnector1">
            <a:avLst/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117931" y="1702187"/>
            <a:ext cx="1181686" cy="88741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41"/>
          <p:cNvGrpSpPr/>
          <p:nvPr/>
        </p:nvGrpSpPr>
        <p:grpSpPr>
          <a:xfrm>
            <a:off x="6413367" y="1870804"/>
            <a:ext cx="679799" cy="450166"/>
            <a:chOff x="2447793" y="1997417"/>
            <a:chExt cx="679799" cy="450166"/>
          </a:xfrm>
        </p:grpSpPr>
        <p:sp>
          <p:nvSpPr>
            <p:cNvPr id="25" name="Rectangle 24"/>
            <p:cNvSpPr/>
            <p:nvPr/>
          </p:nvSpPr>
          <p:spPr>
            <a:xfrm>
              <a:off x="2447793" y="1997417"/>
              <a:ext cx="679799" cy="45016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6" name="Object 2"/>
            <p:cNvGraphicFramePr>
              <a:graphicFrameLocks noChangeAspect="1"/>
            </p:cNvGraphicFramePr>
            <p:nvPr/>
          </p:nvGraphicFramePr>
          <p:xfrm>
            <a:off x="2617830" y="2030267"/>
            <a:ext cx="339725" cy="300037"/>
          </p:xfrm>
          <a:graphic>
            <a:graphicData uri="http://schemas.openxmlformats.org/presentationml/2006/ole">
              <p:oleObj spid="_x0000_s44059" name="Equation" r:id="rId7" imgW="152280" imgH="203040" progId="Equation.3">
                <p:embed/>
              </p:oleObj>
            </a:graphicData>
          </a:graphic>
        </p:graphicFrame>
      </p:grpSp>
      <p:grpSp>
        <p:nvGrpSpPr>
          <p:cNvPr id="33" name="Group 41"/>
          <p:cNvGrpSpPr/>
          <p:nvPr/>
        </p:nvGrpSpPr>
        <p:grpSpPr>
          <a:xfrm>
            <a:off x="3906973" y="1376090"/>
            <a:ext cx="679799" cy="450166"/>
            <a:chOff x="-211001" y="1364371"/>
            <a:chExt cx="679799" cy="450166"/>
          </a:xfrm>
        </p:grpSpPr>
        <p:sp>
          <p:nvSpPr>
            <p:cNvPr id="34" name="Rectangle 33"/>
            <p:cNvSpPr/>
            <p:nvPr/>
          </p:nvSpPr>
          <p:spPr>
            <a:xfrm>
              <a:off x="-211001" y="1364371"/>
              <a:ext cx="679799" cy="45016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/>
          </p:nvGraphicFramePr>
          <p:xfrm>
            <a:off x="-26986" y="1479704"/>
            <a:ext cx="311150" cy="244475"/>
          </p:xfrm>
          <a:graphic>
            <a:graphicData uri="http://schemas.openxmlformats.org/presentationml/2006/ole">
              <p:oleObj spid="_x0000_s44060" name="Equation" r:id="rId8" imgW="139680" imgH="164880" progId="Equation.3">
                <p:embed/>
              </p:oleObj>
            </a:graphicData>
          </a:graphic>
        </p:graphicFrame>
      </p:grpSp>
      <p:cxnSp>
        <p:nvCxnSpPr>
          <p:cNvPr id="36" name="Straight Arrow Connector 35"/>
          <p:cNvCxnSpPr/>
          <p:nvPr/>
        </p:nvCxnSpPr>
        <p:spPr>
          <a:xfrm rot="16200000" flipV="1">
            <a:off x="4105708" y="1967422"/>
            <a:ext cx="283901" cy="1570"/>
          </a:xfrm>
          <a:prstGeom prst="straightConnector1">
            <a:avLst/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4143424" y="1271071"/>
            <a:ext cx="208468" cy="1570"/>
          </a:xfrm>
          <a:prstGeom prst="straightConnector1">
            <a:avLst/>
          </a:prstGeom>
          <a:ln w="25400">
            <a:solidFill>
              <a:schemeClr val="accent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061" name="Object 29"/>
          <p:cNvGraphicFramePr>
            <a:graphicFrameLocks noChangeAspect="1"/>
          </p:cNvGraphicFramePr>
          <p:nvPr/>
        </p:nvGraphicFramePr>
        <p:xfrm>
          <a:off x="3582304" y="3414713"/>
          <a:ext cx="3197225" cy="338137"/>
        </p:xfrm>
        <a:graphic>
          <a:graphicData uri="http://schemas.openxmlformats.org/presentationml/2006/ole">
            <p:oleObj spid="_x0000_s44061" name="Equation" r:id="rId9" imgW="2145960" imgH="228600" progId="Equation.3">
              <p:embed/>
            </p:oleObj>
          </a:graphicData>
        </a:graphic>
      </p:graphicFrame>
      <p:graphicFrame>
        <p:nvGraphicFramePr>
          <p:cNvPr id="44062" name="Object 30"/>
          <p:cNvGraphicFramePr>
            <a:graphicFrameLocks noChangeAspect="1"/>
          </p:cNvGraphicFramePr>
          <p:nvPr/>
        </p:nvGraphicFramePr>
        <p:xfrm>
          <a:off x="460375" y="4158369"/>
          <a:ext cx="1835150" cy="676275"/>
        </p:xfrm>
        <a:graphic>
          <a:graphicData uri="http://schemas.openxmlformats.org/presentationml/2006/ole">
            <p:oleObj spid="_x0000_s44062" name="Equation" r:id="rId10" imgW="1231560" imgH="457200" progId="Equation.3">
              <p:embed/>
            </p:oleObj>
          </a:graphicData>
        </a:graphic>
      </p:graphicFrame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460375" y="5286936"/>
          <a:ext cx="2667000" cy="300037"/>
        </p:xfrm>
        <a:graphic>
          <a:graphicData uri="http://schemas.openxmlformats.org/presentationml/2006/ole">
            <p:oleObj spid="_x0000_s44063" name="Equation" r:id="rId11" imgW="1790640" imgH="203040" progId="Equation.3">
              <p:embed/>
            </p:oleObj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460375" y="5960844"/>
          <a:ext cx="3802063" cy="636588"/>
        </p:xfrm>
        <a:graphic>
          <a:graphicData uri="http://schemas.openxmlformats.org/presentationml/2006/ole">
            <p:oleObj spid="_x0000_s44064" name="Equation" r:id="rId12" imgW="2552400" imgH="431640" progId="Equation.3">
              <p:embed/>
            </p:oleObj>
          </a:graphicData>
        </a:graphic>
      </p:graphicFrame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5009274" y="5212700"/>
            <a:ext cx="3600154" cy="8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Assume a solution of the form: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4066" name="Object 34"/>
          <p:cNvGraphicFramePr>
            <a:graphicFrameLocks noChangeAspect="1"/>
          </p:cNvGraphicFramePr>
          <p:nvPr/>
        </p:nvGraphicFramePr>
        <p:xfrm>
          <a:off x="5290040" y="5575943"/>
          <a:ext cx="2289175" cy="336550"/>
        </p:xfrm>
        <a:graphic>
          <a:graphicData uri="http://schemas.openxmlformats.org/presentationml/2006/ole">
            <p:oleObj spid="_x0000_s44066" name="Equation" r:id="rId13" imgW="1536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of the Normal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4484078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 our </a:t>
            </a:r>
            <a:r>
              <a:rPr lang="en-US" sz="1800" b="1" dirty="0" smtClean="0">
                <a:solidFill>
                  <a:schemeClr val="bg1"/>
                </a:solidFill>
              </a:rPr>
              <a:t>application: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Hence, our normal equation becomes: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221" y="3446585"/>
            <a:ext cx="8693150" cy="31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Combining the normal equation with our assumed solution: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Noting that                                                   and </a:t>
            </a:r>
          </a:p>
        </p:txBody>
      </p:sp>
      <p:graphicFrame>
        <p:nvGraphicFramePr>
          <p:cNvPr id="44062" name="Object 30"/>
          <p:cNvGraphicFramePr>
            <a:graphicFrameLocks noChangeAspect="1"/>
          </p:cNvGraphicFramePr>
          <p:nvPr/>
        </p:nvGraphicFramePr>
        <p:xfrm>
          <a:off x="447675" y="997830"/>
          <a:ext cx="3500438" cy="638175"/>
        </p:xfrm>
        <a:graphic>
          <a:graphicData uri="http://schemas.openxmlformats.org/presentationml/2006/ole">
            <p:oleObj spid="_x0000_s98313" name="Equation" r:id="rId3" imgW="2349360" imgH="431640" progId="Equation.3">
              <p:embed/>
            </p:oleObj>
          </a:graphicData>
        </a:graphic>
      </p:graphicFrame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447675" y="3779385"/>
          <a:ext cx="8115301" cy="638175"/>
        </p:xfrm>
        <a:graphic>
          <a:graphicData uri="http://schemas.openxmlformats.org/presentationml/2006/ole">
            <p:oleObj spid="_x0000_s98314" name="Equation" r:id="rId4" imgW="5448240" imgH="431640" progId="Equation.3">
              <p:embed/>
            </p:oleObj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447675" y="1994648"/>
          <a:ext cx="4179888" cy="1366837"/>
        </p:xfrm>
        <a:graphic>
          <a:graphicData uri="http://schemas.openxmlformats.org/presentationml/2006/ole">
            <p:oleObj spid="_x0000_s98315" name="Equation" r:id="rId5" imgW="2806560" imgH="927000" progId="Equation.3">
              <p:embed/>
            </p:oleObj>
          </a:graphicData>
        </a:graphic>
      </p:graphicFrame>
      <p:pic>
        <p:nvPicPr>
          <p:cNvPr id="98316" name="Picture 12"/>
          <p:cNvPicPr>
            <a:picLocks noChangeAspect="1" noChangeArrowheads="1"/>
          </p:cNvPicPr>
          <p:nvPr/>
        </p:nvPicPr>
        <p:blipFill>
          <a:blip r:embed="rId6"/>
          <a:srcRect l="41406" t="7292" r="1563" b="60416"/>
          <a:stretch>
            <a:fillRect/>
          </a:stretch>
        </p:blipFill>
        <p:spPr bwMode="auto">
          <a:xfrm>
            <a:off x="4586068" y="620713"/>
            <a:ext cx="4329332" cy="183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1633992" y="4492628"/>
          <a:ext cx="3027362" cy="300038"/>
        </p:xfrm>
        <a:graphic>
          <a:graphicData uri="http://schemas.openxmlformats.org/presentationml/2006/ole">
            <p:oleObj spid="_x0000_s98317" name="Equation" r:id="rId7" imgW="2031840" imgH="203040" progId="Equation.3">
              <p:embed/>
            </p:oleObj>
          </a:graphicData>
        </a:graphic>
      </p:graphicFrame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419100" y="4978400"/>
          <a:ext cx="7208838" cy="1276350"/>
        </p:xfrm>
        <a:graphic>
          <a:graphicData uri="http://schemas.openxmlformats.org/presentationml/2006/ole">
            <p:oleObj spid="_x0000_s98318" name="Equation" r:id="rId8" imgW="4838400" imgH="863280" progId="Equation.3">
              <p:embed/>
            </p:oleObj>
          </a:graphicData>
        </a:graphic>
      </p:graphicFrame>
      <p:graphicFrame>
        <p:nvGraphicFramePr>
          <p:cNvPr id="98319" name="Object 15"/>
          <p:cNvGraphicFramePr>
            <a:graphicFrameLocks noChangeAspect="1"/>
          </p:cNvGraphicFramePr>
          <p:nvPr/>
        </p:nvGraphicFramePr>
        <p:xfrm>
          <a:off x="5292958" y="4302584"/>
          <a:ext cx="2138362" cy="636588"/>
        </p:xfrm>
        <a:graphic>
          <a:graphicData uri="http://schemas.openxmlformats.org/presentationml/2006/ole">
            <p:oleObj spid="_x0000_s98319" name="Equation" r:id="rId9" imgW="1434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of the Normal Equation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88497"/>
            <a:ext cx="8676250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solution to this equation:</a:t>
            </a:r>
          </a:p>
          <a:p>
            <a:pPr marL="165100" indent="-165100">
              <a:spcAft>
                <a:spcPts val="60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is provided by: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221" y="3305905"/>
            <a:ext cx="8693150" cy="31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write this in </a:t>
            </a:r>
            <a:r>
              <a:rPr lang="en-US" sz="1800" b="1" dirty="0" smtClean="0">
                <a:solidFill>
                  <a:schemeClr val="bg1"/>
                </a:solidFill>
              </a:rPr>
              <a:t>terms of the SNR: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have essentially verified that the matched filter solution is optimal in a least squares sense (see the textbook).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As we would expect from a least squares solution, the results are independent of the phase of the signal.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All that is needed for the least squares solution is the auto and cross-correlation coefficients, which can be estimated from the data. </a:t>
            </a:r>
          </a:p>
        </p:txBody>
      </p:sp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447675" y="1955528"/>
          <a:ext cx="3006725" cy="1273175"/>
        </p:xfrm>
        <a:graphic>
          <a:graphicData uri="http://schemas.openxmlformats.org/presentationml/2006/ole">
            <p:oleObj spid="_x0000_s99332" name="Equation" r:id="rId3" imgW="2019240" imgH="863280" progId="Equation.3">
              <p:embed/>
            </p:oleObj>
          </a:graphicData>
        </a:graphic>
      </p:graphicFrame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447675" y="893053"/>
          <a:ext cx="4787900" cy="619125"/>
        </p:xfrm>
        <a:graphic>
          <a:graphicData uri="http://schemas.openxmlformats.org/presentationml/2006/ole">
            <p:oleObj spid="_x0000_s99334" name="Equation" r:id="rId4" imgW="3213000" imgH="419040" progId="Equation.3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447675" y="3673325"/>
          <a:ext cx="1833562" cy="674688"/>
        </p:xfrm>
        <a:graphic>
          <a:graphicData uri="http://schemas.openxmlformats.org/presentationml/2006/ole">
            <p:oleObj spid="_x0000_s99336" name="Equation" r:id="rId5" imgW="1231560" imgH="45720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2582301" y="3680484"/>
          <a:ext cx="2173288" cy="655637"/>
        </p:xfrm>
        <a:graphic>
          <a:graphicData uri="http://schemas.openxmlformats.org/presentationml/2006/ole">
            <p:oleObj spid="_x0000_s99337" name="Equation" r:id="rId6" imgW="1460160" imgH="444240" progId="Equation.3">
              <p:embed/>
            </p:oleObj>
          </a:graphicData>
        </a:graphic>
      </p:graphicFrame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7"/>
          <a:srcRect l="41406" t="7292" r="1563" b="60416"/>
          <a:stretch>
            <a:fillRect/>
          </a:stretch>
        </p:blipFill>
        <p:spPr bwMode="auto">
          <a:xfrm>
            <a:off x="5444196" y="2856168"/>
            <a:ext cx="3471203" cy="147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17387</TotalTime>
  <Words>549</Words>
  <Application>Microsoft PowerPoint</Application>
  <PresentationFormat>Letter Paper (8.5x11 in)</PresentationFormat>
  <Paragraphs>84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lecture_title</vt:lpstr>
      <vt:lpstr>lecture_default</vt:lpstr>
      <vt:lpstr>Microsoft Equation 3.0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1524</cp:revision>
  <dcterms:created xsi:type="dcterms:W3CDTF">2002-09-12T17:13:32Z</dcterms:created>
  <dcterms:modified xsi:type="dcterms:W3CDTF">2008-09-04T05:45:46Z</dcterms:modified>
</cp:coreProperties>
</file>