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1" r:id="rId2"/>
  </p:sldMasterIdLst>
  <p:notesMasterIdLst>
    <p:notesMasterId r:id="rId13"/>
  </p:notesMasterIdLst>
  <p:handoutMasterIdLst>
    <p:handoutMasterId r:id="rId14"/>
  </p:handoutMasterIdLst>
  <p:sldIdLst>
    <p:sldId id="325" r:id="rId3"/>
    <p:sldId id="452" r:id="rId4"/>
    <p:sldId id="500" r:id="rId5"/>
    <p:sldId id="509" r:id="rId6"/>
    <p:sldId id="492" r:id="rId7"/>
    <p:sldId id="454" r:id="rId8"/>
    <p:sldId id="510" r:id="rId9"/>
    <p:sldId id="511" r:id="rId10"/>
    <p:sldId id="512" r:id="rId11"/>
    <p:sldId id="478" r:id="rId12"/>
  </p:sldIdLst>
  <p:sldSz cx="9144000" cy="6858000" type="letter"/>
  <p:notesSz cx="7077075" cy="9004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4713" autoAdjust="0"/>
    <p:restoredTop sz="96226" autoAdjust="0"/>
  </p:normalViewPr>
  <p:slideViewPr>
    <p:cSldViewPr snapToGrid="0">
      <p:cViewPr varScale="1">
        <p:scale>
          <a:sx n="68" d="100"/>
          <a:sy n="68" d="100"/>
        </p:scale>
        <p:origin x="-828" y="-96"/>
      </p:cViewPr>
      <p:guideLst>
        <p:guide orient="horz" pos="4086"/>
        <p:guide pos="287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734" y="-108"/>
      </p:cViewPr>
      <p:guideLst>
        <p:guide orient="horz" pos="2835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8.xml"/><Relationship Id="rId2" Type="http://schemas.openxmlformats.org/officeDocument/2006/relationships/slide" Target="slides/slide7.xml"/><Relationship Id="rId1" Type="http://schemas.openxmlformats.org/officeDocument/2006/relationships/slide" Target="slides/slide6.xml"/><Relationship Id="rId4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5.wmf"/><Relationship Id="rId7" Type="http://schemas.openxmlformats.org/officeDocument/2006/relationships/image" Target="../media/image19.wmf"/><Relationship Id="rId12" Type="http://schemas.openxmlformats.org/officeDocument/2006/relationships/image" Target="../media/image43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11" Type="http://schemas.openxmlformats.org/officeDocument/2006/relationships/image" Target="../media/image42.wmf"/><Relationship Id="rId5" Type="http://schemas.openxmlformats.org/officeDocument/2006/relationships/image" Target="../media/image37.wmf"/><Relationship Id="rId10" Type="http://schemas.openxmlformats.org/officeDocument/2006/relationships/image" Target="../media/image41.wmf"/><Relationship Id="rId4" Type="http://schemas.openxmlformats.org/officeDocument/2006/relationships/image" Target="../media/image36.wmf"/><Relationship Id="rId9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317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317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9317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7463" y="674688"/>
            <a:ext cx="4502150" cy="3376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636" y="4277043"/>
            <a:ext cx="5187804" cy="405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9317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9/9/2008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R. S. Sutton and A. G. </a:t>
            </a:r>
            <a:r>
              <a:rPr lang="en-US" altLang="en-US" dirty="0" err="1"/>
              <a:t>Barto</a:t>
            </a:r>
            <a:r>
              <a:rPr lang="en-US" altLang="en-US" dirty="0"/>
              <a:t>: Reinforcement Learning: An Introduction</a:t>
            </a:r>
            <a:endParaRPr lang="en-US" altLang="en-US" sz="140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A9A9B-D817-4253-85CF-175FAC8E63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R. S. Sutton and A. G. Barto: Reinforcement Learning: An Introduction</a:t>
            </a:r>
            <a:endParaRPr lang="en-US" altLang="en-US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89630-ECFE-46C4-8DDC-33331FDD31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79426" y="130175"/>
            <a:ext cx="4490140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</a:t>
            </a:r>
            <a:r>
              <a:rPr lang="en-US" sz="1800" b="1" dirty="0" smtClean="0">
                <a:solidFill>
                  <a:srgbClr val="333399"/>
                </a:solidFill>
              </a:rPr>
              <a:t>8423 – Adaptive Signal Processing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713" r:id="rId3"/>
    <p:sldLayoutId id="214748371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</a:t>
            </a:r>
            <a:r>
              <a:rPr lang="en-US" sz="1200" b="1" dirty="0" smtClean="0">
                <a:solidFill>
                  <a:srgbClr val="892034"/>
                </a:solidFill>
              </a:rPr>
              <a:t>8423: </a:t>
            </a:r>
            <a:r>
              <a:rPr lang="en-US" sz="1200" b="1" dirty="0">
                <a:solidFill>
                  <a:srgbClr val="892034"/>
                </a:solidFill>
              </a:rPr>
              <a:t>Lecture </a:t>
            </a:r>
            <a:r>
              <a:rPr lang="en-US" sz="1200" b="1" dirty="0" smtClean="0">
                <a:solidFill>
                  <a:srgbClr val="892034"/>
                </a:solidFill>
              </a:rPr>
              <a:t>07,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ce.msstate.edu/research/isip/publications/courses/ece_8423/lectures/current/lecture_07.mp3" TargetMode="External"/><Relationship Id="rId13" Type="http://schemas.openxmlformats.org/officeDocument/2006/relationships/image" Target="../media/image4.png"/><Relationship Id="rId3" Type="http://schemas.openxmlformats.org/officeDocument/2006/relationships/hyperlink" Target="http://cnx.org/content/m11243/latest/" TargetMode="External"/><Relationship Id="rId7" Type="http://schemas.openxmlformats.org/officeDocument/2006/relationships/hyperlink" Target="http://www.ece.msstate.edu/research/isip/publications/courses/ece_8423/lectures/current/lecture_07.ppt" TargetMode="External"/><Relationship Id="rId12" Type="http://schemas.openxmlformats.org/officeDocument/2006/relationships/hyperlink" Target="http://www.circuitcellar.com/library/print/0999/richey110/3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ignal.hut.fi/kurssit/s884205/Material/ch3.pdf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://en.wikipedia.org/wiki/Pulse-code_modulation" TargetMode="External"/><Relationship Id="rId10" Type="http://schemas.openxmlformats.org/officeDocument/2006/relationships/hyperlink" Target="http://www.ncrg.aston.ac.uk/prospectus/TimeDelayEstimation.htm" TargetMode="External"/><Relationship Id="rId4" Type="http://schemas.openxmlformats.org/officeDocument/2006/relationships/hyperlink" Target="http://cnx.org/content/m12563/latest/" TargetMode="Externa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as.ufl.edu/jur/200711/images/zawodny-f1.gif" TargetMode="External"/><Relationship Id="rId3" Type="http://schemas.openxmlformats.org/officeDocument/2006/relationships/oleObject" Target="../embeddings/oleObject2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hyperlink" Target="http://minkyn.thuee.net/project/images/hardware.jpg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6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oleObject" Target="../embeddings/oleObject33.bin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7.bin"/><Relationship Id="rId12" Type="http://schemas.openxmlformats.org/officeDocument/2006/relationships/oleObject" Target="../embeddings/oleObject32.bin"/><Relationship Id="rId2" Type="http://schemas.openxmlformats.org/officeDocument/2006/relationships/slideLayout" Target="../slideLayouts/slideLayout11.xml"/><Relationship Id="rId16" Type="http://schemas.openxmlformats.org/officeDocument/2006/relationships/oleObject" Target="../embeddings/oleObject36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6.bin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5.bin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4.bin"/><Relationship Id="rId9" Type="http://schemas.openxmlformats.org/officeDocument/2006/relationships/oleObject" Target="../embeddings/oleObject29.bin"/><Relationship Id="rId14" Type="http://schemas.openxmlformats.org/officeDocument/2006/relationships/oleObject" Target="../embeddings/oleObject3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Time-Delay Estimation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The LMS Time-Delay Estimator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Adaptive Differential PCM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indent="-230188">
              <a:spcBef>
                <a:spcPts val="1400"/>
              </a:spcBef>
              <a:buFont typeface="Arial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3"/>
              </a:rPr>
              <a:t>CNX: Time-Delay Estimation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4"/>
              </a:rPr>
              <a:t>CNX: </a:t>
            </a:r>
            <a:r>
              <a:rPr lang="en-US" sz="1800" b="1" dirty="0" err="1" smtClean="0">
                <a:solidFill>
                  <a:schemeClr val="bg1"/>
                </a:solidFill>
                <a:hlinkClick r:id="rId4"/>
              </a:rPr>
              <a:t>Beamforming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5"/>
              </a:rPr>
              <a:t>Wiki: Pulse Code Modulation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err="1" smtClean="0">
                <a:solidFill>
                  <a:schemeClr val="bg1"/>
                </a:solidFill>
                <a:hlinkClick r:id="rId6"/>
              </a:rPr>
              <a:t>Kurssit</a:t>
            </a:r>
            <a:r>
              <a:rPr lang="en-US" sz="1800" b="1" dirty="0" smtClean="0">
                <a:solidFill>
                  <a:schemeClr val="bg1"/>
                </a:solidFill>
                <a:hlinkClick r:id="rId6"/>
              </a:rPr>
              <a:t>: Differential Coding of Images</a:t>
            </a:r>
            <a:r>
              <a:rPr lang="en-US" sz="1800" b="1" dirty="0" smtClean="0">
                <a:solidFill>
                  <a:srgbClr val="004000"/>
                </a:solidFill>
              </a:rPr>
              <a:t/>
            </a:r>
            <a:br>
              <a:rPr lang="en-US" sz="1800" b="1" dirty="0" smtClean="0">
                <a:solidFill>
                  <a:srgbClr val="004000"/>
                </a:solidFill>
              </a:rPr>
            </a:br>
            <a:endParaRPr lang="en-US" sz="1800" b="1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79425" y="5739618"/>
            <a:ext cx="8243888" cy="64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marL="176213" indent="-176213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solidFill>
                  <a:schemeClr val="accent1"/>
                </a:solidFill>
              </a:rPr>
              <a:t>•	URL: </a:t>
            </a:r>
            <a:r>
              <a:rPr lang="en-US" sz="1800" b="1" dirty="0" smtClean="0">
                <a:solidFill>
                  <a:schemeClr val="accent2"/>
                </a:solidFill>
                <a:hlinkClick r:id="rId7"/>
              </a:rPr>
              <a:t>.../publications/courses/ece_8423/lectures/current/lecture_07.ppt</a:t>
            </a:r>
            <a:endParaRPr lang="en-US" sz="1800" b="1" dirty="0" smtClean="0">
              <a:solidFill>
                <a:schemeClr val="accent2"/>
              </a:solidFill>
            </a:endParaRPr>
          </a:p>
          <a:p>
            <a:pPr marL="176213" indent="-176213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 smtClean="0">
                <a:solidFill>
                  <a:schemeClr val="accent1"/>
                </a:solidFill>
              </a:rPr>
              <a:t>•	MP3: </a:t>
            </a:r>
            <a:r>
              <a:rPr lang="en-US" sz="1800" b="1" dirty="0" smtClean="0">
                <a:solidFill>
                  <a:schemeClr val="accent2"/>
                </a:solidFill>
                <a:hlinkClick r:id="rId8"/>
              </a:rPr>
              <a:t>.../publications/courses/ece_8423/lectures/current/lecture_07.mp3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2908300" algn="l"/>
              </a:tabLst>
            </a:pPr>
            <a:r>
              <a:rPr lang="en-US" b="1" dirty="0">
                <a:solidFill>
                  <a:schemeClr val="accent1"/>
                </a:solidFill>
              </a:rPr>
              <a:t>LECTURE </a:t>
            </a:r>
            <a:r>
              <a:rPr lang="en-US" b="1" dirty="0" smtClean="0">
                <a:solidFill>
                  <a:schemeClr val="accent1"/>
                </a:solidFill>
              </a:rPr>
              <a:t>07: </a:t>
            </a:r>
            <a:r>
              <a:rPr lang="en-US" b="1" dirty="0" smtClean="0">
                <a:solidFill>
                  <a:schemeClr val="accent2"/>
                </a:solidFill>
              </a:rPr>
              <a:t>TIME-DELAY ESTIMATION</a:t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</a:rPr>
              <a:t>AND ADPCM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2" name="Picture 1">
            <a:hlinkClick r:id="rId4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83226" y="1697156"/>
            <a:ext cx="3208338" cy="215868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" name="Picture 2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483225" y="3855838"/>
            <a:ext cx="1450639" cy="13716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8131" name="Picture 3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952570" y="3855838"/>
            <a:ext cx="1738993" cy="13716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228600" y="633047"/>
            <a:ext cx="86106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We demonstrated how to use an LMS filter to estimate the time delay (and source location) of a signal.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We discussed correlation and LMS approaches to this problem.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introduced adaptive differential pulse code modulation as an application of LMS filtering.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Briefly discussed an echo cancellation application.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Next: we will investigate new computational forms of the LMS filter (e.g., leaky gradient descent and lattice filters).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178458" y="3010486"/>
            <a:ext cx="8735355" cy="3418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65100" indent="-165100">
              <a:spcAft>
                <a:spcPts val="7200"/>
              </a:spcAft>
              <a:buFont typeface="Arial" pitchFamily="34" charset="0"/>
              <a:buChar char="•"/>
            </a:pPr>
            <a:r>
              <a:rPr lang="en-US" sz="1800" b="1" dirty="0" smtClean="0"/>
              <a:t>A simple model for the received signals is:</a:t>
            </a:r>
          </a:p>
          <a:p>
            <a:pPr marL="165100" indent="-165100">
              <a:spcAft>
                <a:spcPts val="1200"/>
              </a:spcAft>
            </a:pPr>
            <a:r>
              <a:rPr lang="en-US" sz="1800" b="1" dirty="0" smtClean="0"/>
              <a:t>	</a:t>
            </a:r>
            <a:r>
              <a:rPr lang="en-US" sz="1800" i="1" dirty="0" smtClean="0"/>
              <a:t>s</a:t>
            </a:r>
            <a:r>
              <a:rPr lang="en-US" sz="1800" dirty="0" smtClean="0"/>
              <a:t>(</a:t>
            </a:r>
            <a:r>
              <a:rPr lang="en-US" sz="1800" i="1" dirty="0" smtClean="0"/>
              <a:t>t</a:t>
            </a:r>
            <a:r>
              <a:rPr lang="en-US" sz="1800" dirty="0" smtClean="0"/>
              <a:t>)</a:t>
            </a:r>
            <a:r>
              <a:rPr lang="en-US" sz="1800" b="1" dirty="0" smtClean="0"/>
              <a:t> is the signal which is derived from some distant source, and modeled as traveling at a constant speed.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i="1" dirty="0" smtClean="0"/>
              <a:t>v</a:t>
            </a:r>
            <a:r>
              <a:rPr lang="en-US" sz="1800" i="1" baseline="-25000" dirty="0" smtClean="0"/>
              <a:t>1</a:t>
            </a:r>
            <a:r>
              <a:rPr lang="en-US" sz="1800" dirty="0" smtClean="0"/>
              <a:t>(</a:t>
            </a:r>
            <a:r>
              <a:rPr lang="en-US" sz="1800" i="1" dirty="0" smtClean="0"/>
              <a:t>t</a:t>
            </a:r>
            <a:r>
              <a:rPr lang="en-US" sz="1800" dirty="0" smtClean="0"/>
              <a:t>)</a:t>
            </a:r>
            <a:r>
              <a:rPr lang="en-US" sz="1800" b="1" dirty="0" smtClean="0"/>
              <a:t> and </a:t>
            </a:r>
            <a:r>
              <a:rPr lang="en-US" sz="1800" i="1" dirty="0" smtClean="0"/>
              <a:t>v</a:t>
            </a:r>
            <a:r>
              <a:rPr lang="en-US" sz="1800" i="1" baseline="-25000" dirty="0" smtClean="0"/>
              <a:t>2</a:t>
            </a:r>
            <a:r>
              <a:rPr lang="en-US" sz="1800" dirty="0" smtClean="0"/>
              <a:t>(</a:t>
            </a:r>
            <a:r>
              <a:rPr lang="en-US" sz="1800" i="1" dirty="0" smtClean="0"/>
              <a:t>t</a:t>
            </a:r>
            <a:r>
              <a:rPr lang="en-US" sz="1800" dirty="0" smtClean="0"/>
              <a:t>)</a:t>
            </a:r>
            <a:r>
              <a:rPr lang="en-US" sz="1800" b="1" dirty="0" smtClean="0"/>
              <a:t> are additive noise terms measured at the receiver and </a:t>
            </a:r>
            <a:r>
              <a:rPr lang="en-US" sz="1800" i="1" dirty="0" smtClean="0"/>
              <a:t>D</a:t>
            </a:r>
            <a:r>
              <a:rPr lang="en-US" sz="1800" b="1" dirty="0" smtClean="0"/>
              <a:t> is the delay. </a:t>
            </a:r>
            <a:r>
              <a:rPr lang="en-US" sz="1800" i="1" dirty="0" smtClean="0"/>
              <a:t>v</a:t>
            </a:r>
            <a:r>
              <a:rPr lang="en-US" sz="1800" i="1" baseline="-25000" dirty="0" smtClean="0"/>
              <a:t>1</a:t>
            </a:r>
            <a:r>
              <a:rPr lang="en-US" sz="1800" dirty="0" smtClean="0"/>
              <a:t>(</a:t>
            </a:r>
            <a:r>
              <a:rPr lang="en-US" sz="1800" i="1" dirty="0" smtClean="0"/>
              <a:t>t</a:t>
            </a:r>
            <a:r>
              <a:rPr lang="en-US" sz="1800" dirty="0" smtClean="0"/>
              <a:t>)</a:t>
            </a:r>
            <a:r>
              <a:rPr lang="en-US" sz="1800" b="1" dirty="0" smtClean="0"/>
              <a:t> and </a:t>
            </a:r>
            <a:r>
              <a:rPr lang="en-US" sz="1800" i="1" dirty="0" smtClean="0"/>
              <a:t>v</a:t>
            </a:r>
            <a:r>
              <a:rPr lang="en-US" sz="1800" i="1" baseline="-25000" dirty="0" smtClean="0"/>
              <a:t>2</a:t>
            </a:r>
            <a:r>
              <a:rPr lang="en-US" sz="1800" dirty="0" smtClean="0"/>
              <a:t>(</a:t>
            </a:r>
            <a:r>
              <a:rPr lang="en-US" sz="1800" i="1" dirty="0" smtClean="0"/>
              <a:t>t</a:t>
            </a:r>
            <a:r>
              <a:rPr lang="en-US" sz="1800" dirty="0" smtClean="0"/>
              <a:t>)</a:t>
            </a:r>
            <a:r>
              <a:rPr lang="en-US" sz="1800" b="1" dirty="0" smtClean="0"/>
              <a:t> are assumed to be zero-mean, stationary, mutually uncorrelated.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We also assume that these measurement noises are uncorrelated with the signal, </a:t>
            </a:r>
            <a:r>
              <a:rPr lang="en-US" sz="1800" i="1" dirty="0" smtClean="0"/>
              <a:t>s</a:t>
            </a:r>
            <a:r>
              <a:rPr lang="en-US" sz="1800" dirty="0" smtClean="0"/>
              <a:t>(</a:t>
            </a:r>
            <a:r>
              <a:rPr lang="en-US" sz="1800" i="1" dirty="0" smtClean="0"/>
              <a:t>t</a:t>
            </a:r>
            <a:r>
              <a:rPr lang="en-US" sz="1800" dirty="0" smtClean="0"/>
              <a:t>)</a:t>
            </a:r>
            <a:r>
              <a:rPr lang="en-US" sz="1800" b="1" dirty="0" smtClean="0"/>
              <a:t>. (We will relax these assumptions later.)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Time-Delay Estimation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178459" y="634199"/>
            <a:ext cx="4055916" cy="224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/>
              <a:t>Our challenge is to estimate the time-delay between two signals.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/>
              <a:t>Applications include radar, sonar, geophysics, biomedical, and audio.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/>
              <a:t>Two measurements are made at sensors </a:t>
            </a:r>
            <a:r>
              <a:rPr lang="en-US" sz="1800" i="1" dirty="0" smtClean="0"/>
              <a:t>P</a:t>
            </a:r>
            <a:r>
              <a:rPr lang="en-US" sz="1800" i="1" baseline="-25000" dirty="0" smtClean="0"/>
              <a:t>1</a:t>
            </a:r>
            <a:r>
              <a:rPr lang="en-US" sz="1800" b="1" dirty="0" smtClean="0"/>
              <a:t> and </a:t>
            </a:r>
            <a:r>
              <a:rPr lang="en-US" sz="1800" i="1" dirty="0" smtClean="0"/>
              <a:t>P</a:t>
            </a:r>
            <a:r>
              <a:rPr lang="en-US" sz="1800" i="1" baseline="-25000" dirty="0" smtClean="0"/>
              <a:t>2</a:t>
            </a:r>
            <a:r>
              <a:rPr lang="en-US" sz="1800" b="1" dirty="0" smtClean="0"/>
              <a:t> separated by a distance </a:t>
            </a:r>
            <a:r>
              <a:rPr lang="en-US" sz="1800" i="1" dirty="0" smtClean="0"/>
              <a:t>d</a:t>
            </a:r>
            <a:r>
              <a:rPr lang="en-US" sz="1800" b="1" dirty="0" smtClean="0"/>
              <a:t>.</a:t>
            </a:r>
          </a:p>
        </p:txBody>
      </p:sp>
      <p:pic>
        <p:nvPicPr>
          <p:cNvPr id="46" name="Picture 45" descr="x.JPG"/>
          <p:cNvPicPr>
            <a:picLocks noChangeAspect="1"/>
          </p:cNvPicPr>
          <p:nvPr/>
        </p:nvPicPr>
        <p:blipFill>
          <a:blip r:embed="rId3" cstate="print"/>
          <a:srcRect l="3256" t="5991" r="9044" b="19666"/>
          <a:stretch>
            <a:fillRect/>
          </a:stretch>
        </p:blipFill>
        <p:spPr>
          <a:xfrm>
            <a:off x="4568825" y="565048"/>
            <a:ext cx="4346575" cy="2267324"/>
          </a:xfrm>
          <a:prstGeom prst="rect">
            <a:avLst/>
          </a:prstGeom>
        </p:spPr>
      </p:pic>
      <p:graphicFrame>
        <p:nvGraphicFramePr>
          <p:cNvPr id="46107" name="Object 27"/>
          <p:cNvGraphicFramePr>
            <a:graphicFrameLocks noChangeAspect="1"/>
          </p:cNvGraphicFramePr>
          <p:nvPr/>
        </p:nvGraphicFramePr>
        <p:xfrm>
          <a:off x="461963" y="3362276"/>
          <a:ext cx="2136775" cy="676275"/>
        </p:xfrm>
        <a:graphic>
          <a:graphicData uri="http://schemas.openxmlformats.org/presentationml/2006/ole">
            <p:oleObj spid="_x0000_s46107" name="Equation" r:id="rId4" imgW="143496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2" y="57150"/>
            <a:ext cx="86637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Angle of Arrival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186394" y="647114"/>
            <a:ext cx="8704387" cy="316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65100" indent="-165100">
              <a:spcAft>
                <a:spcPts val="5400"/>
              </a:spcAft>
              <a:buFont typeface="Arial" pitchFamily="34" charset="0"/>
              <a:buChar char="•"/>
            </a:pPr>
            <a:r>
              <a:rPr lang="en-US" sz="1800" b="1" dirty="0" smtClean="0"/>
              <a:t>The delay, </a:t>
            </a:r>
            <a:r>
              <a:rPr lang="en-US" sz="1800" i="1" dirty="0" smtClean="0">
                <a:sym typeface="Symbol"/>
              </a:rPr>
              <a:t>D</a:t>
            </a:r>
            <a:r>
              <a:rPr lang="en-US" sz="1800" b="1" dirty="0" smtClean="0"/>
              <a:t>, can be related to the</a:t>
            </a:r>
            <a:br>
              <a:rPr lang="en-US" sz="1800" b="1" dirty="0" smtClean="0"/>
            </a:br>
            <a:r>
              <a:rPr lang="en-US" sz="1800" b="1" dirty="0" smtClean="0"/>
              <a:t>angle of arrival of the signal:</a:t>
            </a:r>
          </a:p>
          <a:p>
            <a:pPr marL="165100" indent="-165100">
              <a:spcAft>
                <a:spcPts val="1200"/>
              </a:spcAft>
            </a:pPr>
            <a:r>
              <a:rPr lang="en-US" sz="1800" b="1" dirty="0" smtClean="0"/>
              <a:t>	where </a:t>
            </a:r>
            <a:r>
              <a:rPr lang="en-US" sz="1800" i="1" dirty="0" smtClean="0">
                <a:sym typeface="Symbol"/>
              </a:rPr>
              <a:t></a:t>
            </a:r>
            <a:r>
              <a:rPr lang="en-US" sz="1800" b="1" dirty="0" smtClean="0">
                <a:sym typeface="Symbol"/>
              </a:rPr>
              <a:t> is the arrival of bearing angle </a:t>
            </a:r>
            <a:br>
              <a:rPr lang="en-US" sz="1800" b="1" dirty="0" smtClean="0">
                <a:sym typeface="Symbol"/>
              </a:rPr>
            </a:br>
            <a:r>
              <a:rPr lang="en-US" sz="1800" b="1" dirty="0" smtClean="0">
                <a:sym typeface="Symbol"/>
              </a:rPr>
              <a:t>to the source, and </a:t>
            </a:r>
            <a:r>
              <a:rPr lang="en-US" sz="1800" i="1" dirty="0" smtClean="0">
                <a:sym typeface="Symbol"/>
              </a:rPr>
              <a:t>c</a:t>
            </a:r>
            <a:r>
              <a:rPr lang="en-US" sz="1800" b="1" dirty="0" smtClean="0">
                <a:sym typeface="Symbol"/>
              </a:rPr>
              <a:t> is the propagation</a:t>
            </a:r>
            <a:br>
              <a:rPr lang="en-US" sz="1800" b="1" dirty="0" smtClean="0">
                <a:sym typeface="Symbol"/>
              </a:rPr>
            </a:br>
            <a:r>
              <a:rPr lang="en-US" sz="1800" b="1" dirty="0" smtClean="0">
                <a:sym typeface="Symbol"/>
              </a:rPr>
              <a:t>velocity of the signal through the </a:t>
            </a:r>
            <a:br>
              <a:rPr lang="en-US" sz="1800" b="1" dirty="0" smtClean="0">
                <a:sym typeface="Symbol"/>
              </a:rPr>
            </a:br>
            <a:r>
              <a:rPr lang="en-US" sz="1800" b="1" dirty="0" smtClean="0">
                <a:sym typeface="Symbol"/>
              </a:rPr>
              <a:t>medium.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>
                <a:sym typeface="Symbol"/>
              </a:rPr>
              <a:t>The estimation of the bearing angle is reduced to the estimation of the delay, </a:t>
            </a:r>
            <a:r>
              <a:rPr lang="en-US" sz="1800" i="1" dirty="0" smtClean="0">
                <a:sym typeface="Symbol"/>
              </a:rPr>
              <a:t>D</a:t>
            </a:r>
            <a:r>
              <a:rPr lang="en-US" sz="1800" b="1" dirty="0" smtClean="0">
                <a:sym typeface="Symbol"/>
              </a:rPr>
              <a:t>, given the noisy measurements </a:t>
            </a:r>
            <a:r>
              <a:rPr lang="en-US" sz="1800" i="1" dirty="0" smtClean="0">
                <a:sym typeface="Symbol"/>
              </a:rPr>
              <a:t>x</a:t>
            </a:r>
            <a:r>
              <a:rPr lang="en-US" sz="1800" i="1" baseline="-25000" dirty="0" smtClean="0"/>
              <a:t>1</a:t>
            </a:r>
            <a:r>
              <a:rPr lang="en-US" sz="1800" dirty="0" smtClean="0"/>
              <a:t>(</a:t>
            </a:r>
            <a:r>
              <a:rPr lang="en-US" sz="1800" i="1" dirty="0" smtClean="0"/>
              <a:t>t</a:t>
            </a:r>
            <a:r>
              <a:rPr lang="en-US" sz="1800" dirty="0" smtClean="0"/>
              <a:t>)</a:t>
            </a:r>
            <a:r>
              <a:rPr lang="en-US" sz="1800" b="1" dirty="0" smtClean="0"/>
              <a:t> and </a:t>
            </a:r>
            <a:r>
              <a:rPr lang="en-US" sz="1800" i="1" dirty="0" smtClean="0"/>
              <a:t>x</a:t>
            </a:r>
            <a:r>
              <a:rPr lang="en-US" sz="1800" i="1" baseline="-25000" dirty="0" smtClean="0"/>
              <a:t>2</a:t>
            </a:r>
            <a:r>
              <a:rPr lang="en-US" sz="1800" dirty="0" smtClean="0"/>
              <a:t>(</a:t>
            </a:r>
            <a:r>
              <a:rPr lang="en-US" sz="1800" i="1" dirty="0" smtClean="0"/>
              <a:t>t</a:t>
            </a:r>
            <a:r>
              <a:rPr lang="en-US" sz="1800" dirty="0" smtClean="0"/>
              <a:t>)</a:t>
            </a:r>
            <a:r>
              <a:rPr lang="en-US" sz="1800" b="1" dirty="0" smtClean="0">
                <a:sym typeface="Symbol"/>
              </a:rPr>
              <a:t>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>
                <a:sym typeface="Symbol"/>
              </a:rPr>
              <a:t>Note that this approach can be extended to multiple dimensions using multiple sensors.</a:t>
            </a:r>
          </a:p>
        </p:txBody>
      </p:sp>
      <p:graphicFrame>
        <p:nvGraphicFramePr>
          <p:cNvPr id="88100" name="Object 36"/>
          <p:cNvGraphicFramePr>
            <a:graphicFrameLocks noChangeAspect="1"/>
          </p:cNvGraphicFramePr>
          <p:nvPr/>
        </p:nvGraphicFramePr>
        <p:xfrm>
          <a:off x="461963" y="1222577"/>
          <a:ext cx="1436687" cy="638175"/>
        </p:xfrm>
        <a:graphic>
          <a:graphicData uri="http://schemas.openxmlformats.org/presentationml/2006/ole">
            <p:oleObj spid="_x0000_s88100" name="Equation" r:id="rId3" imgW="965160" imgH="431640" progId="Equation.3">
              <p:embed/>
            </p:oleObj>
          </a:graphicData>
        </a:graphic>
      </p:graphicFrame>
      <p:pic>
        <p:nvPicPr>
          <p:cNvPr id="37" name="Picture 36" descr="x.JPG"/>
          <p:cNvPicPr>
            <a:picLocks noChangeAspect="1"/>
          </p:cNvPicPr>
          <p:nvPr/>
        </p:nvPicPr>
        <p:blipFill>
          <a:blip r:embed="rId4" cstate="print"/>
          <a:srcRect l="3256" t="5991" r="9044" b="19666"/>
          <a:stretch>
            <a:fillRect/>
          </a:stretch>
        </p:blipFill>
        <p:spPr>
          <a:xfrm>
            <a:off x="4568825" y="565048"/>
            <a:ext cx="4346575" cy="2267324"/>
          </a:xfrm>
          <a:prstGeom prst="rect">
            <a:avLst/>
          </a:prstGeom>
        </p:spPr>
      </p:pic>
      <p:pic>
        <p:nvPicPr>
          <p:cNvPr id="88101" name="Picture 3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6772" y="4560228"/>
            <a:ext cx="3060216" cy="18288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8102" name="Picture 38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87085" y="4560228"/>
            <a:ext cx="2752627" cy="18288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8103" name="Picture 39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9550" y="4560228"/>
            <a:ext cx="2460475" cy="18288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2" y="57150"/>
            <a:ext cx="86637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Correlation-Based Estimation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186395" y="647114"/>
            <a:ext cx="8690319" cy="59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65100" indent="-165100">
              <a:spcAft>
                <a:spcPts val="3600"/>
              </a:spcAft>
              <a:buFont typeface="Arial" pitchFamily="34" charset="0"/>
              <a:buChar char="•"/>
            </a:pPr>
            <a:r>
              <a:rPr lang="en-US" sz="1800" b="1" dirty="0" smtClean="0"/>
              <a:t>The time-delay can be estimated using correlation techniques:</a:t>
            </a:r>
          </a:p>
          <a:p>
            <a:pPr marL="165100" indent="-165100">
              <a:spcAft>
                <a:spcPts val="1200"/>
              </a:spcAft>
            </a:pPr>
            <a:r>
              <a:rPr lang="en-US" sz="1800" b="1" dirty="0" smtClean="0"/>
              <a:t>	We can set the time-delay as the peak in the correlation function.</a:t>
            </a:r>
          </a:p>
          <a:p>
            <a:pPr marL="165100" indent="-165100">
              <a:spcAft>
                <a:spcPts val="3600"/>
              </a:spcAft>
              <a:buFont typeface="Arial" pitchFamily="34" charset="0"/>
              <a:buChar char="•"/>
            </a:pPr>
            <a:r>
              <a:rPr lang="en-US" sz="1800" b="1" dirty="0" smtClean="0"/>
              <a:t>A more rigorous approach is known as the Knapp and Carter generalized correlation method: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A maximum likelihood estimate can be derived that achieves the Cramer-</a:t>
            </a:r>
            <a:r>
              <a:rPr lang="en-US" sz="1800" b="1" dirty="0" err="1" smtClean="0"/>
              <a:t>Rao</a:t>
            </a:r>
            <a:r>
              <a:rPr lang="en-US" sz="1800" b="1" dirty="0" smtClean="0"/>
              <a:t> lower bound as the estimation time increases.</a:t>
            </a:r>
          </a:p>
          <a:p>
            <a:pPr marL="165100" indent="-165100">
              <a:spcAft>
                <a:spcPts val="7200"/>
              </a:spcAft>
              <a:buFont typeface="Arial" pitchFamily="34" charset="0"/>
              <a:buChar char="•"/>
            </a:pPr>
            <a:r>
              <a:rPr lang="en-US" sz="1800" b="1" dirty="0" smtClean="0"/>
              <a:t>The ML weighting function can be expressed in terms of the magnitude-squared coherence function (in the frequency domain):</a:t>
            </a:r>
          </a:p>
          <a:p>
            <a:pPr marL="165100" indent="-165100">
              <a:spcAft>
                <a:spcPts val="7200"/>
              </a:spcAft>
              <a:buFont typeface="Arial" pitchFamily="34" charset="0"/>
              <a:buChar char="•"/>
            </a:pPr>
            <a:r>
              <a:rPr lang="en-US" sz="1800" b="1" dirty="0" smtClean="0"/>
              <a:t>The ML weighting function can be shown to have the form:</a:t>
            </a:r>
          </a:p>
          <a:p>
            <a:pPr marL="165100" indent="-165100">
              <a:spcAft>
                <a:spcPts val="7200"/>
              </a:spcAft>
            </a:pPr>
            <a:r>
              <a:rPr lang="en-US" sz="1800" b="1" dirty="0" smtClean="0"/>
              <a:t>	assuming that the noises at each sensor have the same spectra, </a:t>
            </a:r>
            <a:r>
              <a:rPr lang="en-US" sz="1800" i="1" dirty="0" err="1" smtClean="0"/>
              <a:t>R</a:t>
            </a:r>
            <a:r>
              <a:rPr lang="en-US" sz="1800" i="1" baseline="-25000" dirty="0" err="1" smtClean="0"/>
              <a:t>vv</a:t>
            </a:r>
            <a:r>
              <a:rPr lang="en-US" sz="1800" i="1" dirty="0" smtClean="0"/>
              <a:t>(</a:t>
            </a:r>
            <a:r>
              <a:rPr lang="en-US" sz="1800" i="1" dirty="0" smtClean="0">
                <a:sym typeface="Symbol"/>
              </a:rPr>
              <a:t>)</a:t>
            </a:r>
            <a:r>
              <a:rPr lang="en-US" sz="1800" b="1" dirty="0" smtClean="0">
                <a:sym typeface="Symbol"/>
              </a:rPr>
              <a:t>.</a:t>
            </a:r>
            <a:endParaRPr lang="en-US" sz="1800" b="1" dirty="0" smtClean="0"/>
          </a:p>
        </p:txBody>
      </p:sp>
      <p:graphicFrame>
        <p:nvGraphicFramePr>
          <p:cNvPr id="97292" name="Object 12"/>
          <p:cNvGraphicFramePr>
            <a:graphicFrameLocks noChangeAspect="1"/>
          </p:cNvGraphicFramePr>
          <p:nvPr/>
        </p:nvGraphicFramePr>
        <p:xfrm>
          <a:off x="449263" y="1026844"/>
          <a:ext cx="2403475" cy="355600"/>
        </p:xfrm>
        <a:graphic>
          <a:graphicData uri="http://schemas.openxmlformats.org/presentationml/2006/ole">
            <p:oleObj spid="_x0000_s97292" name="Equation" r:id="rId3" imgW="1612800" imgH="241200" progId="Equation.3">
              <p:embed/>
            </p:oleObj>
          </a:graphicData>
        </a:graphic>
      </p:graphicFrame>
      <p:graphicFrame>
        <p:nvGraphicFramePr>
          <p:cNvPr id="97296" name="Object 16"/>
          <p:cNvGraphicFramePr>
            <a:graphicFrameLocks noChangeAspect="1"/>
          </p:cNvGraphicFramePr>
          <p:nvPr/>
        </p:nvGraphicFramePr>
        <p:xfrm>
          <a:off x="449263" y="4098118"/>
          <a:ext cx="3122612" cy="825500"/>
        </p:xfrm>
        <a:graphic>
          <a:graphicData uri="http://schemas.openxmlformats.org/presentationml/2006/ole">
            <p:oleObj spid="_x0000_s97296" name="Equation" r:id="rId4" imgW="2095200" imgH="558720" progId="Equation.3">
              <p:embed/>
            </p:oleObj>
          </a:graphicData>
        </a:graphic>
      </p:graphicFrame>
      <p:graphicFrame>
        <p:nvGraphicFramePr>
          <p:cNvPr id="97298" name="Object 18"/>
          <p:cNvGraphicFramePr>
            <a:graphicFrameLocks noChangeAspect="1"/>
          </p:cNvGraphicFramePr>
          <p:nvPr/>
        </p:nvGraphicFramePr>
        <p:xfrm>
          <a:off x="449263" y="2445898"/>
          <a:ext cx="2101850" cy="355600"/>
        </p:xfrm>
        <a:graphic>
          <a:graphicData uri="http://schemas.openxmlformats.org/presentationml/2006/ole">
            <p:oleObj spid="_x0000_s97298" name="Equation" r:id="rId5" imgW="1409400" imgH="241200" progId="Equation.3">
              <p:embed/>
            </p:oleObj>
          </a:graphicData>
        </a:graphic>
      </p:graphicFrame>
      <p:graphicFrame>
        <p:nvGraphicFramePr>
          <p:cNvPr id="97299" name="Object 19"/>
          <p:cNvGraphicFramePr>
            <a:graphicFrameLocks noChangeAspect="1"/>
          </p:cNvGraphicFramePr>
          <p:nvPr/>
        </p:nvGraphicFramePr>
        <p:xfrm>
          <a:off x="458788" y="5330825"/>
          <a:ext cx="2895600" cy="676275"/>
        </p:xfrm>
        <a:graphic>
          <a:graphicData uri="http://schemas.openxmlformats.org/presentationml/2006/ole">
            <p:oleObj spid="_x0000_s97299" name="Equation" r:id="rId6" imgW="194292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7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The LMS Time-Delay Estimator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86396" y="644768"/>
            <a:ext cx="8690318" cy="254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65100" indent="-165100">
              <a:spcAft>
                <a:spcPts val="60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We can formulate this using our</a:t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</a:rPr>
              <a:t>standard LMS approach: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  <a:sym typeface="Symbol"/>
              </a:rPr>
              <a:t>The delay is taken as the maximum </a:t>
            </a:r>
            <a:br>
              <a:rPr lang="en-US" sz="1800" b="1" dirty="0" smtClean="0">
                <a:solidFill>
                  <a:schemeClr val="bg1"/>
                </a:solidFill>
                <a:sym typeface="Symbol"/>
              </a:rPr>
            </a:br>
            <a:r>
              <a:rPr lang="en-US" sz="1800" b="1" dirty="0" smtClean="0">
                <a:solidFill>
                  <a:schemeClr val="bg1"/>
                </a:solidFill>
                <a:sym typeface="Symbol"/>
              </a:rPr>
              <a:t>value of the filter’s impulse response.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  <a:sym typeface="Symbol"/>
              </a:rPr>
              <a:t>However, sometimes this peak does not occur exactly at a sample instant, and a more refined estimate of the delay requires interpolation.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  <a:sym typeface="Symbol"/>
              </a:rPr>
              <a:t>However, for simplicity, let’s assume </a:t>
            </a:r>
            <a:r>
              <a:rPr lang="en-US" sz="1800" i="1" dirty="0" smtClean="0">
                <a:solidFill>
                  <a:schemeClr val="bg1"/>
                </a:solidFill>
                <a:sym typeface="Symbol"/>
              </a:rPr>
              <a:t>D</a:t>
            </a:r>
            <a:r>
              <a:rPr lang="en-US" sz="1800" dirty="0" smtClean="0">
                <a:solidFill>
                  <a:schemeClr val="bg1"/>
                </a:solidFill>
                <a:sym typeface="Symbol"/>
              </a:rPr>
              <a:t>=</a:t>
            </a:r>
            <a:r>
              <a:rPr lang="en-US" sz="1800" i="1" dirty="0" err="1" smtClean="0">
                <a:solidFill>
                  <a:schemeClr val="bg1"/>
                </a:solidFill>
                <a:sym typeface="Symbol"/>
              </a:rPr>
              <a:t>kT</a:t>
            </a:r>
            <a:r>
              <a:rPr lang="en-US" sz="1800" b="1" dirty="0" smtClean="0">
                <a:solidFill>
                  <a:schemeClr val="bg1"/>
                </a:solidFill>
                <a:sym typeface="Symbol"/>
              </a:rPr>
              <a:t> (integer multiple of samples).</a:t>
            </a:r>
          </a:p>
          <a:p>
            <a:pPr marL="165100" indent="-165100">
              <a:spcAft>
                <a:spcPts val="3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  <a:sym typeface="Symbol"/>
              </a:rPr>
              <a:t>We can write an expression for the error:</a:t>
            </a:r>
          </a:p>
          <a:p>
            <a:pPr marL="165100" indent="-165100">
              <a:spcAft>
                <a:spcPts val="3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  <a:sym typeface="Symbol"/>
              </a:rPr>
              <a:t>Given that </a:t>
            </a:r>
            <a:r>
              <a:rPr lang="en-US" sz="1800" i="1" dirty="0" smtClean="0"/>
              <a:t>v</a:t>
            </a:r>
            <a:r>
              <a:rPr lang="en-US" sz="1800" i="1" baseline="-25000" dirty="0" smtClean="0"/>
              <a:t>1</a:t>
            </a:r>
            <a:r>
              <a:rPr lang="en-US" sz="1800" dirty="0" smtClean="0"/>
              <a:t>(</a:t>
            </a:r>
            <a:r>
              <a:rPr lang="en-US" sz="1800" i="1" dirty="0" smtClean="0"/>
              <a:t>n</a:t>
            </a:r>
            <a:r>
              <a:rPr lang="en-US" sz="1800" dirty="0" smtClean="0"/>
              <a:t>)</a:t>
            </a:r>
            <a:r>
              <a:rPr lang="en-US" sz="1800" b="1" dirty="0" smtClean="0"/>
              <a:t> and </a:t>
            </a:r>
            <a:r>
              <a:rPr lang="en-US" sz="1800" i="1" dirty="0" smtClean="0"/>
              <a:t>v</a:t>
            </a:r>
            <a:r>
              <a:rPr lang="en-US" sz="1800" i="1" baseline="-25000" dirty="0" smtClean="0"/>
              <a:t>2</a:t>
            </a:r>
            <a:r>
              <a:rPr lang="en-US" sz="1800" dirty="0" smtClean="0"/>
              <a:t>(</a:t>
            </a:r>
            <a:r>
              <a:rPr lang="en-US" sz="1800" i="1" dirty="0" smtClean="0"/>
              <a:t>n</a:t>
            </a:r>
            <a:r>
              <a:rPr lang="en-US" sz="1800" dirty="0" smtClean="0"/>
              <a:t>)</a:t>
            </a:r>
            <a:r>
              <a:rPr lang="en-US" sz="1800" b="1" dirty="0" smtClean="0"/>
              <a:t> are mutually uncorrelated, a good solution might be:</a:t>
            </a:r>
          </a:p>
          <a:p>
            <a:pPr marL="165100" indent="-165100">
              <a:spcAft>
                <a:spcPts val="3600"/>
              </a:spcAft>
            </a:pPr>
            <a:r>
              <a:rPr lang="en-US" sz="1800" b="1" dirty="0" smtClean="0">
                <a:solidFill>
                  <a:schemeClr val="bg1"/>
                </a:solidFill>
                <a:sym typeface="Symbol"/>
              </a:rPr>
              <a:t>	which produces:</a:t>
            </a:r>
          </a:p>
          <a:p>
            <a:pPr marL="165100" indent="-165100">
              <a:spcAft>
                <a:spcPts val="3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  <a:sym typeface="Symbol"/>
              </a:rPr>
              <a:t>But there are drawbacks to this approach. Why?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189413" y="681038"/>
            <a:ext cx="4724400" cy="1739747"/>
            <a:chOff x="223839" y="976467"/>
            <a:chExt cx="4724400" cy="1739747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267286" y="1308100"/>
              <a:ext cx="3371269" cy="1588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" name="Object 1"/>
            <p:cNvGraphicFramePr>
              <a:graphicFrameLocks noChangeAspect="1"/>
            </p:cNvGraphicFramePr>
            <p:nvPr/>
          </p:nvGraphicFramePr>
          <p:xfrm>
            <a:off x="223839" y="976467"/>
            <a:ext cx="2270125" cy="320675"/>
          </p:xfrm>
          <a:graphic>
            <a:graphicData uri="http://schemas.openxmlformats.org/presentationml/2006/ole">
              <p:oleObj spid="_x0000_s45078" name="Equation" r:id="rId3" imgW="1523880" imgH="215640" progId="Equation.3">
                <p:embed/>
              </p:oleObj>
            </a:graphicData>
          </a:graphic>
        </p:graphicFrame>
        <p:graphicFrame>
          <p:nvGraphicFramePr>
            <p:cNvPr id="10" name="Object 3"/>
            <p:cNvGraphicFramePr>
              <a:graphicFrameLocks noChangeAspect="1"/>
            </p:cNvGraphicFramePr>
            <p:nvPr/>
          </p:nvGraphicFramePr>
          <p:xfrm>
            <a:off x="3302570" y="1920875"/>
            <a:ext cx="471487" cy="301625"/>
          </p:xfrm>
          <a:graphic>
            <a:graphicData uri="http://schemas.openxmlformats.org/presentationml/2006/ole">
              <p:oleObj spid="_x0000_s45079" name="Equation" r:id="rId4" imgW="317160" imgH="203040" progId="Equation.3">
                <p:embed/>
              </p:oleObj>
            </a:graphicData>
          </a:graphic>
        </p:graphicFrame>
        <p:graphicFrame>
          <p:nvGraphicFramePr>
            <p:cNvPr id="11" name="Object 5"/>
            <p:cNvGraphicFramePr>
              <a:graphicFrameLocks noChangeAspect="1"/>
            </p:cNvGraphicFramePr>
            <p:nvPr/>
          </p:nvGraphicFramePr>
          <p:xfrm>
            <a:off x="3303200" y="2414588"/>
            <a:ext cx="454025" cy="301625"/>
          </p:xfrm>
          <a:graphic>
            <a:graphicData uri="http://schemas.openxmlformats.org/presentationml/2006/ole">
              <p:oleObj spid="_x0000_s45080" name="Equation" r:id="rId5" imgW="304560" imgH="203040" progId="Equation.3">
                <p:embed/>
              </p:oleObj>
            </a:graphicData>
          </a:graphic>
        </p:graphicFrame>
        <p:grpSp>
          <p:nvGrpSpPr>
            <p:cNvPr id="12" name="Group 67"/>
            <p:cNvGrpSpPr/>
            <p:nvPr/>
          </p:nvGrpSpPr>
          <p:grpSpPr>
            <a:xfrm>
              <a:off x="3624486" y="986253"/>
              <a:ext cx="724095" cy="692252"/>
              <a:chOff x="3624486" y="972185"/>
              <a:chExt cx="724095" cy="692252"/>
            </a:xfrm>
          </p:grpSpPr>
          <p:grpSp>
            <p:nvGrpSpPr>
              <p:cNvPr id="25" name="Group 29"/>
              <p:cNvGrpSpPr/>
              <p:nvPr/>
            </p:nvGrpSpPr>
            <p:grpSpPr>
              <a:xfrm>
                <a:off x="3662781" y="972979"/>
                <a:ext cx="685800" cy="685800"/>
                <a:chOff x="-680281" y="1656913"/>
                <a:chExt cx="685800" cy="685800"/>
              </a:xfrm>
            </p:grpSpPr>
            <p:cxnSp>
              <p:nvCxnSpPr>
                <p:cNvPr id="29" name="Straight Connector 28"/>
                <p:cNvCxnSpPr>
                  <a:stCxn id="26" idx="0"/>
                  <a:endCxn id="26" idx="4"/>
                </p:cNvCxnSpPr>
                <p:nvPr/>
              </p:nvCxnSpPr>
              <p:spPr>
                <a:xfrm rot="13500000" flipH="1">
                  <a:off x="-680281" y="1999019"/>
                  <a:ext cx="685800" cy="1588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>
                  <a:stCxn id="26" idx="2"/>
                  <a:endCxn id="26" idx="6"/>
                </p:cNvCxnSpPr>
                <p:nvPr/>
              </p:nvCxnSpPr>
              <p:spPr>
                <a:xfrm rot="8100000" flipH="1">
                  <a:off x="-680281" y="1999019"/>
                  <a:ext cx="685800" cy="1588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>
                <a:off x="3662781" y="972185"/>
                <a:ext cx="685800" cy="685800"/>
              </a:xfrm>
              <a:prstGeom prst="ellipse">
                <a:avLst/>
              </a:prstGeom>
              <a:noFill/>
              <a:ln w="25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624486" y="1114569"/>
                <a:ext cx="365760" cy="369332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+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819090" y="1295105"/>
                <a:ext cx="365760" cy="369332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–</a:t>
                </a:r>
              </a:p>
            </p:txBody>
          </p:sp>
        </p:grpSp>
        <p:cxnSp>
          <p:nvCxnSpPr>
            <p:cNvPr id="13" name="Straight Arrow Connector 12"/>
            <p:cNvCxnSpPr>
              <a:endCxn id="23" idx="1"/>
            </p:cNvCxnSpPr>
            <p:nvPr/>
          </p:nvCxnSpPr>
          <p:spPr>
            <a:xfrm flipV="1">
              <a:off x="277812" y="2222500"/>
              <a:ext cx="2169981" cy="2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5" name="Object 21"/>
            <p:cNvGraphicFramePr>
              <a:graphicFrameLocks noChangeAspect="1"/>
            </p:cNvGraphicFramePr>
            <p:nvPr/>
          </p:nvGraphicFramePr>
          <p:xfrm>
            <a:off x="442914" y="1903567"/>
            <a:ext cx="1833562" cy="319087"/>
          </p:xfrm>
          <a:graphic>
            <a:graphicData uri="http://schemas.openxmlformats.org/presentationml/2006/ole">
              <p:oleObj spid="_x0000_s45081" name="Equation" r:id="rId6" imgW="1231560" imgH="215640" progId="Equation.3">
                <p:embed/>
              </p:oleObj>
            </a:graphicData>
          </a:graphic>
        </p:graphicFrame>
        <p:cxnSp>
          <p:nvCxnSpPr>
            <p:cNvPr id="16" name="Straight Arrow Connector 15"/>
            <p:cNvCxnSpPr>
              <a:endCxn id="28" idx="2"/>
            </p:cNvCxnSpPr>
            <p:nvPr/>
          </p:nvCxnSpPr>
          <p:spPr>
            <a:xfrm rot="16200000" flipV="1">
              <a:off x="3725379" y="1955097"/>
              <a:ext cx="558063" cy="4880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3117141" y="2222500"/>
              <a:ext cx="889709" cy="2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26" idx="6"/>
            </p:cNvCxnSpPr>
            <p:nvPr/>
          </p:nvCxnSpPr>
          <p:spPr>
            <a:xfrm flipV="1">
              <a:off x="4348581" y="1323975"/>
              <a:ext cx="599657" cy="5178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 flipH="1" flipV="1">
              <a:off x="4252120" y="2020095"/>
              <a:ext cx="1392237" cy="1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166425" y="2716213"/>
              <a:ext cx="2781813" cy="1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2152357" y="1828800"/>
              <a:ext cx="1181686" cy="887414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41"/>
            <p:cNvGrpSpPr/>
            <p:nvPr/>
          </p:nvGrpSpPr>
          <p:grpSpPr>
            <a:xfrm>
              <a:off x="2447793" y="1997417"/>
              <a:ext cx="679799" cy="450166"/>
              <a:chOff x="2447793" y="1997417"/>
              <a:chExt cx="679799" cy="45016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2447793" y="1997417"/>
                <a:ext cx="679799" cy="450166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24" name="Object 2"/>
              <p:cNvGraphicFramePr>
                <a:graphicFrameLocks noChangeAspect="1"/>
              </p:cNvGraphicFramePr>
              <p:nvPr/>
            </p:nvGraphicFramePr>
            <p:xfrm>
              <a:off x="2617830" y="2030267"/>
              <a:ext cx="339725" cy="300037"/>
            </p:xfrm>
            <a:graphic>
              <a:graphicData uri="http://schemas.openxmlformats.org/presentationml/2006/ole">
                <p:oleObj spid="_x0000_s45082" name="Equation" r:id="rId7" imgW="152280" imgH="203040" progId="Equation.3">
                  <p:embed/>
                </p:oleObj>
              </a:graphicData>
            </a:graphic>
          </p:graphicFrame>
        </p:grpSp>
      </p:grpSp>
      <p:graphicFrame>
        <p:nvGraphicFramePr>
          <p:cNvPr id="45083" name="Object 27"/>
          <p:cNvGraphicFramePr>
            <a:graphicFrameLocks noChangeAspect="1"/>
          </p:cNvGraphicFramePr>
          <p:nvPr/>
        </p:nvGraphicFramePr>
        <p:xfrm>
          <a:off x="449263" y="1205179"/>
          <a:ext cx="3255963" cy="712788"/>
        </p:xfrm>
        <a:graphic>
          <a:graphicData uri="http://schemas.openxmlformats.org/presentationml/2006/ole">
            <p:oleObj spid="_x0000_s45083" name="Equation" r:id="rId8" imgW="2184120" imgH="482400" progId="Equation.3">
              <p:embed/>
            </p:oleObj>
          </a:graphicData>
        </a:graphic>
      </p:graphicFrame>
      <p:graphicFrame>
        <p:nvGraphicFramePr>
          <p:cNvPr id="45084" name="Object 28"/>
          <p:cNvGraphicFramePr>
            <a:graphicFrameLocks noChangeAspect="1"/>
          </p:cNvGraphicFramePr>
          <p:nvPr/>
        </p:nvGraphicFramePr>
        <p:xfrm>
          <a:off x="449263" y="4114214"/>
          <a:ext cx="5641975" cy="319088"/>
        </p:xfrm>
        <a:graphic>
          <a:graphicData uri="http://schemas.openxmlformats.org/presentationml/2006/ole">
            <p:oleObj spid="_x0000_s45084" name="Equation" r:id="rId9" imgW="3784320" imgH="215640" progId="Equation.3">
              <p:embed/>
            </p:oleObj>
          </a:graphicData>
        </a:graphic>
      </p:graphicFrame>
      <p:graphicFrame>
        <p:nvGraphicFramePr>
          <p:cNvPr id="45085" name="Object 29"/>
          <p:cNvGraphicFramePr>
            <a:graphicFrameLocks noChangeAspect="1"/>
          </p:cNvGraphicFramePr>
          <p:nvPr/>
        </p:nvGraphicFramePr>
        <p:xfrm>
          <a:off x="449263" y="4909919"/>
          <a:ext cx="1552575" cy="300038"/>
        </p:xfrm>
        <a:graphic>
          <a:graphicData uri="http://schemas.openxmlformats.org/presentationml/2006/ole">
            <p:oleObj spid="_x0000_s45085" name="Equation" r:id="rId10" imgW="1041120" imgH="203040" progId="Equation.3">
              <p:embed/>
            </p:oleObj>
          </a:graphicData>
        </a:graphic>
      </p:graphicFrame>
      <p:graphicFrame>
        <p:nvGraphicFramePr>
          <p:cNvPr id="45086" name="Object 30"/>
          <p:cNvGraphicFramePr>
            <a:graphicFrameLocks noChangeAspect="1"/>
          </p:cNvGraphicFramePr>
          <p:nvPr/>
        </p:nvGraphicFramePr>
        <p:xfrm>
          <a:off x="449263" y="5600210"/>
          <a:ext cx="4716463" cy="338137"/>
        </p:xfrm>
        <a:graphic>
          <a:graphicData uri="http://schemas.openxmlformats.org/presentationml/2006/ole">
            <p:oleObj spid="_x0000_s45086" name="Equation" r:id="rId11" imgW="316224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171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Two-Sided Wiener Filter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86396" y="644769"/>
            <a:ext cx="8704386" cy="2717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65100" indent="-165100">
              <a:spcAft>
                <a:spcPts val="72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Recall our two-sided Wiener solution for the LMS filter:</a:t>
            </a:r>
          </a:p>
          <a:p>
            <a:pPr marL="165100" indent="-165100">
              <a:spcAft>
                <a:spcPts val="128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In the noise-free case (                         ):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83221" y="3305908"/>
            <a:ext cx="8693150" cy="3291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65100" indent="-165100">
              <a:spcAft>
                <a:spcPts val="6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A more general solution for non-zero noise and                     is:</a:t>
            </a:r>
          </a:p>
          <a:p>
            <a:pPr marL="165100" indent="-165100">
              <a:spcAft>
                <a:spcPts val="3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To illustrate this process, consider four examples (</a:t>
            </a:r>
            <a:r>
              <a:rPr lang="en-US" sz="1800" i="1" dirty="0" err="1" smtClean="0">
                <a:solidFill>
                  <a:schemeClr val="bg1"/>
                </a:solidFill>
              </a:rPr>
              <a:t>f</a:t>
            </a:r>
            <a:r>
              <a:rPr lang="en-US" sz="1800" i="1" baseline="-25000" dirty="0" err="1" smtClean="0">
                <a:solidFill>
                  <a:schemeClr val="bg1"/>
                </a:solidFill>
              </a:rPr>
              <a:t>s</a:t>
            </a:r>
            <a:r>
              <a:rPr lang="en-US" sz="1800" i="1" dirty="0" smtClean="0">
                <a:solidFill>
                  <a:schemeClr val="bg1"/>
                </a:solidFill>
              </a:rPr>
              <a:t> = 1000 Hz</a:t>
            </a:r>
            <a:r>
              <a:rPr lang="en-US" sz="1800" dirty="0" smtClean="0">
                <a:solidFill>
                  <a:schemeClr val="bg1"/>
                </a:solidFill>
              </a:rPr>
              <a:t>, </a:t>
            </a:r>
            <a:r>
              <a:rPr lang="en-US" sz="1800" i="1" dirty="0" smtClean="0">
                <a:solidFill>
                  <a:schemeClr val="bg1"/>
                </a:solidFill>
              </a:rPr>
              <a:t>D = 10 </a:t>
            </a:r>
            <a:r>
              <a:rPr lang="en-US" sz="1800" i="1" dirty="0" err="1" smtClean="0">
                <a:solidFill>
                  <a:schemeClr val="bg1"/>
                </a:solidFill>
              </a:rPr>
              <a:t>samp</a:t>
            </a:r>
            <a:r>
              <a:rPr lang="en-US" sz="1800" i="1" dirty="0" smtClean="0">
                <a:solidFill>
                  <a:schemeClr val="bg1"/>
                </a:solidFill>
              </a:rPr>
              <a:t>.</a:t>
            </a:r>
            <a:r>
              <a:rPr lang="en-US" sz="1800" b="1" dirty="0" smtClean="0">
                <a:solidFill>
                  <a:schemeClr val="bg1"/>
                </a:solidFill>
              </a:rPr>
              <a:t>):</a:t>
            </a:r>
          </a:p>
        </p:txBody>
      </p:sp>
      <p:graphicFrame>
        <p:nvGraphicFramePr>
          <p:cNvPr id="44062" name="Object 30"/>
          <p:cNvGraphicFramePr>
            <a:graphicFrameLocks noChangeAspect="1"/>
          </p:cNvGraphicFramePr>
          <p:nvPr/>
        </p:nvGraphicFramePr>
        <p:xfrm>
          <a:off x="468313" y="1025525"/>
          <a:ext cx="1797050" cy="752475"/>
        </p:xfrm>
        <a:graphic>
          <a:graphicData uri="http://schemas.openxmlformats.org/presentationml/2006/ole">
            <p:oleObj spid="_x0000_s44062" name="Equation" r:id="rId3" imgW="1206360" imgH="507960" progId="Equation.3">
              <p:embed/>
            </p:oleObj>
          </a:graphicData>
        </a:graphic>
      </p:graphicFrame>
      <p:graphicFrame>
        <p:nvGraphicFramePr>
          <p:cNvPr id="44067" name="Object 35"/>
          <p:cNvGraphicFramePr>
            <a:graphicFrameLocks noChangeAspect="1"/>
          </p:cNvGraphicFramePr>
          <p:nvPr/>
        </p:nvGraphicFramePr>
        <p:xfrm>
          <a:off x="2676525" y="1055688"/>
          <a:ext cx="2268538" cy="676275"/>
        </p:xfrm>
        <a:graphic>
          <a:graphicData uri="http://schemas.openxmlformats.org/presentationml/2006/ole">
            <p:oleObj spid="_x0000_s44067" name="Equation" r:id="rId4" imgW="1523880" imgH="457200" progId="Equation.3">
              <p:embed/>
            </p:oleObj>
          </a:graphicData>
        </a:graphic>
      </p:graphicFrame>
      <p:graphicFrame>
        <p:nvGraphicFramePr>
          <p:cNvPr id="44068" name="Object 36"/>
          <p:cNvGraphicFramePr>
            <a:graphicFrameLocks noChangeAspect="1"/>
          </p:cNvGraphicFramePr>
          <p:nvPr/>
        </p:nvGraphicFramePr>
        <p:xfrm>
          <a:off x="2802963" y="1810124"/>
          <a:ext cx="1609725" cy="319088"/>
        </p:xfrm>
        <a:graphic>
          <a:graphicData uri="http://schemas.openxmlformats.org/presentationml/2006/ole">
            <p:oleObj spid="_x0000_s44068" name="Equation" r:id="rId5" imgW="1079280" imgH="215640" progId="Equation.3">
              <p:embed/>
            </p:oleObj>
          </a:graphicData>
        </a:graphic>
      </p:graphicFrame>
      <p:graphicFrame>
        <p:nvGraphicFramePr>
          <p:cNvPr id="44069" name="Object 37"/>
          <p:cNvGraphicFramePr>
            <a:graphicFrameLocks noChangeAspect="1"/>
          </p:cNvGraphicFramePr>
          <p:nvPr/>
        </p:nvGraphicFramePr>
        <p:xfrm>
          <a:off x="449263" y="2185600"/>
          <a:ext cx="2836863" cy="1016000"/>
        </p:xfrm>
        <a:graphic>
          <a:graphicData uri="http://schemas.openxmlformats.org/presentationml/2006/ole">
            <p:oleObj spid="_x0000_s44069" name="Equation" r:id="rId6" imgW="1904760" imgH="685800" progId="Equation.3">
              <p:embed/>
            </p:oleObj>
          </a:graphicData>
        </a:graphic>
      </p:graphicFrame>
      <p:graphicFrame>
        <p:nvGraphicFramePr>
          <p:cNvPr id="44070" name="Object 38"/>
          <p:cNvGraphicFramePr>
            <a:graphicFrameLocks noChangeAspect="1"/>
          </p:cNvGraphicFramePr>
          <p:nvPr/>
        </p:nvGraphicFramePr>
        <p:xfrm>
          <a:off x="5527134" y="3285196"/>
          <a:ext cx="1250950" cy="319088"/>
        </p:xfrm>
        <a:graphic>
          <a:graphicData uri="http://schemas.openxmlformats.org/presentationml/2006/ole">
            <p:oleObj spid="_x0000_s44070" name="Equation" r:id="rId7" imgW="838080" imgH="215640" progId="Equation.3">
              <p:embed/>
            </p:oleObj>
          </a:graphicData>
        </a:graphic>
      </p:graphicFrame>
      <p:graphicFrame>
        <p:nvGraphicFramePr>
          <p:cNvPr id="44071" name="Object 39"/>
          <p:cNvGraphicFramePr>
            <a:graphicFrameLocks noChangeAspect="1"/>
          </p:cNvGraphicFramePr>
          <p:nvPr/>
        </p:nvGraphicFramePr>
        <p:xfrm>
          <a:off x="449263" y="3689253"/>
          <a:ext cx="3081338" cy="676275"/>
        </p:xfrm>
        <a:graphic>
          <a:graphicData uri="http://schemas.openxmlformats.org/presentationml/2006/ole">
            <p:oleObj spid="_x0000_s44071" name="Equation" r:id="rId8" imgW="2070000" imgH="457200" progId="Equation.3">
              <p:embed/>
            </p:oleObj>
          </a:graphicData>
        </a:graphic>
      </p:graphicFrame>
      <p:graphicFrame>
        <p:nvGraphicFramePr>
          <p:cNvPr id="44072" name="Object 40"/>
          <p:cNvGraphicFramePr>
            <a:graphicFrameLocks noChangeAspect="1"/>
          </p:cNvGraphicFramePr>
          <p:nvPr/>
        </p:nvGraphicFramePr>
        <p:xfrm>
          <a:off x="436563" y="4860461"/>
          <a:ext cx="6143626" cy="1428750"/>
        </p:xfrm>
        <a:graphic>
          <a:graphicData uri="http://schemas.openxmlformats.org/presentationml/2006/ole">
            <p:oleObj spid="_x0000_s44072" name="Equation" r:id="rId9" imgW="4127400" imgH="9651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171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Examples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2" name="Picture 11" descr="x.JPG"/>
          <p:cNvPicPr>
            <a:picLocks noChangeAspect="1"/>
          </p:cNvPicPr>
          <p:nvPr/>
        </p:nvPicPr>
        <p:blipFill>
          <a:blip r:embed="rId2" cstate="print"/>
          <a:srcRect b="50564"/>
          <a:stretch>
            <a:fillRect/>
          </a:stretch>
        </p:blipFill>
        <p:spPr>
          <a:xfrm rot="60000">
            <a:off x="254117" y="1295050"/>
            <a:ext cx="4330201" cy="3401915"/>
          </a:xfrm>
          <a:prstGeom prst="rect">
            <a:avLst/>
          </a:prstGeom>
        </p:spPr>
      </p:pic>
      <p:pic>
        <p:nvPicPr>
          <p:cNvPr id="13" name="Picture 12" descr="x.JPG"/>
          <p:cNvPicPr>
            <a:picLocks noChangeAspect="1"/>
          </p:cNvPicPr>
          <p:nvPr/>
        </p:nvPicPr>
        <p:blipFill>
          <a:blip r:embed="rId3" cstate="print"/>
          <a:srcRect t="49675"/>
          <a:stretch>
            <a:fillRect/>
          </a:stretch>
        </p:blipFill>
        <p:spPr>
          <a:xfrm rot="60000">
            <a:off x="4485876" y="1251615"/>
            <a:ext cx="4432699" cy="3545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Freeform 97"/>
          <p:cNvSpPr/>
          <p:nvPr/>
        </p:nvSpPr>
        <p:spPr>
          <a:xfrm rot="-5400000" flipH="1">
            <a:off x="6958271" y="3393471"/>
            <a:ext cx="580219" cy="909417"/>
          </a:xfrm>
          <a:custGeom>
            <a:avLst/>
            <a:gdLst>
              <a:gd name="connsiteX0" fmla="*/ 1167618 w 1167618"/>
              <a:gd name="connsiteY0" fmla="*/ 0 h 970671"/>
              <a:gd name="connsiteX1" fmla="*/ 1167618 w 1167618"/>
              <a:gd name="connsiteY1" fmla="*/ 970671 h 970671"/>
              <a:gd name="connsiteX2" fmla="*/ 0 w 1167618"/>
              <a:gd name="connsiteY2" fmla="*/ 956604 h 97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7618" h="970671">
                <a:moveTo>
                  <a:pt x="1167618" y="0"/>
                </a:moveTo>
                <a:lnTo>
                  <a:pt x="1167618" y="970671"/>
                </a:lnTo>
                <a:lnTo>
                  <a:pt x="0" y="956604"/>
                </a:lnTo>
              </a:path>
            </a:pathLst>
          </a:cu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171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Adaptive Differential Pulse Code Modulation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86396" y="588497"/>
            <a:ext cx="8676250" cy="195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We can use our LMS filter as</a:t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</a:rPr>
              <a:t>a linear predictor to reduce</a:t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</a:rPr>
              <a:t>the dynamic range of and </a:t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</a:rPr>
              <a:t>compress an audio signal.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The error signal can be written as: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83221" y="2612571"/>
            <a:ext cx="8693150" cy="384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65100" indent="-165100">
              <a:spcAft>
                <a:spcPts val="3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The error signal is applied to</a:t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</a:rPr>
              <a:t>a quantizer:</a:t>
            </a:r>
          </a:p>
          <a:p>
            <a:pPr marL="165100" indent="-165100">
              <a:spcAft>
                <a:spcPts val="3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The prediction filter has the form:</a:t>
            </a:r>
          </a:p>
          <a:p>
            <a:pPr marL="165100" indent="-165100">
              <a:spcAft>
                <a:spcPts val="3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At the receiver:</a:t>
            </a:r>
          </a:p>
          <a:p>
            <a:pPr marL="165100" indent="-165100">
              <a:spcAft>
                <a:spcPts val="3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The filter coefficients are updated using:</a:t>
            </a:r>
          </a:p>
          <a:p>
            <a:pPr marL="165100" indent="-165100">
              <a:spcAft>
                <a:spcPts val="6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The challenge in such systems is to allow the filters at the transmitter and receiver to stay in sync without transmitting side information about the filter.</a:t>
            </a:r>
          </a:p>
        </p:txBody>
      </p:sp>
      <p:graphicFrame>
        <p:nvGraphicFramePr>
          <p:cNvPr id="99336" name="Object 8"/>
          <p:cNvGraphicFramePr>
            <a:graphicFrameLocks noChangeAspect="1"/>
          </p:cNvGraphicFramePr>
          <p:nvPr/>
        </p:nvGraphicFramePr>
        <p:xfrm>
          <a:off x="449263" y="2233635"/>
          <a:ext cx="2193925" cy="300037"/>
        </p:xfrm>
        <a:graphic>
          <a:graphicData uri="http://schemas.openxmlformats.org/presentationml/2006/ole">
            <p:oleObj spid="_x0000_s99336" name="Equation" r:id="rId3" imgW="1473120" imgH="203040" progId="Equation.3">
              <p:embed/>
            </p:oleObj>
          </a:graphicData>
        </a:graphic>
      </p:graphicFrame>
      <p:graphicFrame>
        <p:nvGraphicFramePr>
          <p:cNvPr id="99337" name="Object 9"/>
          <p:cNvGraphicFramePr>
            <a:graphicFrameLocks noChangeAspect="1"/>
          </p:cNvGraphicFramePr>
          <p:nvPr/>
        </p:nvGraphicFramePr>
        <p:xfrm>
          <a:off x="449263" y="3196456"/>
          <a:ext cx="1473200" cy="355600"/>
        </p:xfrm>
        <a:graphic>
          <a:graphicData uri="http://schemas.openxmlformats.org/presentationml/2006/ole">
            <p:oleObj spid="_x0000_s99337" name="Equation" r:id="rId4" imgW="990360" imgH="241200" progId="Equation.3">
              <p:embed/>
            </p:oleObj>
          </a:graphicData>
        </a:graphic>
      </p:graphicFrame>
      <p:grpSp>
        <p:nvGrpSpPr>
          <p:cNvPr id="66" name="Group 65"/>
          <p:cNvGrpSpPr/>
          <p:nvPr/>
        </p:nvGrpSpPr>
        <p:grpSpPr>
          <a:xfrm>
            <a:off x="4220308" y="613214"/>
            <a:ext cx="4656406" cy="1807571"/>
            <a:chOff x="4220308" y="613214"/>
            <a:chExt cx="4656406" cy="1807571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4220308" y="1000125"/>
              <a:ext cx="773722" cy="1588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4323744" y="648359"/>
            <a:ext cx="454025" cy="301625"/>
          </p:xfrm>
          <a:graphic>
            <a:graphicData uri="http://schemas.openxmlformats.org/presentationml/2006/ole">
              <p:oleObj spid="_x0000_s99338" name="Equation" r:id="rId5" imgW="304560" imgH="203040" progId="Equation.3">
                <p:embed/>
              </p:oleObj>
            </a:graphicData>
          </a:graphic>
        </p:graphicFrame>
        <p:graphicFrame>
          <p:nvGraphicFramePr>
            <p:cNvPr id="16" name="Object 3"/>
            <p:cNvGraphicFramePr>
              <a:graphicFrameLocks noChangeAspect="1"/>
            </p:cNvGraphicFramePr>
            <p:nvPr/>
          </p:nvGraphicFramePr>
          <p:xfrm>
            <a:off x="7277100" y="1625600"/>
            <a:ext cx="452438" cy="301625"/>
          </p:xfrm>
          <a:graphic>
            <a:graphicData uri="http://schemas.openxmlformats.org/presentationml/2006/ole">
              <p:oleObj spid="_x0000_s99339" name="Equation" r:id="rId6" imgW="304560" imgH="203040" progId="Equation.3">
                <p:embed/>
              </p:oleObj>
            </a:graphicData>
          </a:graphic>
        </p:graphicFrame>
        <p:graphicFrame>
          <p:nvGraphicFramePr>
            <p:cNvPr id="17" name="Object 5"/>
            <p:cNvGraphicFramePr>
              <a:graphicFrameLocks noChangeAspect="1"/>
            </p:cNvGraphicFramePr>
            <p:nvPr/>
          </p:nvGraphicFramePr>
          <p:xfrm>
            <a:off x="7151200" y="613214"/>
            <a:ext cx="549275" cy="358775"/>
          </p:xfrm>
          <a:graphic>
            <a:graphicData uri="http://schemas.openxmlformats.org/presentationml/2006/ole">
              <p:oleObj spid="_x0000_s99340" name="Equation" r:id="rId7" imgW="368280" imgH="241200" progId="Equation.3">
                <p:embed/>
              </p:oleObj>
            </a:graphicData>
          </a:graphic>
        </p:graphicFrame>
        <p:grpSp>
          <p:nvGrpSpPr>
            <p:cNvPr id="18" name="Group 67"/>
            <p:cNvGrpSpPr/>
            <p:nvPr/>
          </p:nvGrpSpPr>
          <p:grpSpPr>
            <a:xfrm>
              <a:off x="4945276" y="648620"/>
              <a:ext cx="724095" cy="692252"/>
              <a:chOff x="3624486" y="972185"/>
              <a:chExt cx="724095" cy="692252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3662781" y="972979"/>
                <a:ext cx="685800" cy="685800"/>
                <a:chOff x="-680281" y="1656913"/>
                <a:chExt cx="685800" cy="685800"/>
              </a:xfrm>
            </p:grpSpPr>
            <p:cxnSp>
              <p:nvCxnSpPr>
                <p:cNvPr id="34" name="Straight Connector 33"/>
                <p:cNvCxnSpPr>
                  <a:stCxn id="31" idx="0"/>
                  <a:endCxn id="31" idx="4"/>
                </p:cNvCxnSpPr>
                <p:nvPr/>
              </p:nvCxnSpPr>
              <p:spPr>
                <a:xfrm rot="13500000" flipH="1">
                  <a:off x="-680281" y="1999019"/>
                  <a:ext cx="685800" cy="1588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31" idx="2"/>
                  <a:endCxn id="31" idx="6"/>
                </p:cNvCxnSpPr>
                <p:nvPr/>
              </p:nvCxnSpPr>
              <p:spPr>
                <a:xfrm rot="8100000" flipH="1">
                  <a:off x="-680281" y="1999019"/>
                  <a:ext cx="685800" cy="1588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>
                <a:off x="3662781" y="972185"/>
                <a:ext cx="685800" cy="685800"/>
              </a:xfrm>
              <a:prstGeom prst="ellipse">
                <a:avLst/>
              </a:prstGeom>
              <a:noFill/>
              <a:ln w="25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624486" y="1114569"/>
                <a:ext cx="365760" cy="369332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+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819090" y="1295105"/>
                <a:ext cx="365760" cy="369332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–</a:t>
                </a:r>
              </a:p>
            </p:txBody>
          </p:sp>
        </p:grpSp>
        <p:cxnSp>
          <p:nvCxnSpPr>
            <p:cNvPr id="19" name="Straight Arrow Connector 18"/>
            <p:cNvCxnSpPr/>
            <p:nvPr/>
          </p:nvCxnSpPr>
          <p:spPr>
            <a:xfrm>
              <a:off x="6808763" y="1000125"/>
              <a:ext cx="2067951" cy="1588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0" name="Object 21"/>
            <p:cNvGraphicFramePr>
              <a:graphicFrameLocks noChangeAspect="1"/>
            </p:cNvGraphicFramePr>
            <p:nvPr/>
          </p:nvGraphicFramePr>
          <p:xfrm>
            <a:off x="4918882" y="2067169"/>
            <a:ext cx="982662" cy="300038"/>
          </p:xfrm>
          <a:graphic>
            <a:graphicData uri="http://schemas.openxmlformats.org/presentationml/2006/ole">
              <p:oleObj spid="_x0000_s99341" name="Equation" r:id="rId8" imgW="660240" imgH="203040" progId="Equation.3">
                <p:embed/>
              </p:oleObj>
            </a:graphicData>
          </a:graphic>
        </p:graphicFrame>
        <p:cxnSp>
          <p:nvCxnSpPr>
            <p:cNvPr id="23" name="Straight Arrow Connector 22"/>
            <p:cNvCxnSpPr>
              <a:stCxn id="31" idx="6"/>
              <a:endCxn id="41" idx="1"/>
            </p:cNvCxnSpPr>
            <p:nvPr/>
          </p:nvCxnSpPr>
          <p:spPr>
            <a:xfrm flipV="1">
              <a:off x="5669371" y="982167"/>
              <a:ext cx="657240" cy="9353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6131999" y="2405575"/>
              <a:ext cx="972186" cy="15209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6117931" y="1533371"/>
              <a:ext cx="1181686" cy="887414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41"/>
            <p:cNvGrpSpPr/>
            <p:nvPr/>
          </p:nvGrpSpPr>
          <p:grpSpPr>
            <a:xfrm>
              <a:off x="6357095" y="1701988"/>
              <a:ext cx="679799" cy="450166"/>
              <a:chOff x="2447793" y="1997417"/>
              <a:chExt cx="679799" cy="450166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2447793" y="1997417"/>
                <a:ext cx="679799" cy="450166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29" name="Object 2"/>
              <p:cNvGraphicFramePr>
                <a:graphicFrameLocks noChangeAspect="1"/>
              </p:cNvGraphicFramePr>
              <p:nvPr/>
            </p:nvGraphicFramePr>
            <p:xfrm>
              <a:off x="2631898" y="2058403"/>
              <a:ext cx="339725" cy="300037"/>
            </p:xfrm>
            <a:graphic>
              <a:graphicData uri="http://schemas.openxmlformats.org/presentationml/2006/ole">
                <p:oleObj spid="_x0000_s99342" name="Equation" r:id="rId9" imgW="152280" imgH="203040" progId="Equation.3">
                  <p:embed/>
                </p:oleObj>
              </a:graphicData>
            </a:graphic>
          </p:graphicFrame>
        </p:grpSp>
        <p:grpSp>
          <p:nvGrpSpPr>
            <p:cNvPr id="40" name="Group 41"/>
            <p:cNvGrpSpPr/>
            <p:nvPr/>
          </p:nvGrpSpPr>
          <p:grpSpPr>
            <a:xfrm>
              <a:off x="6326611" y="757084"/>
              <a:ext cx="679799" cy="450166"/>
              <a:chOff x="2447793" y="1997417"/>
              <a:chExt cx="679799" cy="450166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2447793" y="1997417"/>
                <a:ext cx="679799" cy="450166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42" name="Object 2"/>
              <p:cNvGraphicFramePr>
                <a:graphicFrameLocks noChangeAspect="1"/>
              </p:cNvGraphicFramePr>
              <p:nvPr/>
            </p:nvGraphicFramePr>
            <p:xfrm>
              <a:off x="2674102" y="2086539"/>
              <a:ext cx="339725" cy="300037"/>
            </p:xfrm>
            <a:graphic>
              <a:graphicData uri="http://schemas.openxmlformats.org/presentationml/2006/ole">
                <p:oleObj spid="_x0000_s99343" name="Equation" r:id="rId10" imgW="152280" imgH="203040" progId="Equation.3">
                  <p:embed/>
                </p:oleObj>
              </a:graphicData>
            </a:graphic>
          </p:graphicFrame>
        </p:grpSp>
        <p:sp>
          <p:nvSpPr>
            <p:cNvPr id="48" name="TextBox 47"/>
            <p:cNvSpPr txBox="1"/>
            <p:nvPr/>
          </p:nvSpPr>
          <p:spPr>
            <a:xfrm>
              <a:off x="7906057" y="787791"/>
              <a:ext cx="928468" cy="184666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to receiver</a:t>
              </a:r>
            </a:p>
          </p:txBody>
        </p:sp>
        <p:sp>
          <p:nvSpPr>
            <p:cNvPr id="61" name="Freeform 60"/>
            <p:cNvSpPr/>
            <p:nvPr/>
          </p:nvSpPr>
          <p:spPr>
            <a:xfrm>
              <a:off x="7047914" y="984738"/>
              <a:ext cx="1167618" cy="970671"/>
            </a:xfrm>
            <a:custGeom>
              <a:avLst/>
              <a:gdLst>
                <a:gd name="connsiteX0" fmla="*/ 1167618 w 1167618"/>
                <a:gd name="connsiteY0" fmla="*/ 0 h 970671"/>
                <a:gd name="connsiteX1" fmla="*/ 1167618 w 1167618"/>
                <a:gd name="connsiteY1" fmla="*/ 970671 h 970671"/>
                <a:gd name="connsiteX2" fmla="*/ 0 w 1167618"/>
                <a:gd name="connsiteY2" fmla="*/ 956604 h 97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7618" h="970671">
                  <a:moveTo>
                    <a:pt x="1167618" y="0"/>
                  </a:moveTo>
                  <a:lnTo>
                    <a:pt x="1167618" y="970671"/>
                  </a:lnTo>
                  <a:lnTo>
                    <a:pt x="0" y="956604"/>
                  </a:lnTo>
                </a:path>
              </a:pathLst>
            </a:custGeom>
            <a:ln w="254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 rot="5400000">
              <a:off x="5519408" y="1148680"/>
              <a:ext cx="606887" cy="1010529"/>
            </a:xfrm>
            <a:custGeom>
              <a:avLst/>
              <a:gdLst>
                <a:gd name="connsiteX0" fmla="*/ 1167618 w 1167618"/>
                <a:gd name="connsiteY0" fmla="*/ 0 h 970671"/>
                <a:gd name="connsiteX1" fmla="*/ 1167618 w 1167618"/>
                <a:gd name="connsiteY1" fmla="*/ 970671 h 970671"/>
                <a:gd name="connsiteX2" fmla="*/ 0 w 1167618"/>
                <a:gd name="connsiteY2" fmla="*/ 956604 h 97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7618" h="970671">
                  <a:moveTo>
                    <a:pt x="1167618" y="0"/>
                  </a:moveTo>
                  <a:lnTo>
                    <a:pt x="1167618" y="970671"/>
                  </a:lnTo>
                  <a:lnTo>
                    <a:pt x="0" y="956604"/>
                  </a:lnTo>
                </a:path>
              </a:pathLst>
            </a:custGeom>
            <a:ln w="254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99345" name="Object 17"/>
          <p:cNvGraphicFramePr>
            <a:graphicFrameLocks noChangeAspect="1"/>
          </p:cNvGraphicFramePr>
          <p:nvPr/>
        </p:nvGraphicFramePr>
        <p:xfrm>
          <a:off x="449263" y="3974544"/>
          <a:ext cx="2020888" cy="374650"/>
        </p:xfrm>
        <a:graphic>
          <a:graphicData uri="http://schemas.openxmlformats.org/presentationml/2006/ole">
            <p:oleObj spid="_x0000_s99345" name="Equation" r:id="rId11" imgW="1358640" imgH="253800" progId="Equation.3">
              <p:embed/>
            </p:oleObj>
          </a:graphicData>
        </a:graphic>
      </p:graphicFrame>
      <p:cxnSp>
        <p:nvCxnSpPr>
          <p:cNvPr id="68" name="Straight Arrow Connector 67"/>
          <p:cNvCxnSpPr/>
          <p:nvPr/>
        </p:nvCxnSpPr>
        <p:spPr>
          <a:xfrm flipV="1">
            <a:off x="4572008" y="3238174"/>
            <a:ext cx="2743200" cy="1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9" name="Object 1"/>
          <p:cNvGraphicFramePr>
            <a:graphicFrameLocks noChangeAspect="1"/>
          </p:cNvGraphicFramePr>
          <p:nvPr/>
        </p:nvGraphicFramePr>
        <p:xfrm>
          <a:off x="8091541" y="2840541"/>
          <a:ext cx="454025" cy="301625"/>
        </p:xfrm>
        <a:graphic>
          <a:graphicData uri="http://schemas.openxmlformats.org/presentationml/2006/ole">
            <p:oleObj spid="_x0000_s99346" name="Equation" r:id="rId12" imgW="304560" imgH="203040" progId="Equation.3">
              <p:embed/>
            </p:oleObj>
          </a:graphicData>
        </a:graphic>
      </p:graphicFrame>
      <p:graphicFrame>
        <p:nvGraphicFramePr>
          <p:cNvPr id="71" name="Object 5"/>
          <p:cNvGraphicFramePr>
            <a:graphicFrameLocks noChangeAspect="1"/>
          </p:cNvGraphicFramePr>
          <p:nvPr/>
        </p:nvGraphicFramePr>
        <p:xfrm>
          <a:off x="4658876" y="2809059"/>
          <a:ext cx="549275" cy="358775"/>
        </p:xfrm>
        <a:graphic>
          <a:graphicData uri="http://schemas.openxmlformats.org/presentationml/2006/ole">
            <p:oleObj spid="_x0000_s99348" name="Equation" r:id="rId13" imgW="368280" imgH="241200" progId="Equation.3">
              <p:embed/>
            </p:oleObj>
          </a:graphicData>
        </a:graphic>
      </p:graphicFrame>
      <p:grpSp>
        <p:nvGrpSpPr>
          <p:cNvPr id="72" name="Group 67"/>
          <p:cNvGrpSpPr/>
          <p:nvPr/>
        </p:nvGrpSpPr>
        <p:grpSpPr>
          <a:xfrm>
            <a:off x="7278219" y="2897073"/>
            <a:ext cx="724095" cy="692252"/>
            <a:chOff x="3624486" y="972185"/>
            <a:chExt cx="724095" cy="692252"/>
          </a:xfrm>
        </p:grpSpPr>
        <p:grpSp>
          <p:nvGrpSpPr>
            <p:cNvPr id="87" name="Group 29"/>
            <p:cNvGrpSpPr/>
            <p:nvPr/>
          </p:nvGrpSpPr>
          <p:grpSpPr>
            <a:xfrm>
              <a:off x="3662781" y="972979"/>
              <a:ext cx="685800" cy="685800"/>
              <a:chOff x="-680281" y="1656913"/>
              <a:chExt cx="685800" cy="685800"/>
            </a:xfrm>
          </p:grpSpPr>
          <p:cxnSp>
            <p:nvCxnSpPr>
              <p:cNvPr id="91" name="Straight Connector 90"/>
              <p:cNvCxnSpPr>
                <a:stCxn id="88" idx="0"/>
                <a:endCxn id="88" idx="4"/>
              </p:cNvCxnSpPr>
              <p:nvPr/>
            </p:nvCxnSpPr>
            <p:spPr>
              <a:xfrm rot="13500000" flipH="1">
                <a:off x="-680281" y="1999019"/>
                <a:ext cx="685800" cy="1588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>
                <a:stCxn id="88" idx="2"/>
                <a:endCxn id="88" idx="6"/>
              </p:cNvCxnSpPr>
              <p:nvPr/>
            </p:nvCxnSpPr>
            <p:spPr>
              <a:xfrm rot="8100000" flipH="1">
                <a:off x="-680281" y="1999019"/>
                <a:ext cx="685800" cy="1588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3662781" y="972185"/>
              <a:ext cx="685800" cy="685800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624486" y="1114569"/>
              <a:ext cx="365760" cy="369332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819090" y="1295105"/>
              <a:ext cx="365760" cy="369332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b="1" kern="0" dirty="0" smtClean="0">
                  <a:solidFill>
                    <a:schemeClr val="bg1"/>
                  </a:solidFill>
                  <a:latin typeface="+mn-lt"/>
                </a:rPr>
                <a:t>+</a:t>
              </a:r>
              <a:endPara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cxnSp>
        <p:nvCxnSpPr>
          <p:cNvPr id="73" name="Straight Arrow Connector 72"/>
          <p:cNvCxnSpPr/>
          <p:nvPr/>
        </p:nvCxnSpPr>
        <p:spPr>
          <a:xfrm>
            <a:off x="8002314" y="3239973"/>
            <a:ext cx="900191" cy="10193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6157790" y="4639960"/>
            <a:ext cx="972186" cy="15209"/>
          </a:xfrm>
          <a:prstGeom prst="straightConnector1">
            <a:avLst/>
          </a:prstGeom>
          <a:ln w="254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6143722" y="3767756"/>
            <a:ext cx="1181686" cy="887414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41"/>
          <p:cNvGrpSpPr/>
          <p:nvPr/>
        </p:nvGrpSpPr>
        <p:grpSpPr>
          <a:xfrm>
            <a:off x="6382886" y="3936373"/>
            <a:ext cx="679799" cy="450166"/>
            <a:chOff x="2447793" y="1997417"/>
            <a:chExt cx="679799" cy="450166"/>
          </a:xfrm>
        </p:grpSpPr>
        <p:sp>
          <p:nvSpPr>
            <p:cNvPr id="85" name="Rectangle 84"/>
            <p:cNvSpPr/>
            <p:nvPr/>
          </p:nvSpPr>
          <p:spPr>
            <a:xfrm>
              <a:off x="2447793" y="1997417"/>
              <a:ext cx="679799" cy="450166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86" name="Object 2"/>
            <p:cNvGraphicFramePr>
              <a:graphicFrameLocks noChangeAspect="1"/>
            </p:cNvGraphicFramePr>
            <p:nvPr/>
          </p:nvGraphicFramePr>
          <p:xfrm>
            <a:off x="2631898" y="2058403"/>
            <a:ext cx="339725" cy="300037"/>
          </p:xfrm>
          <a:graphic>
            <a:graphicData uri="http://schemas.openxmlformats.org/presentationml/2006/ole">
              <p:oleObj spid="_x0000_s99350" name="Equation" r:id="rId14" imgW="152280" imgH="203040" progId="Equation.3">
                <p:embed/>
              </p:oleObj>
            </a:graphicData>
          </a:graphic>
        </p:graphicFrame>
      </p:grpSp>
      <p:sp>
        <p:nvSpPr>
          <p:cNvPr id="80" name="TextBox 79"/>
          <p:cNvSpPr txBox="1"/>
          <p:nvPr/>
        </p:nvSpPr>
        <p:spPr>
          <a:xfrm>
            <a:off x="4192172" y="3343094"/>
            <a:ext cx="1221559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</a:t>
            </a:r>
            <a:r>
              <a:rPr kumimoji="0" lang="en-US" sz="12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transmitter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1" name="Freeform 80"/>
          <p:cNvSpPr/>
          <p:nvPr/>
        </p:nvSpPr>
        <p:spPr>
          <a:xfrm flipH="1">
            <a:off x="5584874" y="3238174"/>
            <a:ext cx="799514" cy="900113"/>
          </a:xfrm>
          <a:custGeom>
            <a:avLst/>
            <a:gdLst>
              <a:gd name="connsiteX0" fmla="*/ 1167618 w 1167618"/>
              <a:gd name="connsiteY0" fmla="*/ 0 h 970671"/>
              <a:gd name="connsiteX1" fmla="*/ 1167618 w 1167618"/>
              <a:gd name="connsiteY1" fmla="*/ 970671 h 970671"/>
              <a:gd name="connsiteX2" fmla="*/ 0 w 1167618"/>
              <a:gd name="connsiteY2" fmla="*/ 956604 h 97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7618" h="970671">
                <a:moveTo>
                  <a:pt x="1167618" y="0"/>
                </a:moveTo>
                <a:lnTo>
                  <a:pt x="1167618" y="970671"/>
                </a:lnTo>
                <a:lnTo>
                  <a:pt x="0" y="956604"/>
                </a:lnTo>
              </a:path>
            </a:pathLst>
          </a:cu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9352" name="Object 24"/>
          <p:cNvGraphicFramePr>
            <a:graphicFrameLocks noChangeAspect="1"/>
          </p:cNvGraphicFramePr>
          <p:nvPr/>
        </p:nvGraphicFramePr>
        <p:xfrm>
          <a:off x="463550" y="4673044"/>
          <a:ext cx="2308225" cy="355600"/>
        </p:xfrm>
        <a:graphic>
          <a:graphicData uri="http://schemas.openxmlformats.org/presentationml/2006/ole">
            <p:oleObj spid="_x0000_s99352" name="Equation" r:id="rId15" imgW="1549080" imgH="241200" progId="Equation.3">
              <p:embed/>
            </p:oleObj>
          </a:graphicData>
        </a:graphic>
      </p:graphicFrame>
      <p:graphicFrame>
        <p:nvGraphicFramePr>
          <p:cNvPr id="99353" name="Object 25"/>
          <p:cNvGraphicFramePr>
            <a:graphicFrameLocks noChangeAspect="1"/>
          </p:cNvGraphicFramePr>
          <p:nvPr/>
        </p:nvGraphicFramePr>
        <p:xfrm>
          <a:off x="463550" y="5403142"/>
          <a:ext cx="2382837" cy="355600"/>
        </p:xfrm>
        <a:graphic>
          <a:graphicData uri="http://schemas.openxmlformats.org/presentationml/2006/ole">
            <p:oleObj spid="_x0000_s99353" name="Equation" r:id="rId16" imgW="160020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171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Echo Cancellation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01392" name="Picture 16"/>
          <p:cNvPicPr>
            <a:picLocks noChangeAspect="1" noChangeArrowheads="1"/>
          </p:cNvPicPr>
          <p:nvPr/>
        </p:nvPicPr>
        <p:blipFill>
          <a:blip r:embed="rId3"/>
          <a:srcRect l="7802" t="33432" r="6523" b="16496"/>
          <a:stretch>
            <a:fillRect/>
          </a:stretch>
        </p:blipFill>
        <p:spPr bwMode="auto">
          <a:xfrm>
            <a:off x="506436" y="506435"/>
            <a:ext cx="7540283" cy="334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1393" name="Object 17"/>
          <p:cNvGraphicFramePr>
            <a:graphicFrameLocks noChangeAspect="1"/>
          </p:cNvGraphicFramePr>
          <p:nvPr/>
        </p:nvGraphicFramePr>
        <p:xfrm>
          <a:off x="446088" y="3944547"/>
          <a:ext cx="4124325" cy="2289175"/>
        </p:xfrm>
        <a:graphic>
          <a:graphicData uri="http://schemas.openxmlformats.org/presentationml/2006/ole">
            <p:oleObj spid="_x0000_s101393" name="Equation" r:id="rId4" imgW="2768400" imgH="1549080" progId="Equation.3">
              <p:embed/>
            </p:oleObj>
          </a:graphicData>
        </a:graphic>
      </p:graphicFrame>
      <p:graphicFrame>
        <p:nvGraphicFramePr>
          <p:cNvPr id="101394" name="Object 18"/>
          <p:cNvGraphicFramePr>
            <a:graphicFrameLocks noChangeAspect="1"/>
          </p:cNvGraphicFramePr>
          <p:nvPr/>
        </p:nvGraphicFramePr>
        <p:xfrm>
          <a:off x="5216550" y="4277433"/>
          <a:ext cx="2913062" cy="1482725"/>
        </p:xfrm>
        <a:graphic>
          <a:graphicData uri="http://schemas.openxmlformats.org/presentationml/2006/ole">
            <p:oleObj spid="_x0000_s101394" name="Equation" r:id="rId5" imgW="1955520" imgH="1002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0" tIns="0" rIns="0" bIns="0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1800" b="1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17697</TotalTime>
  <Words>247</Words>
  <Application>Microsoft PowerPoint</Application>
  <PresentationFormat>Letter Paper (8.5x11 in)</PresentationFormat>
  <Paragraphs>65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lecture_title</vt:lpstr>
      <vt:lpstr>lecture_default</vt:lpstr>
      <vt:lpstr>Equation</vt:lpstr>
      <vt:lpstr>Slide 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Gateway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Electrical and Computer Engineering</cp:lastModifiedBy>
  <cp:revision>1562</cp:revision>
  <dcterms:created xsi:type="dcterms:W3CDTF">2002-09-12T17:13:32Z</dcterms:created>
  <dcterms:modified xsi:type="dcterms:W3CDTF">2008-09-10T00:21:45Z</dcterms:modified>
</cp:coreProperties>
</file>