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452" r:id="rId4"/>
    <p:sldId id="500" r:id="rId5"/>
    <p:sldId id="509" r:id="rId6"/>
    <p:sldId id="492" r:id="rId7"/>
    <p:sldId id="454" r:id="rId8"/>
    <p:sldId id="510" r:id="rId9"/>
    <p:sldId id="511" r:id="rId10"/>
    <p:sldId id="512" r:id="rId11"/>
    <p:sldId id="513" r:id="rId12"/>
    <p:sldId id="478"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4086"/>
        <p:guide pos="283"/>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6.xml"/><Relationship Id="rId5" Type="http://schemas.openxmlformats.org/officeDocument/2006/relationships/slide" Target="slides/slide10.xml"/><Relationship Id="rId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5" Type="http://schemas.openxmlformats.org/officeDocument/2006/relationships/image" Target="../media/image39.wmf"/><Relationship Id="rId4"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9/15/2008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08,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23/lectures/current/lecture_08.mp3" TargetMode="External"/><Relationship Id="rId3" Type="http://schemas.openxmlformats.org/officeDocument/2006/relationships/hyperlink" Target="http://engr.smu.edu/~douglas/journal/genNLMSpaper.ps" TargetMode="External"/><Relationship Id="rId7" Type="http://schemas.openxmlformats.org/officeDocument/2006/relationships/hyperlink" Target="http://www.ece.msstate.edu/research/isip/publications/courses/ece_8423/lectures/current/lecture_08.ppt"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www.ee.nctu.edu.tw/course/asp/ASP06.pdf" TargetMode="External"/><Relationship Id="rId11" Type="http://schemas.openxmlformats.org/officeDocument/2006/relationships/hyperlink" Target="http://upload.wikimedia.org/wikipedia/en/d/da/Lms_filter.png" TargetMode="External"/><Relationship Id="rId5" Type="http://schemas.openxmlformats.org/officeDocument/2006/relationships/hyperlink" Target="http://www.mathworks.com/access/helpdesk_r13/help/toolbox/dspblks/blocklmsfilter.html" TargetMode="External"/><Relationship Id="rId10" Type="http://schemas.openxmlformats.org/officeDocument/2006/relationships/image" Target="../media/image2.png"/><Relationship Id="rId4" Type="http://schemas.openxmlformats.org/officeDocument/2006/relationships/hyperlink" Target="http://www.mathworks.com/access/helpdesk/help/toolbox/filterdesign/index.html?/access/helpdesk/help/toolbox/filterdesign/ref/adaptfilt.lms.html&amp;http://www.google.com/search?hl=en&amp;client=firefox-a&amp;rls=org.mozilla:en-US:official&amp;hs=b5Z&amp;q=leaky+LMS&amp;start=30&amp;s" TargetMode="External"/><Relationship Id="rId9" Type="http://schemas.openxmlformats.org/officeDocument/2006/relationships/hyperlink" Target="http://www.mathworks.com/access/helpdesk/help/toolbox/filterdesign/ref/refex_adaptfilt_lms.gif"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1.xml"/><Relationship Id="rId1" Type="http://schemas.openxmlformats.org/officeDocument/2006/relationships/vmlDrawing" Target="../drawings/vmlDrawing9.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9.jpeg"/><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image" Target="../media/image25.jpeg"/><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1.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11.xml"/><Relationship Id="rId1" Type="http://schemas.openxmlformats.org/officeDocument/2006/relationships/vmlDrawing" Target="../drawings/vmlDrawing8.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Algorithm Taxonomy</a:t>
            </a:r>
            <a:br>
              <a:rPr lang="en-US" sz="1800" b="1" dirty="0" smtClean="0">
                <a:solidFill>
                  <a:schemeClr val="tx2"/>
                </a:solidFill>
                <a:latin typeface="+mn-lt"/>
              </a:rPr>
            </a:br>
            <a:r>
              <a:rPr lang="en-US" sz="1800" b="1" dirty="0" smtClean="0">
                <a:solidFill>
                  <a:schemeClr val="tx2"/>
                </a:solidFill>
                <a:latin typeface="+mn-lt"/>
              </a:rPr>
              <a:t>Normalized LMS</a:t>
            </a:r>
            <a:br>
              <a:rPr lang="en-US" sz="1800" b="1" dirty="0" smtClean="0">
                <a:solidFill>
                  <a:schemeClr val="tx2"/>
                </a:solidFill>
                <a:latin typeface="+mn-lt"/>
              </a:rPr>
            </a:br>
            <a:r>
              <a:rPr lang="en-US" sz="1800" b="1" dirty="0" smtClean="0">
                <a:solidFill>
                  <a:schemeClr val="tx2"/>
                </a:solidFill>
                <a:latin typeface="+mn-lt"/>
              </a:rPr>
              <a:t>Variable Adaptation</a:t>
            </a:r>
            <a:br>
              <a:rPr lang="en-US" sz="1800" b="1" dirty="0" smtClean="0">
                <a:solidFill>
                  <a:schemeClr val="tx2"/>
                </a:solidFill>
                <a:latin typeface="+mn-lt"/>
              </a:rPr>
            </a:br>
            <a:r>
              <a:rPr lang="en-US" sz="1800" b="1" dirty="0" smtClean="0">
                <a:solidFill>
                  <a:schemeClr val="tx2"/>
                </a:solidFill>
                <a:latin typeface="+mn-lt"/>
              </a:rPr>
              <a:t>Leaky LMS</a:t>
            </a:r>
            <a:br>
              <a:rPr lang="en-US" sz="1800" b="1" dirty="0" smtClean="0">
                <a:solidFill>
                  <a:schemeClr val="tx2"/>
                </a:solidFill>
                <a:latin typeface="+mn-lt"/>
              </a:rPr>
            </a:br>
            <a:r>
              <a:rPr lang="en-US" sz="1800" b="1" dirty="0" smtClean="0">
                <a:solidFill>
                  <a:schemeClr val="tx2"/>
                </a:solidFill>
                <a:latin typeface="+mn-lt"/>
              </a:rPr>
              <a:t>Sign Algorithms</a:t>
            </a:r>
            <a:br>
              <a:rPr lang="en-US" sz="1800" b="1" dirty="0" smtClean="0">
                <a:solidFill>
                  <a:schemeClr val="tx2"/>
                </a:solidFill>
                <a:latin typeface="+mn-lt"/>
              </a:rPr>
            </a:br>
            <a:r>
              <a:rPr lang="en-US" sz="1800" b="1" dirty="0" smtClean="0">
                <a:solidFill>
                  <a:schemeClr val="tx2"/>
                </a:solidFill>
                <a:latin typeface="+mn-lt"/>
              </a:rPr>
              <a:t>Smoothing</a:t>
            </a:r>
            <a:br>
              <a:rPr lang="en-US" sz="1800" b="1" dirty="0" smtClean="0">
                <a:solidFill>
                  <a:schemeClr val="tx2"/>
                </a:solidFill>
                <a:latin typeface="+mn-lt"/>
              </a:rPr>
            </a:br>
            <a:r>
              <a:rPr lang="en-US" sz="1800" b="1" dirty="0" smtClean="0">
                <a:solidFill>
                  <a:schemeClr val="tx2"/>
                </a:solidFill>
                <a:latin typeface="+mn-lt"/>
              </a:rPr>
              <a:t>Block Algorithms</a:t>
            </a:r>
            <a:br>
              <a:rPr lang="en-US" sz="1800" b="1" dirty="0" smtClean="0">
                <a:solidFill>
                  <a:schemeClr val="tx2"/>
                </a:solidFill>
                <a:latin typeface="+mn-lt"/>
              </a:rPr>
            </a:br>
            <a:r>
              <a:rPr lang="en-US" sz="1800" b="1" dirty="0" smtClean="0">
                <a:solidFill>
                  <a:schemeClr val="tx2"/>
                </a:solidFill>
                <a:latin typeface="+mn-lt"/>
              </a:rPr>
              <a:t>Volterra Filter</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DJ: Family of LMS Algorithms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MATLAB: Leaky LMS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MATLAB: Block LMS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NCTU: Block LMS</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7"/>
              </a:rPr>
              <a:t>.../publications/courses/ece_8423/lectures/current/lecture_08.ppt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8"/>
              </a:rPr>
              <a:t>.../publications/courses/ece_8423/lectures/current/lecture_08.mp3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08: </a:t>
            </a:r>
            <a:r>
              <a:rPr lang="en-US" b="1" dirty="0" smtClean="0">
                <a:solidFill>
                  <a:schemeClr val="accent2"/>
                </a:solidFill>
              </a:rPr>
              <a:t>LMS VARIANTS</a:t>
            </a:r>
            <a:endParaRPr lang="en-US" b="1" dirty="0">
              <a:solidFill>
                <a:schemeClr val="accent2"/>
              </a:solidFill>
            </a:endParaRPr>
          </a:p>
        </p:txBody>
      </p:sp>
      <p:pic>
        <p:nvPicPr>
          <p:cNvPr id="48129" name="Picture 1">
            <a:hlinkClick r:id="rId9"/>
          </p:cNvPr>
          <p:cNvPicPr>
            <a:picLocks noChangeAspect="1" noChangeArrowheads="1"/>
          </p:cNvPicPr>
          <p:nvPr/>
        </p:nvPicPr>
        <p:blipFill>
          <a:blip r:embed="rId10"/>
          <a:srcRect/>
          <a:stretch>
            <a:fillRect/>
          </a:stretch>
        </p:blipFill>
        <p:spPr bwMode="auto">
          <a:xfrm>
            <a:off x="6021387" y="1654392"/>
            <a:ext cx="2671763" cy="2160847"/>
          </a:xfrm>
          <a:prstGeom prst="rect">
            <a:avLst/>
          </a:prstGeom>
          <a:noFill/>
          <a:ln w="38100">
            <a:solidFill>
              <a:schemeClr val="accent1"/>
            </a:solidFill>
            <a:miter lim="800000"/>
            <a:headEnd/>
            <a:tailEnd/>
          </a:ln>
          <a:effectLst/>
        </p:spPr>
      </p:pic>
      <p:pic>
        <p:nvPicPr>
          <p:cNvPr id="48130" name="Picture 2">
            <a:hlinkClick r:id="rId11"/>
          </p:cNvPr>
          <p:cNvPicPr>
            <a:picLocks noChangeAspect="1" noChangeArrowheads="1"/>
          </p:cNvPicPr>
          <p:nvPr/>
        </p:nvPicPr>
        <p:blipFill>
          <a:blip r:embed="rId12"/>
          <a:srcRect/>
          <a:stretch>
            <a:fillRect/>
          </a:stretch>
        </p:blipFill>
        <p:spPr bwMode="auto">
          <a:xfrm>
            <a:off x="6023102" y="3848993"/>
            <a:ext cx="2670048" cy="1467324"/>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LMS Volterra Filter (Cont.)</a:t>
            </a:r>
            <a:endParaRPr lang="en-US" b="1" dirty="0">
              <a:solidFill>
                <a:schemeClr val="accent2"/>
              </a:solidFill>
            </a:endParaRPr>
          </a:p>
        </p:txBody>
      </p:sp>
      <p:sp>
        <p:nvSpPr>
          <p:cNvPr id="7" name="Text Box 3"/>
          <p:cNvSpPr txBox="1">
            <a:spLocks noChangeArrowheads="1"/>
          </p:cNvSpPr>
          <p:nvPr/>
        </p:nvSpPr>
        <p:spPr bwMode="auto">
          <a:xfrm>
            <a:off x="186396" y="588497"/>
            <a:ext cx="8676250" cy="5898028"/>
          </a:xfrm>
          <a:prstGeom prst="rect">
            <a:avLst/>
          </a:prstGeom>
          <a:noFill/>
          <a:ln w="9525">
            <a:noFill/>
            <a:miter lim="800000"/>
            <a:headEnd/>
            <a:tailEnd/>
          </a:ln>
          <a:effectLst/>
        </p:spPr>
        <p:txBody>
          <a:bodyPr lIns="0" tIns="0" rIns="0" bIns="0"/>
          <a:lstStyle/>
          <a:p>
            <a:pPr marL="165100" indent="-165100">
              <a:spcAft>
                <a:spcPts val="15600"/>
              </a:spcAft>
              <a:buFont typeface="Arial" pitchFamily="34" charset="0"/>
              <a:buChar char="•"/>
            </a:pPr>
            <a:r>
              <a:rPr lang="en-US" sz="1800" b="1" dirty="0" smtClean="0">
                <a:solidFill>
                  <a:schemeClr val="bg1"/>
                </a:solidFill>
              </a:rPr>
              <a:t>The correlation matrix, R, is defined as:</a:t>
            </a:r>
          </a:p>
          <a:p>
            <a:pPr marL="165100" indent="-165100">
              <a:spcAft>
                <a:spcPts val="9600"/>
              </a:spcAft>
              <a:buFont typeface="Arial" pitchFamily="34" charset="0"/>
              <a:buChar char="•"/>
            </a:pPr>
            <a:r>
              <a:rPr lang="en-US" sz="1800" b="1" dirty="0" smtClean="0">
                <a:solidFill>
                  <a:schemeClr val="bg1"/>
                </a:solidFill>
              </a:rPr>
              <a:t>The extended cross-correlation vector is given by:</a:t>
            </a:r>
          </a:p>
          <a:p>
            <a:pPr marL="165100" indent="-165100">
              <a:spcAft>
                <a:spcPts val="10800"/>
              </a:spcAft>
              <a:buFont typeface="Arial" pitchFamily="34" charset="0"/>
              <a:buChar char="•"/>
            </a:pPr>
            <a:r>
              <a:rPr lang="en-US" sz="1800" b="1" dirty="0" smtClean="0">
                <a:solidFill>
                  <a:schemeClr val="bg1"/>
                </a:solidFill>
              </a:rPr>
              <a:t>An adaptive second-order Volterra filter can be derived:</a:t>
            </a:r>
          </a:p>
          <a:p>
            <a:pPr marL="165100" indent="-165100">
              <a:spcAft>
                <a:spcPts val="12800"/>
              </a:spcAft>
              <a:buFont typeface="Arial" pitchFamily="34" charset="0"/>
              <a:buChar char="•"/>
            </a:pPr>
            <a:r>
              <a:rPr lang="en-US" sz="1800" b="1" dirty="0" smtClean="0">
                <a:solidFill>
                  <a:schemeClr val="bg1"/>
                </a:solidFill>
              </a:rPr>
              <a:t>Once the basic extended equations have been established, the filter functions much like our standard LMS adaptive filter.</a:t>
            </a:r>
          </a:p>
        </p:txBody>
      </p:sp>
      <p:graphicFrame>
        <p:nvGraphicFramePr>
          <p:cNvPr id="101396" name="Object 20"/>
          <p:cNvGraphicFramePr>
            <a:graphicFrameLocks noChangeAspect="1"/>
          </p:cNvGraphicFramePr>
          <p:nvPr/>
        </p:nvGraphicFramePr>
        <p:xfrm>
          <a:off x="449263" y="905413"/>
          <a:ext cx="5387975" cy="1871663"/>
        </p:xfrm>
        <a:graphic>
          <a:graphicData uri="http://schemas.openxmlformats.org/presentationml/2006/ole">
            <p:oleObj spid="_x0000_s102402" name="Equation" r:id="rId3" imgW="3619440" imgH="1269720" progId="Equation.3">
              <p:embed/>
            </p:oleObj>
          </a:graphicData>
        </a:graphic>
      </p:graphicFrame>
      <p:graphicFrame>
        <p:nvGraphicFramePr>
          <p:cNvPr id="102407" name="Object 7"/>
          <p:cNvGraphicFramePr>
            <a:graphicFrameLocks noChangeAspect="1"/>
          </p:cNvGraphicFramePr>
          <p:nvPr/>
        </p:nvGraphicFramePr>
        <p:xfrm>
          <a:off x="449263" y="3198180"/>
          <a:ext cx="3402013" cy="1047750"/>
        </p:xfrm>
        <a:graphic>
          <a:graphicData uri="http://schemas.openxmlformats.org/presentationml/2006/ole">
            <p:oleObj spid="_x0000_s102407" name="Equation" r:id="rId4" imgW="2286000" imgH="711000" progId="Equation.3">
              <p:embed/>
            </p:oleObj>
          </a:graphicData>
        </a:graphic>
      </p:graphicFrame>
      <p:graphicFrame>
        <p:nvGraphicFramePr>
          <p:cNvPr id="102408" name="Object 8"/>
          <p:cNvGraphicFramePr>
            <a:graphicFrameLocks noChangeAspect="1"/>
          </p:cNvGraphicFramePr>
          <p:nvPr/>
        </p:nvGraphicFramePr>
        <p:xfrm>
          <a:off x="449263" y="4726281"/>
          <a:ext cx="2459037" cy="1084262"/>
        </p:xfrm>
        <a:graphic>
          <a:graphicData uri="http://schemas.openxmlformats.org/presentationml/2006/ole">
            <p:oleObj spid="_x0000_s102408" name="Equation" r:id="rId5" imgW="1650960" imgH="73656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2554545"/>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There are many types of adaptive algorithms. The LMS adaptive filter was have previously discussed is just one implementation.</a:t>
            </a:r>
          </a:p>
          <a:p>
            <a:pPr marL="168275" indent="-168275">
              <a:spcAft>
                <a:spcPts val="1200"/>
              </a:spcAft>
              <a:buFont typeface="Arial" pitchFamily="34" charset="0"/>
              <a:buChar char="•"/>
            </a:pPr>
            <a:r>
              <a:rPr lang="en-US" sz="1800" b="1" dirty="0" smtClean="0"/>
              <a:t>The gradient descent algorithm can be approximated in many ways.</a:t>
            </a:r>
          </a:p>
          <a:p>
            <a:pPr marL="168275" indent="-168275">
              <a:spcAft>
                <a:spcPts val="1200"/>
              </a:spcAft>
              <a:buFont typeface="Arial" pitchFamily="34" charset="0"/>
              <a:buChar char="•"/>
            </a:pPr>
            <a:r>
              <a:rPr lang="en-US" sz="1800" b="1" dirty="0" smtClean="0"/>
              <a:t>Coefficients can be updated per sample or on a block-by-block basis.</a:t>
            </a:r>
          </a:p>
          <a:p>
            <a:pPr marL="168275" indent="-168275">
              <a:spcAft>
                <a:spcPts val="1200"/>
              </a:spcAft>
              <a:buFont typeface="Arial" pitchFamily="34" charset="0"/>
              <a:buChar char="•"/>
            </a:pPr>
            <a:r>
              <a:rPr lang="en-US" sz="1800" b="1" dirty="0" smtClean="0"/>
              <a:t>Coefficients can be smoothed using a block-based expectation.</a:t>
            </a:r>
          </a:p>
          <a:p>
            <a:pPr marL="168275" indent="-168275">
              <a:spcAft>
                <a:spcPts val="1200"/>
              </a:spcAft>
              <a:buFont typeface="Arial" pitchFamily="34" charset="0"/>
              <a:buChar char="•"/>
            </a:pPr>
            <a:r>
              <a:rPr lang="en-US" sz="1800" b="1" dirty="0" smtClean="0"/>
              <a:t>Filters can exploit higher-order statistical information in the signal</a:t>
            </a:r>
            <a:br>
              <a:rPr lang="en-US" sz="1800" b="1" dirty="0" smtClean="0"/>
            </a:br>
            <a:r>
              <a:rPr lang="en-US" sz="1800" b="1" dirty="0" smtClean="0"/>
              <a:t>(e.g., the Volterra filter).</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Algorithm Taxonomy</a:t>
            </a:r>
            <a:endParaRPr lang="en-US" b="1" dirty="0">
              <a:solidFill>
                <a:schemeClr val="accent2"/>
              </a:solidFill>
            </a:endParaRPr>
          </a:p>
        </p:txBody>
      </p:sp>
      <p:sp>
        <p:nvSpPr>
          <p:cNvPr id="41" name="Text Box 3"/>
          <p:cNvSpPr txBox="1">
            <a:spLocks noChangeArrowheads="1"/>
          </p:cNvSpPr>
          <p:nvPr/>
        </p:nvSpPr>
        <p:spPr bwMode="auto">
          <a:xfrm>
            <a:off x="178458" y="634199"/>
            <a:ext cx="4379473" cy="1532226"/>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tabLst>
                <a:tab pos="3376613" algn="r"/>
              </a:tabLst>
            </a:pPr>
            <a:r>
              <a:rPr lang="en-US" sz="1800" b="1" dirty="0" smtClean="0"/>
              <a:t>Thus far we have focused on:</a:t>
            </a:r>
          </a:p>
          <a:p>
            <a:pPr marL="520700" indent="-182563">
              <a:spcAft>
                <a:spcPts val="0"/>
              </a:spcAft>
              <a:tabLst>
                <a:tab pos="3376613" algn="r"/>
              </a:tabLst>
            </a:pPr>
            <a:r>
              <a:rPr lang="en-US" sz="1800" b="1" dirty="0" smtClean="0"/>
              <a:t>Adaptive algorithm: LMS</a:t>
            </a:r>
          </a:p>
          <a:p>
            <a:pPr marL="520700" indent="-182563">
              <a:spcAft>
                <a:spcPts val="0"/>
              </a:spcAft>
              <a:tabLst>
                <a:tab pos="3376613" algn="r"/>
              </a:tabLst>
            </a:pPr>
            <a:r>
              <a:rPr lang="en-US" sz="1800" b="1" dirty="0" smtClean="0"/>
              <a:t>Criterion: Least-squares</a:t>
            </a:r>
          </a:p>
          <a:p>
            <a:pPr marL="520700" indent="-182563">
              <a:spcAft>
                <a:spcPts val="0"/>
              </a:spcAft>
              <a:tabLst>
                <a:tab pos="3376613" algn="r"/>
              </a:tabLst>
            </a:pPr>
            <a:r>
              <a:rPr lang="en-US" sz="1800" b="1" dirty="0" smtClean="0"/>
              <a:t>Iterative: Steepest descent</a:t>
            </a:r>
          </a:p>
          <a:p>
            <a:pPr marL="520700" indent="-182563">
              <a:spcAft>
                <a:spcPts val="0"/>
              </a:spcAft>
              <a:tabLst>
                <a:tab pos="3376613" algn="r"/>
              </a:tabLst>
            </a:pPr>
            <a:r>
              <a:rPr lang="en-US" sz="1800" b="1" dirty="0" smtClean="0"/>
              <a:t>Implementation: Tapped delay line</a:t>
            </a:r>
          </a:p>
        </p:txBody>
      </p:sp>
      <p:pic>
        <p:nvPicPr>
          <p:cNvPr id="7" name="Picture 6" descr="x.JPG"/>
          <p:cNvPicPr>
            <a:picLocks noChangeAspect="1"/>
          </p:cNvPicPr>
          <p:nvPr/>
        </p:nvPicPr>
        <p:blipFill>
          <a:blip r:embed="rId3"/>
          <a:srcRect l="44358" t="8410" r="4016" b="50974"/>
          <a:stretch>
            <a:fillRect/>
          </a:stretch>
        </p:blipFill>
        <p:spPr>
          <a:xfrm>
            <a:off x="4557932" y="590841"/>
            <a:ext cx="4359056" cy="4716355"/>
          </a:xfrm>
          <a:prstGeom prst="rect">
            <a:avLst/>
          </a:prstGeom>
        </p:spPr>
      </p:pic>
      <p:sp>
        <p:nvSpPr>
          <p:cNvPr id="10" name="Oval 9"/>
          <p:cNvSpPr/>
          <p:nvPr/>
        </p:nvSpPr>
        <p:spPr>
          <a:xfrm>
            <a:off x="6330461" y="1378634"/>
            <a:ext cx="1308296" cy="576775"/>
          </a:xfrm>
          <a:prstGeom prst="ellipse">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71470" y="2166425"/>
            <a:ext cx="801859" cy="604911"/>
          </a:xfrm>
          <a:prstGeom prst="ellipse">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086590" y="3008157"/>
            <a:ext cx="801859" cy="604911"/>
          </a:xfrm>
          <a:prstGeom prst="ellipse">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098310" y="3835821"/>
            <a:ext cx="801859" cy="604911"/>
          </a:xfrm>
          <a:prstGeom prst="ellipse">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547" name="Text Box 3"/>
          <p:cNvSpPr txBox="1">
            <a:spLocks noChangeArrowheads="1"/>
          </p:cNvSpPr>
          <p:nvPr/>
        </p:nvSpPr>
        <p:spPr bwMode="auto">
          <a:xfrm>
            <a:off x="178458" y="2236764"/>
            <a:ext cx="8735355" cy="4192172"/>
          </a:xfrm>
          <a:prstGeom prst="rect">
            <a:avLst/>
          </a:prstGeom>
          <a:noFill/>
          <a:ln w="9525">
            <a:noFill/>
            <a:miter lim="800000"/>
            <a:headEnd/>
            <a:tailEnd/>
          </a:ln>
          <a:effectLst/>
        </p:spPr>
        <p:txBody>
          <a:bodyPr lIns="0" tIns="0" rIns="0" bIns="0"/>
          <a:lstStyle/>
          <a:p>
            <a:pPr marL="165100" indent="-165100">
              <a:spcAft>
                <a:spcPts val="1200"/>
              </a:spcAft>
            </a:pPr>
            <a:r>
              <a:rPr lang="en-US" sz="1800" b="1" dirty="0" smtClean="0"/>
              <a:t>	and this doesn’t even include</a:t>
            </a:r>
            <a:br>
              <a:rPr lang="en-US" sz="1800" b="1" dirty="0" smtClean="0"/>
            </a:br>
            <a:r>
              <a:rPr lang="en-US" sz="1800" b="1" dirty="0" smtClean="0"/>
              <a:t>statistical methods for feature and</a:t>
            </a:r>
            <a:br>
              <a:rPr lang="en-US" sz="1800" b="1" dirty="0" smtClean="0"/>
            </a:br>
            <a:r>
              <a:rPr lang="en-US" sz="1800" b="1" dirty="0" smtClean="0"/>
              <a:t>model adaptation.</a:t>
            </a:r>
          </a:p>
          <a:p>
            <a:pPr marL="165100" indent="-165100">
              <a:spcAft>
                <a:spcPts val="1200"/>
              </a:spcAft>
              <a:buFont typeface="Arial" pitchFamily="34" charset="0"/>
              <a:buChar char="•"/>
            </a:pPr>
            <a:r>
              <a:rPr lang="en-US" sz="1800" b="1" dirty="0" smtClean="0"/>
              <a:t>There are many alternative optimization</a:t>
            </a:r>
            <a:br>
              <a:rPr lang="en-US" sz="1800" b="1" dirty="0" smtClean="0"/>
            </a:br>
            <a:r>
              <a:rPr lang="en-US" sz="1800" b="1" dirty="0" smtClean="0"/>
              <a:t>criteria (including ML methods). For example:</a:t>
            </a:r>
          </a:p>
        </p:txBody>
      </p:sp>
      <p:graphicFrame>
        <p:nvGraphicFramePr>
          <p:cNvPr id="46108" name="Object 28"/>
          <p:cNvGraphicFramePr>
            <a:graphicFrameLocks noChangeAspect="1"/>
          </p:cNvGraphicFramePr>
          <p:nvPr/>
        </p:nvGraphicFramePr>
        <p:xfrm>
          <a:off x="458788" y="3875088"/>
          <a:ext cx="2325687" cy="338137"/>
        </p:xfrm>
        <a:graphic>
          <a:graphicData uri="http://schemas.openxmlformats.org/presentationml/2006/ole">
            <p:oleObj spid="_x0000_s46108" name="Equation" r:id="rId4" imgW="1562040" imgH="228600" progId="Equation.3">
              <p:embed/>
            </p:oleObj>
          </a:graphicData>
        </a:graphic>
      </p:graphicFrame>
      <p:graphicFrame>
        <p:nvGraphicFramePr>
          <p:cNvPr id="46109" name="Object 29"/>
          <p:cNvGraphicFramePr>
            <a:graphicFrameLocks noChangeAspect="1"/>
          </p:cNvGraphicFramePr>
          <p:nvPr/>
        </p:nvGraphicFramePr>
        <p:xfrm>
          <a:off x="449263" y="4286031"/>
          <a:ext cx="1701800" cy="357187"/>
        </p:xfrm>
        <a:graphic>
          <a:graphicData uri="http://schemas.openxmlformats.org/presentationml/2006/ole">
            <p:oleObj spid="_x0000_s46109" name="Equation" r:id="rId5" imgW="1143000" imgH="241200" progId="Equation.3">
              <p:embed/>
            </p:oleObj>
          </a:graphicData>
        </a:graphic>
      </p:graphicFrame>
      <p:graphicFrame>
        <p:nvGraphicFramePr>
          <p:cNvPr id="46110" name="Object 30"/>
          <p:cNvGraphicFramePr>
            <a:graphicFrameLocks noChangeAspect="1"/>
          </p:cNvGraphicFramePr>
          <p:nvPr/>
        </p:nvGraphicFramePr>
        <p:xfrm>
          <a:off x="449263" y="4663391"/>
          <a:ext cx="2363788" cy="357188"/>
        </p:xfrm>
        <a:graphic>
          <a:graphicData uri="http://schemas.openxmlformats.org/presentationml/2006/ole">
            <p:oleObj spid="_x0000_s46110" name="Equation" r:id="rId6" imgW="1587240" imgH="241200" progId="Equation.3">
              <p:embed/>
            </p:oleObj>
          </a:graphicData>
        </a:graphic>
      </p:graphicFrame>
      <p:graphicFrame>
        <p:nvGraphicFramePr>
          <p:cNvPr id="46111" name="Object 31"/>
          <p:cNvGraphicFramePr>
            <a:graphicFrameLocks noChangeAspect="1"/>
          </p:cNvGraphicFramePr>
          <p:nvPr/>
        </p:nvGraphicFramePr>
        <p:xfrm>
          <a:off x="449263" y="5067935"/>
          <a:ext cx="2155825" cy="582613"/>
        </p:xfrm>
        <a:graphic>
          <a:graphicData uri="http://schemas.openxmlformats.org/presentationml/2006/ole">
            <p:oleObj spid="_x0000_s46111" name="Equation" r:id="rId7" imgW="1447560" imgH="393480" progId="Equation.3">
              <p:embed/>
            </p:oleObj>
          </a:graphicData>
        </a:graphic>
      </p:graphicFrame>
      <p:graphicFrame>
        <p:nvGraphicFramePr>
          <p:cNvPr id="46112" name="Object 32"/>
          <p:cNvGraphicFramePr>
            <a:graphicFrameLocks noChangeAspect="1"/>
          </p:cNvGraphicFramePr>
          <p:nvPr/>
        </p:nvGraphicFramePr>
        <p:xfrm>
          <a:off x="449263" y="5795963"/>
          <a:ext cx="2268538" cy="357187"/>
        </p:xfrm>
        <a:graphic>
          <a:graphicData uri="http://schemas.openxmlformats.org/presentationml/2006/ole">
            <p:oleObj spid="_x0000_s46112" name="Equation" r:id="rId8" imgW="1523880" imgH="241200" progId="Equation.3">
              <p:embed/>
            </p:oleObj>
          </a:graphicData>
        </a:graphic>
      </p:graphicFrame>
      <p:sp>
        <p:nvSpPr>
          <p:cNvPr id="24" name="TextBox 23"/>
          <p:cNvSpPr txBox="1"/>
          <p:nvPr/>
        </p:nvSpPr>
        <p:spPr>
          <a:xfrm>
            <a:off x="2940148" y="5824024"/>
            <a:ext cx="4469172" cy="276999"/>
          </a:xfrm>
          <a:prstGeom prst="rect">
            <a:avLst/>
          </a:prstGeom>
        </p:spPr>
        <p:txBody>
          <a:bodyPr wrap="non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lang="en-US" sz="1800" b="1" kern="0" dirty="0" smtClean="0">
                <a:latin typeface="+mn-lt"/>
              </a:rPr>
              <a:t>Least Mean Fourth (LMF) Algorithm: N=2</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Normalized LMS</a:t>
            </a:r>
            <a:endParaRPr lang="en-US" b="1" dirty="0">
              <a:solidFill>
                <a:schemeClr val="accent2"/>
              </a:solidFill>
            </a:endParaRPr>
          </a:p>
        </p:txBody>
      </p:sp>
      <p:sp>
        <p:nvSpPr>
          <p:cNvPr id="41" name="Text Box 3"/>
          <p:cNvSpPr txBox="1">
            <a:spLocks noChangeArrowheads="1"/>
          </p:cNvSpPr>
          <p:nvPr/>
        </p:nvSpPr>
        <p:spPr bwMode="auto">
          <a:xfrm>
            <a:off x="186394" y="647114"/>
            <a:ext cx="8704387" cy="3165231"/>
          </a:xfrm>
          <a:prstGeom prst="rect">
            <a:avLst/>
          </a:prstGeom>
          <a:noFill/>
          <a:ln w="9525">
            <a:noFill/>
            <a:miter lim="800000"/>
            <a:headEnd/>
            <a:tailEnd/>
          </a:ln>
          <a:effectLst/>
        </p:spPr>
        <p:txBody>
          <a:bodyPr lIns="0" tIns="0" rIns="0" bIns="0"/>
          <a:lstStyle/>
          <a:p>
            <a:pPr marL="165100" indent="-165100">
              <a:spcAft>
                <a:spcPts val="6000"/>
              </a:spcAft>
              <a:buFont typeface="Arial" pitchFamily="34" charset="0"/>
              <a:buChar char="•"/>
            </a:pPr>
            <a:r>
              <a:rPr lang="en-US" sz="1800" b="1" dirty="0" smtClean="0"/>
              <a:t>The stability, convergence and steady-state properties of the LMS algorithm are directly influenced by the length of the filter and the power of the input signal. We can normalize the adaptation constant with respect to these:</a:t>
            </a:r>
          </a:p>
          <a:p>
            <a:pPr marL="165100" indent="-165100">
              <a:spcAft>
                <a:spcPts val="5400"/>
              </a:spcAft>
              <a:buFont typeface="Arial" pitchFamily="34" charset="0"/>
              <a:buChar char="•"/>
            </a:pPr>
            <a:r>
              <a:rPr lang="en-US" sz="1800" b="1" dirty="0" smtClean="0">
                <a:sym typeface="Symbol"/>
              </a:rPr>
              <a:t>We can estimate the power using a time average:</a:t>
            </a:r>
          </a:p>
          <a:p>
            <a:pPr marL="165100" indent="-165100">
              <a:spcAft>
                <a:spcPts val="4800"/>
              </a:spcAft>
              <a:buFont typeface="Arial" pitchFamily="34" charset="0"/>
              <a:buChar char="•"/>
            </a:pPr>
            <a:r>
              <a:rPr lang="en-US" sz="1800" b="1" dirty="0" smtClean="0">
                <a:sym typeface="Symbol"/>
              </a:rPr>
              <a:t>The update equations become:</a:t>
            </a:r>
          </a:p>
          <a:p>
            <a:pPr marL="165100" indent="-165100">
              <a:spcAft>
                <a:spcPts val="4800"/>
              </a:spcAft>
              <a:buFont typeface="Arial" pitchFamily="34" charset="0"/>
              <a:buChar char="•"/>
            </a:pPr>
            <a:r>
              <a:rPr lang="en-US" sz="1800" b="1" dirty="0" smtClean="0">
                <a:sym typeface="Symbol"/>
              </a:rPr>
              <a:t>We can add a small positive constant to avoid division by zero:</a:t>
            </a:r>
          </a:p>
          <a:p>
            <a:pPr marL="165100" indent="-165100">
              <a:spcAft>
                <a:spcPts val="7200"/>
              </a:spcAft>
              <a:buFont typeface="Arial" pitchFamily="34" charset="0"/>
              <a:buChar char="•"/>
            </a:pPr>
            <a:r>
              <a:rPr lang="en-US" sz="1800" b="1" dirty="0" smtClean="0">
                <a:sym typeface="Symbol"/>
              </a:rPr>
              <a:t>For the homogeneous problem (                  ), it can be shown that:</a:t>
            </a:r>
          </a:p>
          <a:p>
            <a:pPr marL="165100" indent="-165100">
              <a:spcAft>
                <a:spcPts val="7200"/>
              </a:spcAft>
              <a:buFont typeface="Arial" pitchFamily="34" charset="0"/>
              <a:buChar char="•"/>
            </a:pPr>
            <a:r>
              <a:rPr lang="en-US" sz="1800" b="1" dirty="0" smtClean="0">
                <a:sym typeface="Symbol"/>
              </a:rPr>
              <a:t>For zero-mean Gaussian inputs, it can be shown to converge in the mean.</a:t>
            </a:r>
          </a:p>
        </p:txBody>
      </p:sp>
      <p:graphicFrame>
        <p:nvGraphicFramePr>
          <p:cNvPr id="88100" name="Object 36"/>
          <p:cNvGraphicFramePr>
            <a:graphicFrameLocks noChangeAspect="1"/>
          </p:cNvGraphicFramePr>
          <p:nvPr/>
        </p:nvGraphicFramePr>
        <p:xfrm>
          <a:off x="463550" y="1503970"/>
          <a:ext cx="2192338" cy="638175"/>
        </p:xfrm>
        <a:graphic>
          <a:graphicData uri="http://schemas.openxmlformats.org/presentationml/2006/ole">
            <p:oleObj spid="_x0000_s88100" name="Equation" r:id="rId3" imgW="1473120" imgH="431640" progId="Equation.3">
              <p:embed/>
            </p:oleObj>
          </a:graphicData>
        </a:graphic>
      </p:graphicFrame>
      <p:graphicFrame>
        <p:nvGraphicFramePr>
          <p:cNvPr id="2" name="Object 37"/>
          <p:cNvGraphicFramePr>
            <a:graphicFrameLocks noChangeAspect="1"/>
          </p:cNvGraphicFramePr>
          <p:nvPr/>
        </p:nvGraphicFramePr>
        <p:xfrm>
          <a:off x="463550" y="2547127"/>
          <a:ext cx="2343150" cy="657225"/>
        </p:xfrm>
        <a:graphic>
          <a:graphicData uri="http://schemas.openxmlformats.org/presentationml/2006/ole">
            <p:oleObj spid="_x0000_s88101" name="Equation" r:id="rId4" imgW="1574640" imgH="444240" progId="Equation.3">
              <p:embed/>
            </p:oleObj>
          </a:graphicData>
        </a:graphic>
      </p:graphicFrame>
      <p:graphicFrame>
        <p:nvGraphicFramePr>
          <p:cNvPr id="3" name="Object 38"/>
          <p:cNvGraphicFramePr>
            <a:graphicFrameLocks noChangeAspect="1"/>
          </p:cNvGraphicFramePr>
          <p:nvPr/>
        </p:nvGraphicFramePr>
        <p:xfrm>
          <a:off x="463550" y="3466015"/>
          <a:ext cx="1852612" cy="657225"/>
        </p:xfrm>
        <a:graphic>
          <a:graphicData uri="http://schemas.openxmlformats.org/presentationml/2006/ole">
            <p:oleObj spid="_x0000_s88102" name="Equation" r:id="rId5" imgW="1244520" imgH="444240" progId="Equation.3">
              <p:embed/>
            </p:oleObj>
          </a:graphicData>
        </a:graphic>
      </p:graphicFrame>
      <p:graphicFrame>
        <p:nvGraphicFramePr>
          <p:cNvPr id="5" name="Object 39"/>
          <p:cNvGraphicFramePr>
            <a:graphicFrameLocks noChangeAspect="1"/>
          </p:cNvGraphicFramePr>
          <p:nvPr/>
        </p:nvGraphicFramePr>
        <p:xfrm>
          <a:off x="463550" y="4349993"/>
          <a:ext cx="2041525" cy="657225"/>
        </p:xfrm>
        <a:graphic>
          <a:graphicData uri="http://schemas.openxmlformats.org/presentationml/2006/ole">
            <p:oleObj spid="_x0000_s88103" name="Equation" r:id="rId6" imgW="1371600" imgH="444240" progId="Equation.3">
              <p:embed/>
            </p:oleObj>
          </a:graphicData>
        </a:graphic>
      </p:graphicFrame>
      <p:graphicFrame>
        <p:nvGraphicFramePr>
          <p:cNvPr id="88104" name="Object 40"/>
          <p:cNvGraphicFramePr>
            <a:graphicFrameLocks noChangeAspect="1"/>
          </p:cNvGraphicFramePr>
          <p:nvPr/>
        </p:nvGraphicFramePr>
        <p:xfrm>
          <a:off x="463550" y="5283590"/>
          <a:ext cx="1341438" cy="414338"/>
        </p:xfrm>
        <a:graphic>
          <a:graphicData uri="http://schemas.openxmlformats.org/presentationml/2006/ole">
            <p:oleObj spid="_x0000_s88104" name="Equation" r:id="rId7" imgW="901440" imgH="279360" progId="Equation.3">
              <p:embed/>
            </p:oleObj>
          </a:graphicData>
        </a:graphic>
      </p:graphicFrame>
      <p:graphicFrame>
        <p:nvGraphicFramePr>
          <p:cNvPr id="88105" name="Object 41"/>
          <p:cNvGraphicFramePr>
            <a:graphicFrameLocks noChangeAspect="1"/>
          </p:cNvGraphicFramePr>
          <p:nvPr/>
        </p:nvGraphicFramePr>
        <p:xfrm>
          <a:off x="463550" y="5692944"/>
          <a:ext cx="1925638" cy="433387"/>
        </p:xfrm>
        <a:graphic>
          <a:graphicData uri="http://schemas.openxmlformats.org/presentationml/2006/ole">
            <p:oleObj spid="_x0000_s88105" name="Equation" r:id="rId8" imgW="1295280" imgH="291960" progId="Equation.3">
              <p:embed/>
            </p:oleObj>
          </a:graphicData>
        </a:graphic>
      </p:graphicFrame>
      <p:graphicFrame>
        <p:nvGraphicFramePr>
          <p:cNvPr id="88106" name="Object 42"/>
          <p:cNvGraphicFramePr>
            <a:graphicFrameLocks noChangeAspect="1"/>
          </p:cNvGraphicFramePr>
          <p:nvPr/>
        </p:nvGraphicFramePr>
        <p:xfrm>
          <a:off x="3831615" y="4930556"/>
          <a:ext cx="1171575" cy="357187"/>
        </p:xfrm>
        <a:graphic>
          <a:graphicData uri="http://schemas.openxmlformats.org/presentationml/2006/ole">
            <p:oleObj spid="_x0000_s88106" name="Equation" r:id="rId9" imgW="787320" imgH="2412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Variable Adaptation Rate</a:t>
            </a:r>
            <a:endParaRPr lang="en-US" b="1" dirty="0">
              <a:solidFill>
                <a:schemeClr val="accent2"/>
              </a:solidFill>
            </a:endParaRPr>
          </a:p>
        </p:txBody>
      </p:sp>
      <p:sp>
        <p:nvSpPr>
          <p:cNvPr id="41" name="Text Box 3"/>
          <p:cNvSpPr txBox="1">
            <a:spLocks noChangeArrowheads="1"/>
          </p:cNvSpPr>
          <p:nvPr/>
        </p:nvSpPr>
        <p:spPr bwMode="auto">
          <a:xfrm>
            <a:off x="186395" y="647114"/>
            <a:ext cx="8690319" cy="5992837"/>
          </a:xfrm>
          <a:prstGeom prst="rect">
            <a:avLst/>
          </a:prstGeom>
          <a:noFill/>
          <a:ln w="9525">
            <a:noFill/>
            <a:miter lim="800000"/>
            <a:headEnd/>
            <a:tailEnd/>
          </a:ln>
          <a:effectLst/>
        </p:spPr>
        <p:txBody>
          <a:bodyPr lIns="0" tIns="0" rIns="0" bIns="0"/>
          <a:lstStyle/>
          <a:p>
            <a:pPr marL="165100" indent="-165100">
              <a:spcAft>
                <a:spcPts val="4200"/>
              </a:spcAft>
              <a:buFont typeface="Arial" pitchFamily="34" charset="0"/>
              <a:buChar char="•"/>
            </a:pPr>
            <a:r>
              <a:rPr lang="en-US" sz="1800" b="1" dirty="0" smtClean="0"/>
              <a:t>Another variation of the LMS algorithm is to use an adaptation constant that varies as a function of time:</a:t>
            </a:r>
          </a:p>
          <a:p>
            <a:pPr marL="165100" indent="-165100">
              <a:spcAft>
                <a:spcPts val="1200"/>
              </a:spcAft>
              <a:buFont typeface="Arial" pitchFamily="34" charset="0"/>
              <a:buChar char="•"/>
            </a:pPr>
            <a:r>
              <a:rPr lang="en-US" sz="1800" b="1" dirty="0" smtClean="0"/>
              <a:t>This problem has been studied extensively in the context of neural networks. Adaptation can be implemented using a constant proportional to the “velocity” or “acceleration” of the error signal.</a:t>
            </a:r>
          </a:p>
          <a:p>
            <a:pPr marL="165100" indent="-165100">
              <a:spcAft>
                <a:spcPts val="14400"/>
              </a:spcAft>
              <a:buFont typeface="Arial" pitchFamily="34" charset="0"/>
              <a:buChar char="•"/>
            </a:pPr>
            <a:r>
              <a:rPr lang="en-US" sz="1800" b="1" dirty="0" smtClean="0"/>
              <a:t>One extension of this approach is the Variable Step algorithm:</a:t>
            </a:r>
          </a:p>
          <a:p>
            <a:pPr marL="165100" indent="-165100">
              <a:spcAft>
                <a:spcPts val="600"/>
              </a:spcAft>
            </a:pPr>
            <a:r>
              <a:rPr lang="en-US" sz="1800" b="1" dirty="0" smtClean="0"/>
              <a:t>	This is a generalization in that each filter coefficient has its own adaptation constant. Also, the adaptation constant is a function of time.</a:t>
            </a:r>
          </a:p>
          <a:p>
            <a:pPr marL="165100" indent="-165100">
              <a:lnSpc>
                <a:spcPct val="150000"/>
              </a:lnSpc>
              <a:spcAft>
                <a:spcPts val="12800"/>
              </a:spcAft>
              <a:buFont typeface="Arial" pitchFamily="34" charset="0"/>
              <a:buChar char="•"/>
            </a:pPr>
            <a:r>
              <a:rPr lang="en-US" sz="1800" b="1" dirty="0" smtClean="0"/>
              <a:t>The step sizes are determined heuristically, such as examining the sign of the instantaneous gradient:</a:t>
            </a:r>
          </a:p>
        </p:txBody>
      </p:sp>
      <p:graphicFrame>
        <p:nvGraphicFramePr>
          <p:cNvPr id="97292" name="Object 12"/>
          <p:cNvGraphicFramePr>
            <a:graphicFrameLocks noChangeAspect="1"/>
          </p:cNvGraphicFramePr>
          <p:nvPr/>
        </p:nvGraphicFramePr>
        <p:xfrm>
          <a:off x="463550" y="1169473"/>
          <a:ext cx="1211262" cy="579438"/>
        </p:xfrm>
        <a:graphic>
          <a:graphicData uri="http://schemas.openxmlformats.org/presentationml/2006/ole">
            <p:oleObj spid="_x0000_s97292" name="Equation" r:id="rId3" imgW="812520" imgH="393480" progId="Equation.3">
              <p:embed/>
            </p:oleObj>
          </a:graphicData>
        </a:graphic>
      </p:graphicFrame>
      <p:graphicFrame>
        <p:nvGraphicFramePr>
          <p:cNvPr id="97299" name="Object 19"/>
          <p:cNvGraphicFramePr>
            <a:graphicFrameLocks noChangeAspect="1"/>
          </p:cNvGraphicFramePr>
          <p:nvPr/>
        </p:nvGraphicFramePr>
        <p:xfrm>
          <a:off x="463550" y="3455643"/>
          <a:ext cx="3311525" cy="1389062"/>
        </p:xfrm>
        <a:graphic>
          <a:graphicData uri="http://schemas.openxmlformats.org/presentationml/2006/ole">
            <p:oleObj spid="_x0000_s97299" name="Equation" r:id="rId4" imgW="2222280" imgH="939600" progId="Equation.3">
              <p:embed/>
            </p:oleObj>
          </a:graphicData>
        </a:graphic>
      </p:graphicFrame>
      <p:graphicFrame>
        <p:nvGraphicFramePr>
          <p:cNvPr id="97300" name="Object 20"/>
          <p:cNvGraphicFramePr>
            <a:graphicFrameLocks noChangeAspect="1"/>
          </p:cNvGraphicFramePr>
          <p:nvPr/>
        </p:nvGraphicFramePr>
        <p:xfrm>
          <a:off x="463550" y="3048659"/>
          <a:ext cx="1890712" cy="338137"/>
        </p:xfrm>
        <a:graphic>
          <a:graphicData uri="http://schemas.openxmlformats.org/presentationml/2006/ole">
            <p:oleObj spid="_x0000_s97300" name="Equation" r:id="rId5" imgW="1269720" imgH="228600" progId="Equation.3">
              <p:embed/>
            </p:oleObj>
          </a:graphicData>
        </a:graphic>
      </p:graphicFrame>
      <p:graphicFrame>
        <p:nvGraphicFramePr>
          <p:cNvPr id="97301" name="Object 21"/>
          <p:cNvGraphicFramePr>
            <a:graphicFrameLocks noChangeAspect="1"/>
          </p:cNvGraphicFramePr>
          <p:nvPr/>
        </p:nvGraphicFramePr>
        <p:xfrm>
          <a:off x="3087053" y="5928288"/>
          <a:ext cx="1398587" cy="300037"/>
        </p:xfrm>
        <a:graphic>
          <a:graphicData uri="http://schemas.openxmlformats.org/presentationml/2006/ole">
            <p:oleObj spid="_x0000_s97301" name="Equation" r:id="rId6" imgW="939600" imgH="2030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7836"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Leaky LMS Algorithm</a:t>
            </a:r>
            <a:endParaRPr lang="en-US" b="1" dirty="0">
              <a:solidFill>
                <a:schemeClr val="accent2"/>
              </a:solidFill>
            </a:endParaRPr>
          </a:p>
        </p:txBody>
      </p:sp>
      <p:sp>
        <p:nvSpPr>
          <p:cNvPr id="7" name="Text Box 3"/>
          <p:cNvSpPr txBox="1">
            <a:spLocks noChangeArrowheads="1"/>
          </p:cNvSpPr>
          <p:nvPr/>
        </p:nvSpPr>
        <p:spPr bwMode="auto">
          <a:xfrm>
            <a:off x="186396" y="644768"/>
            <a:ext cx="8690318" cy="2548597"/>
          </a:xfrm>
          <a:prstGeom prst="rect">
            <a:avLst/>
          </a:prstGeom>
          <a:noFill/>
          <a:ln w="9525">
            <a:noFill/>
            <a:miter lim="800000"/>
            <a:headEnd/>
            <a:tailEnd/>
          </a:ln>
          <a:effectLst/>
        </p:spPr>
        <p:txBody>
          <a:bodyPr lIns="0" tIns="0" rIns="0" bIns="0"/>
          <a:lstStyle/>
          <a:p>
            <a:pPr marL="165100" indent="-165100">
              <a:spcAft>
                <a:spcPts val="3600"/>
              </a:spcAft>
              <a:buFont typeface="Arial" pitchFamily="34" charset="0"/>
              <a:buChar char="•"/>
            </a:pPr>
            <a:r>
              <a:rPr lang="en-US" sz="1800" b="1" dirty="0" smtClean="0">
                <a:solidFill>
                  <a:schemeClr val="bg1"/>
                </a:solidFill>
              </a:rPr>
              <a:t>Consider an LMS update modified to include a constant “leakage” factor:</a:t>
            </a:r>
          </a:p>
          <a:p>
            <a:pPr marL="165100" indent="-165100">
              <a:spcAft>
                <a:spcPts val="1200"/>
              </a:spcAft>
              <a:buFont typeface="Arial" pitchFamily="34" charset="0"/>
              <a:buChar char="•"/>
            </a:pPr>
            <a:r>
              <a:rPr lang="en-US" sz="1800" b="1" dirty="0" smtClean="0">
                <a:solidFill>
                  <a:schemeClr val="bg1"/>
                </a:solidFill>
                <a:sym typeface="Symbol"/>
              </a:rPr>
              <a:t>Under what conditions would it be advantageous to employ such a factor?</a:t>
            </a:r>
          </a:p>
          <a:p>
            <a:pPr marL="165100" indent="-165100">
              <a:spcAft>
                <a:spcPts val="1200"/>
              </a:spcAft>
              <a:buFont typeface="Arial" pitchFamily="34" charset="0"/>
              <a:buChar char="•"/>
            </a:pPr>
            <a:r>
              <a:rPr lang="en-US" sz="1800" b="1" dirty="0" smtClean="0">
                <a:solidFill>
                  <a:schemeClr val="bg1"/>
                </a:solidFill>
                <a:sym typeface="Symbol"/>
              </a:rPr>
              <a:t>What are the drawbacks of this approach?</a:t>
            </a:r>
          </a:p>
          <a:p>
            <a:pPr marL="165100" indent="-165100">
              <a:spcAft>
                <a:spcPts val="3600"/>
              </a:spcAft>
              <a:buFont typeface="Arial" pitchFamily="34" charset="0"/>
              <a:buChar char="•"/>
            </a:pPr>
            <a:r>
              <a:rPr lang="en-US" sz="1800" b="1" dirty="0" smtClean="0">
                <a:solidFill>
                  <a:schemeClr val="bg1"/>
                </a:solidFill>
                <a:sym typeface="Symbol"/>
              </a:rPr>
              <a:t>Substituting our expression for </a:t>
            </a:r>
            <a:r>
              <a:rPr lang="en-US" sz="1800" i="1" dirty="0" smtClean="0">
                <a:solidFill>
                  <a:schemeClr val="bg1"/>
                </a:solidFill>
                <a:sym typeface="Symbol"/>
              </a:rPr>
              <a:t>e</a:t>
            </a:r>
            <a:r>
              <a:rPr lang="en-US" sz="1800" dirty="0" smtClean="0">
                <a:solidFill>
                  <a:schemeClr val="bg1"/>
                </a:solidFill>
                <a:sym typeface="Symbol"/>
              </a:rPr>
              <a:t>(</a:t>
            </a:r>
            <a:r>
              <a:rPr lang="en-US" sz="1800" i="1" dirty="0" smtClean="0">
                <a:solidFill>
                  <a:schemeClr val="bg1"/>
                </a:solidFill>
                <a:sym typeface="Symbol"/>
              </a:rPr>
              <a:t>n</a:t>
            </a:r>
            <a:r>
              <a:rPr lang="en-US" sz="1800" dirty="0" smtClean="0">
                <a:solidFill>
                  <a:schemeClr val="bg1"/>
                </a:solidFill>
                <a:sym typeface="Symbol"/>
              </a:rPr>
              <a:t>)</a:t>
            </a:r>
            <a:r>
              <a:rPr lang="en-US" sz="1800" b="1" dirty="0" smtClean="0">
                <a:solidFill>
                  <a:schemeClr val="bg1"/>
                </a:solidFill>
                <a:sym typeface="Symbol"/>
              </a:rPr>
              <a:t> in terms of </a:t>
            </a:r>
            <a:r>
              <a:rPr lang="en-US" sz="1800" i="1" dirty="0" smtClean="0">
                <a:solidFill>
                  <a:schemeClr val="bg1"/>
                </a:solidFill>
                <a:sym typeface="Symbol"/>
              </a:rPr>
              <a:t>d</a:t>
            </a:r>
            <a:r>
              <a:rPr lang="en-US" sz="1800" dirty="0" smtClean="0">
                <a:solidFill>
                  <a:schemeClr val="bg1"/>
                </a:solidFill>
                <a:sym typeface="Symbol"/>
              </a:rPr>
              <a:t>(</a:t>
            </a:r>
            <a:r>
              <a:rPr lang="en-US" sz="1800" i="1" dirty="0" smtClean="0">
                <a:solidFill>
                  <a:schemeClr val="bg1"/>
                </a:solidFill>
                <a:sym typeface="Symbol"/>
              </a:rPr>
              <a:t>n</a:t>
            </a:r>
            <a:r>
              <a:rPr lang="en-US" sz="1800" dirty="0" smtClean="0">
                <a:solidFill>
                  <a:schemeClr val="bg1"/>
                </a:solidFill>
                <a:sym typeface="Symbol"/>
              </a:rPr>
              <a:t>)</a:t>
            </a:r>
            <a:r>
              <a:rPr lang="en-US" sz="1800" b="1" dirty="0" smtClean="0">
                <a:solidFill>
                  <a:schemeClr val="bg1"/>
                </a:solidFill>
                <a:sym typeface="Symbol"/>
              </a:rPr>
              <a:t> and rearranging terms:</a:t>
            </a:r>
          </a:p>
          <a:p>
            <a:pPr marL="165100" indent="-165100">
              <a:spcAft>
                <a:spcPts val="8400"/>
              </a:spcAft>
              <a:buFont typeface="Arial" pitchFamily="34" charset="0"/>
              <a:buChar char="•"/>
            </a:pPr>
            <a:r>
              <a:rPr lang="en-US" sz="1800" b="1" dirty="0" smtClean="0">
                <a:solidFill>
                  <a:schemeClr val="bg1"/>
                </a:solidFill>
                <a:sym typeface="Symbol"/>
              </a:rPr>
              <a:t>Assuming independence of the filter and the data vectors:</a:t>
            </a:r>
          </a:p>
          <a:p>
            <a:pPr marL="165100" indent="-165100">
              <a:spcAft>
                <a:spcPts val="6000"/>
              </a:spcAft>
              <a:buFont typeface="Arial" pitchFamily="34" charset="0"/>
              <a:buChar char="•"/>
            </a:pPr>
            <a:r>
              <a:rPr lang="en-US" sz="1800" b="1" dirty="0" smtClean="0">
                <a:solidFill>
                  <a:schemeClr val="bg1"/>
                </a:solidFill>
                <a:sym typeface="Symbol"/>
              </a:rPr>
              <a:t>It can be shown:</a:t>
            </a:r>
          </a:p>
          <a:p>
            <a:pPr marL="165100" indent="-165100">
              <a:spcAft>
                <a:spcPts val="7200"/>
              </a:spcAft>
              <a:buFont typeface="Arial" pitchFamily="34" charset="0"/>
              <a:buChar char="•"/>
            </a:pPr>
            <a:r>
              <a:rPr lang="en-US" sz="1800" b="1" dirty="0" smtClean="0">
                <a:solidFill>
                  <a:schemeClr val="bg1"/>
                </a:solidFill>
                <a:sym typeface="Symbol"/>
              </a:rPr>
              <a:t>There is a bias from the LMS solution,</a:t>
            </a:r>
            <a:br>
              <a:rPr lang="en-US" sz="1800" b="1" dirty="0" smtClean="0">
                <a:solidFill>
                  <a:schemeClr val="bg1"/>
                </a:solidFill>
                <a:sym typeface="Symbol"/>
              </a:rPr>
            </a:br>
            <a:r>
              <a:rPr lang="en-US" sz="1800" b="1" dirty="0" smtClean="0">
                <a:solidFill>
                  <a:schemeClr val="bg1"/>
                </a:solidFill>
                <a:sym typeface="Symbol"/>
              </a:rPr>
              <a:t>R</a:t>
            </a:r>
            <a:r>
              <a:rPr lang="en-US" sz="1800" baseline="30000" dirty="0" smtClean="0">
                <a:solidFill>
                  <a:schemeClr val="bg1"/>
                </a:solidFill>
                <a:sym typeface="Symbol"/>
              </a:rPr>
              <a:t>-1</a:t>
            </a:r>
            <a:r>
              <a:rPr lang="en-US" sz="1800" b="1" dirty="0" smtClean="0">
                <a:solidFill>
                  <a:schemeClr val="bg1"/>
                </a:solidFill>
                <a:sym typeface="Symbol"/>
              </a:rPr>
              <a:t>g, that demonstrates leakage is a </a:t>
            </a:r>
            <a:br>
              <a:rPr lang="en-US" sz="1800" b="1" dirty="0" smtClean="0">
                <a:solidFill>
                  <a:schemeClr val="bg1"/>
                </a:solidFill>
                <a:sym typeface="Symbol"/>
              </a:rPr>
            </a:br>
            <a:r>
              <a:rPr lang="en-US" sz="1800" b="1" dirty="0" smtClean="0">
                <a:solidFill>
                  <a:schemeClr val="bg1"/>
                </a:solidFill>
                <a:sym typeface="Symbol"/>
              </a:rPr>
              <a:t>compromise between bias and </a:t>
            </a:r>
            <a:br>
              <a:rPr lang="en-US" sz="1800" b="1" dirty="0" smtClean="0">
                <a:solidFill>
                  <a:schemeClr val="bg1"/>
                </a:solidFill>
                <a:sym typeface="Symbol"/>
              </a:rPr>
            </a:br>
            <a:r>
              <a:rPr lang="en-US" sz="1800" b="1" dirty="0" smtClean="0">
                <a:solidFill>
                  <a:schemeClr val="bg1"/>
                </a:solidFill>
                <a:sym typeface="Symbol"/>
              </a:rPr>
              <a:t>coefficient protection.</a:t>
            </a:r>
          </a:p>
        </p:txBody>
      </p:sp>
      <p:graphicFrame>
        <p:nvGraphicFramePr>
          <p:cNvPr id="45083" name="Object 27"/>
          <p:cNvGraphicFramePr>
            <a:graphicFrameLocks noChangeAspect="1"/>
          </p:cNvGraphicFramePr>
          <p:nvPr/>
        </p:nvGraphicFramePr>
        <p:xfrm>
          <a:off x="463550" y="1012606"/>
          <a:ext cx="2820988" cy="338137"/>
        </p:xfrm>
        <a:graphic>
          <a:graphicData uri="http://schemas.openxmlformats.org/presentationml/2006/ole">
            <p:oleObj spid="_x0000_s45083" name="Equation" r:id="rId3" imgW="1892160" imgH="228600" progId="Equation.3">
              <p:embed/>
            </p:oleObj>
          </a:graphicData>
        </a:graphic>
      </p:graphicFrame>
      <p:graphicFrame>
        <p:nvGraphicFramePr>
          <p:cNvPr id="45087" name="Object 31"/>
          <p:cNvGraphicFramePr>
            <a:graphicFrameLocks noChangeAspect="1"/>
          </p:cNvGraphicFramePr>
          <p:nvPr/>
        </p:nvGraphicFramePr>
        <p:xfrm>
          <a:off x="492125" y="2562225"/>
          <a:ext cx="2820988" cy="357188"/>
        </p:xfrm>
        <a:graphic>
          <a:graphicData uri="http://schemas.openxmlformats.org/presentationml/2006/ole">
            <p:oleObj spid="_x0000_s45087" name="Equation" r:id="rId4" imgW="1892160" imgH="241200" progId="Equation.3">
              <p:embed/>
            </p:oleObj>
          </a:graphicData>
        </a:graphic>
      </p:graphicFrame>
      <p:graphicFrame>
        <p:nvGraphicFramePr>
          <p:cNvPr id="45088" name="Object 32"/>
          <p:cNvGraphicFramePr>
            <a:graphicFrameLocks noChangeAspect="1"/>
          </p:cNvGraphicFramePr>
          <p:nvPr/>
        </p:nvGraphicFramePr>
        <p:xfrm>
          <a:off x="463550" y="3319389"/>
          <a:ext cx="3616325" cy="977900"/>
        </p:xfrm>
        <a:graphic>
          <a:graphicData uri="http://schemas.openxmlformats.org/presentationml/2006/ole">
            <p:oleObj spid="_x0000_s45088" name="Equation" r:id="rId5" imgW="2425680" imgH="660240" progId="Equation.3">
              <p:embed/>
            </p:oleObj>
          </a:graphicData>
        </a:graphic>
      </p:graphicFrame>
      <p:graphicFrame>
        <p:nvGraphicFramePr>
          <p:cNvPr id="45089" name="Object 33"/>
          <p:cNvGraphicFramePr>
            <a:graphicFrameLocks noChangeAspect="1"/>
          </p:cNvGraphicFramePr>
          <p:nvPr/>
        </p:nvGraphicFramePr>
        <p:xfrm>
          <a:off x="463550" y="4583454"/>
          <a:ext cx="2935288" cy="695325"/>
        </p:xfrm>
        <a:graphic>
          <a:graphicData uri="http://schemas.openxmlformats.org/presentationml/2006/ole">
            <p:oleObj spid="_x0000_s45089" name="Equation" r:id="rId6" imgW="1968480" imgH="469800" progId="Equation.3">
              <p:embed/>
            </p:oleObj>
          </a:graphicData>
        </a:graphic>
      </p:graphicFrame>
      <p:pic>
        <p:nvPicPr>
          <p:cNvPr id="34" name="Picture 33" descr="x.JPG"/>
          <p:cNvPicPr>
            <a:picLocks noChangeAspect="1"/>
          </p:cNvPicPr>
          <p:nvPr/>
        </p:nvPicPr>
        <p:blipFill>
          <a:blip r:embed="rId7" cstate="print"/>
          <a:srcRect l="2497" r="7158"/>
          <a:stretch>
            <a:fillRect/>
          </a:stretch>
        </p:blipFill>
        <p:spPr>
          <a:xfrm>
            <a:off x="4838944" y="3629961"/>
            <a:ext cx="4079631" cy="2772156"/>
          </a:xfrm>
          <a:prstGeom prst="rect">
            <a:avLst/>
          </a:prstGeom>
          <a:ln w="38100">
            <a:solidFill>
              <a:schemeClr val="accent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Sign Algorithms</a:t>
            </a:r>
            <a:endParaRPr lang="en-US" b="1" dirty="0">
              <a:solidFill>
                <a:schemeClr val="accent2"/>
              </a:solidFill>
            </a:endParaRPr>
          </a:p>
        </p:txBody>
      </p:sp>
      <p:sp>
        <p:nvSpPr>
          <p:cNvPr id="11" name="Text Box 3"/>
          <p:cNvSpPr txBox="1">
            <a:spLocks noChangeArrowheads="1"/>
          </p:cNvSpPr>
          <p:nvPr/>
        </p:nvSpPr>
        <p:spPr bwMode="auto">
          <a:xfrm>
            <a:off x="186396" y="644769"/>
            <a:ext cx="8704386" cy="2717409"/>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solidFill>
                  <a:schemeClr val="bg1"/>
                </a:solidFill>
              </a:rPr>
              <a:t>To decrease the computational complexity, it is also possible to update the filter coefficients using just the sign of the error:</a:t>
            </a:r>
          </a:p>
          <a:p>
            <a:pPr marL="338138" indent="-169863">
              <a:spcAft>
                <a:spcPts val="4800"/>
              </a:spcAft>
              <a:buFont typeface="Wingdings" pitchFamily="2" charset="2"/>
              <a:buChar char="§"/>
            </a:pPr>
            <a:r>
              <a:rPr lang="en-US" sz="1800" b="1" dirty="0" smtClean="0">
                <a:solidFill>
                  <a:schemeClr val="bg1"/>
                </a:solidFill>
              </a:rPr>
              <a:t>Pilot LMS, or Signed Error, or Sign Algorithm:</a:t>
            </a:r>
          </a:p>
          <a:p>
            <a:pPr marL="338138" indent="-169863">
              <a:spcAft>
                <a:spcPts val="4800"/>
              </a:spcAft>
              <a:buFont typeface="Wingdings" pitchFamily="2" charset="2"/>
              <a:buChar char="§"/>
            </a:pPr>
            <a:r>
              <a:rPr lang="en-US" sz="1800" b="1" dirty="0" smtClean="0">
                <a:solidFill>
                  <a:schemeClr val="bg1"/>
                </a:solidFill>
              </a:rPr>
              <a:t>Clipped LMS or Signed </a:t>
            </a:r>
            <a:r>
              <a:rPr lang="en-US" sz="1800" b="1" dirty="0" err="1" smtClean="0">
                <a:solidFill>
                  <a:schemeClr val="bg1"/>
                </a:solidFill>
              </a:rPr>
              <a:t>Regressor</a:t>
            </a:r>
            <a:r>
              <a:rPr lang="en-US" sz="1800" b="1" dirty="0" smtClean="0">
                <a:solidFill>
                  <a:schemeClr val="bg1"/>
                </a:solidFill>
              </a:rPr>
              <a:t>:</a:t>
            </a:r>
          </a:p>
          <a:p>
            <a:pPr marL="338138" indent="-169863">
              <a:spcAft>
                <a:spcPts val="4800"/>
              </a:spcAft>
              <a:buFont typeface="Wingdings" pitchFamily="2" charset="2"/>
              <a:buChar char="§"/>
            </a:pPr>
            <a:r>
              <a:rPr lang="en-US" sz="1800" b="1" dirty="0" smtClean="0">
                <a:solidFill>
                  <a:schemeClr val="bg1"/>
                </a:solidFill>
              </a:rPr>
              <a:t>Zero-Forcing LMS or Sign-Sign:</a:t>
            </a:r>
          </a:p>
          <a:p>
            <a:pPr marL="168275" indent="-168275">
              <a:spcAft>
                <a:spcPts val="1200"/>
              </a:spcAft>
              <a:buFont typeface="Wingdings" pitchFamily="2" charset="2"/>
              <a:buChar char="§"/>
            </a:pPr>
            <a:r>
              <a:rPr lang="en-US" sz="1800" b="1" dirty="0" smtClean="0">
                <a:solidFill>
                  <a:schemeClr val="bg1"/>
                </a:solidFill>
              </a:rPr>
              <a:t>The algorithms are useful in applications where very high-speed data is being processed, such as communications equipment.</a:t>
            </a:r>
          </a:p>
          <a:p>
            <a:pPr marL="168275" indent="-168275">
              <a:spcAft>
                <a:spcPts val="3600"/>
              </a:spcAft>
              <a:buFont typeface="Wingdings" pitchFamily="2" charset="2"/>
              <a:buChar char="§"/>
            </a:pPr>
            <a:r>
              <a:rPr lang="en-US" sz="1800" b="1" dirty="0" smtClean="0">
                <a:solidFill>
                  <a:schemeClr val="bg1"/>
                </a:solidFill>
              </a:rPr>
              <a:t>We can also derive these algorithms using a modified cost function:</a:t>
            </a:r>
          </a:p>
          <a:p>
            <a:pPr marL="168275" indent="-168275">
              <a:spcAft>
                <a:spcPts val="1200"/>
              </a:spcAft>
              <a:buFont typeface="Wingdings" pitchFamily="2" charset="2"/>
              <a:buChar char="§"/>
            </a:pPr>
            <a:r>
              <a:rPr lang="en-US" sz="1800" b="1" dirty="0" smtClean="0">
                <a:solidFill>
                  <a:schemeClr val="bg1"/>
                </a:solidFill>
              </a:rPr>
              <a:t>The Sign-Sign algorithm is used in the CCITT ADPCM standard.</a:t>
            </a:r>
          </a:p>
        </p:txBody>
      </p:sp>
      <p:graphicFrame>
        <p:nvGraphicFramePr>
          <p:cNvPr id="44073" name="Object 41"/>
          <p:cNvGraphicFramePr>
            <a:graphicFrameLocks noChangeAspect="1"/>
          </p:cNvGraphicFramePr>
          <p:nvPr/>
        </p:nvGraphicFramePr>
        <p:xfrm>
          <a:off x="576263" y="1787305"/>
          <a:ext cx="2235200" cy="338137"/>
        </p:xfrm>
        <a:graphic>
          <a:graphicData uri="http://schemas.openxmlformats.org/presentationml/2006/ole">
            <p:oleObj spid="_x0000_s44073" name="Equation" r:id="rId3" imgW="1498320" imgH="228600" progId="Equation.3">
              <p:embed/>
            </p:oleObj>
          </a:graphicData>
        </a:graphic>
      </p:graphicFrame>
      <p:graphicFrame>
        <p:nvGraphicFramePr>
          <p:cNvPr id="44074" name="Object 42"/>
          <p:cNvGraphicFramePr>
            <a:graphicFrameLocks noChangeAspect="1"/>
          </p:cNvGraphicFramePr>
          <p:nvPr/>
        </p:nvGraphicFramePr>
        <p:xfrm>
          <a:off x="576263" y="2628680"/>
          <a:ext cx="2254250" cy="338137"/>
        </p:xfrm>
        <a:graphic>
          <a:graphicData uri="http://schemas.openxmlformats.org/presentationml/2006/ole">
            <p:oleObj spid="_x0000_s44074" name="Equation" r:id="rId4" imgW="1511280" imgH="228600" progId="Equation.3">
              <p:embed/>
            </p:oleObj>
          </a:graphicData>
        </a:graphic>
      </p:graphicFrame>
      <p:graphicFrame>
        <p:nvGraphicFramePr>
          <p:cNvPr id="44075" name="Object 43"/>
          <p:cNvGraphicFramePr>
            <a:graphicFrameLocks noChangeAspect="1"/>
          </p:cNvGraphicFramePr>
          <p:nvPr/>
        </p:nvGraphicFramePr>
        <p:xfrm>
          <a:off x="576263" y="3513357"/>
          <a:ext cx="2767013" cy="338138"/>
        </p:xfrm>
        <a:graphic>
          <a:graphicData uri="http://schemas.openxmlformats.org/presentationml/2006/ole">
            <p:oleObj spid="_x0000_s44075" name="Equation" r:id="rId5" imgW="1854000" imgH="228600" progId="Equation.3">
              <p:embed/>
            </p:oleObj>
          </a:graphicData>
        </a:graphic>
      </p:graphicFrame>
      <p:graphicFrame>
        <p:nvGraphicFramePr>
          <p:cNvPr id="44076" name="Object 44"/>
          <p:cNvGraphicFramePr>
            <a:graphicFrameLocks noChangeAspect="1"/>
          </p:cNvGraphicFramePr>
          <p:nvPr/>
        </p:nvGraphicFramePr>
        <p:xfrm>
          <a:off x="576263" y="5038506"/>
          <a:ext cx="1174750" cy="376237"/>
        </p:xfrm>
        <a:graphic>
          <a:graphicData uri="http://schemas.openxmlformats.org/presentationml/2006/ole">
            <p:oleObj spid="_x0000_s44076" name="Equation" r:id="rId6" imgW="787320" imgH="2538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Smoothing of LMS Gradient Estimates</a:t>
            </a:r>
            <a:endParaRPr lang="en-US" b="1" dirty="0">
              <a:solidFill>
                <a:schemeClr val="accent2"/>
              </a:solidFill>
            </a:endParaRPr>
          </a:p>
        </p:txBody>
      </p:sp>
      <p:sp>
        <p:nvSpPr>
          <p:cNvPr id="6" name="Text Box 3"/>
          <p:cNvSpPr txBox="1">
            <a:spLocks noChangeArrowheads="1"/>
          </p:cNvSpPr>
          <p:nvPr/>
        </p:nvSpPr>
        <p:spPr bwMode="auto">
          <a:xfrm>
            <a:off x="186396" y="644769"/>
            <a:ext cx="8704386" cy="2717409"/>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solidFill>
                  <a:schemeClr val="bg1"/>
                </a:solidFill>
              </a:rPr>
              <a:t>The gradient descent approach using an instantaneous sampling of the error signal is a noisy estimate. It is a tradeoff between computational simplicity and performance.</a:t>
            </a:r>
          </a:p>
          <a:p>
            <a:pPr marL="165100" indent="-165100">
              <a:spcAft>
                <a:spcPts val="4800"/>
              </a:spcAft>
              <a:buFont typeface="Arial" pitchFamily="34" charset="0"/>
              <a:buChar char="•"/>
            </a:pPr>
            <a:r>
              <a:rPr lang="en-US" sz="1800" b="1" dirty="0" smtClean="0">
                <a:solidFill>
                  <a:schemeClr val="bg1"/>
                </a:solidFill>
              </a:rPr>
              <a:t>We can define an Averaged LMS algorithm:</a:t>
            </a:r>
          </a:p>
          <a:p>
            <a:pPr marL="165100" indent="-165100">
              <a:spcAft>
                <a:spcPts val="6600"/>
              </a:spcAft>
              <a:buFont typeface="Arial" pitchFamily="34" charset="0"/>
              <a:buChar char="•"/>
            </a:pPr>
            <a:r>
              <a:rPr lang="en-US" sz="1800" b="1" dirty="0" smtClean="0">
                <a:solidFill>
                  <a:schemeClr val="bg1"/>
                </a:solidFill>
              </a:rPr>
              <a:t>A more general form of this uses a low-pass filter:</a:t>
            </a:r>
          </a:p>
          <a:p>
            <a:pPr marL="165100" indent="-165100">
              <a:spcAft>
                <a:spcPts val="1200"/>
              </a:spcAft>
            </a:pPr>
            <a:r>
              <a:rPr lang="en-US" sz="1800" b="1" dirty="0" smtClean="0">
                <a:solidFill>
                  <a:schemeClr val="bg1"/>
                </a:solidFill>
              </a:rPr>
              <a:t>	The filter can be FIR or IIR.</a:t>
            </a:r>
          </a:p>
          <a:p>
            <a:pPr marL="165100" indent="-165100">
              <a:spcAft>
                <a:spcPts val="3600"/>
              </a:spcAft>
              <a:buFont typeface="Arial" pitchFamily="34" charset="0"/>
              <a:buChar char="•"/>
            </a:pPr>
            <a:r>
              <a:rPr lang="en-US" sz="1800" b="1" dirty="0" smtClean="0">
                <a:solidFill>
                  <a:schemeClr val="bg1"/>
                </a:solidFill>
              </a:rPr>
              <a:t>A popular variant of this approach is known as the Momentum LMS filter:</a:t>
            </a:r>
          </a:p>
          <a:p>
            <a:pPr marL="165100" indent="-165100">
              <a:spcAft>
                <a:spcPts val="3600"/>
              </a:spcAft>
              <a:buFont typeface="Arial" pitchFamily="34" charset="0"/>
              <a:buChar char="•"/>
            </a:pPr>
            <a:r>
              <a:rPr lang="en-US" sz="1800" b="1" dirty="0" smtClean="0">
                <a:solidFill>
                  <a:schemeClr val="bg1"/>
                </a:solidFill>
              </a:rPr>
              <a:t>A nonlinear approach, known as the Median LMS (MLMS) Algorithm:</a:t>
            </a:r>
          </a:p>
          <a:p>
            <a:pPr marL="165100" indent="-165100">
              <a:spcAft>
                <a:spcPts val="3600"/>
              </a:spcAft>
              <a:buFont typeface="Arial" pitchFamily="34" charset="0"/>
              <a:buChar char="•"/>
            </a:pPr>
            <a:r>
              <a:rPr lang="en-US" sz="1800" b="1" dirty="0" smtClean="0">
                <a:solidFill>
                  <a:schemeClr val="bg1"/>
                </a:solidFill>
              </a:rPr>
              <a:t>There are obviously many variants of these types of algorithms involving heuristics and higher-order approximations to the derivative.</a:t>
            </a:r>
          </a:p>
        </p:txBody>
      </p:sp>
      <p:graphicFrame>
        <p:nvGraphicFramePr>
          <p:cNvPr id="100353" name="Object 1"/>
          <p:cNvGraphicFramePr>
            <a:graphicFrameLocks noChangeAspect="1"/>
          </p:cNvGraphicFramePr>
          <p:nvPr/>
        </p:nvGraphicFramePr>
        <p:xfrm>
          <a:off x="449263" y="1895523"/>
          <a:ext cx="2273300" cy="657225"/>
        </p:xfrm>
        <a:graphic>
          <a:graphicData uri="http://schemas.openxmlformats.org/presentationml/2006/ole">
            <p:oleObj spid="_x0000_s100353" name="Equation" r:id="rId3" imgW="1523880" imgH="444240" progId="Equation.3">
              <p:embed/>
            </p:oleObj>
          </a:graphicData>
        </a:graphic>
      </p:graphicFrame>
      <p:graphicFrame>
        <p:nvGraphicFramePr>
          <p:cNvPr id="100354" name="Object 2"/>
          <p:cNvGraphicFramePr>
            <a:graphicFrameLocks noChangeAspect="1"/>
          </p:cNvGraphicFramePr>
          <p:nvPr/>
        </p:nvGraphicFramePr>
        <p:xfrm>
          <a:off x="449263" y="2841845"/>
          <a:ext cx="4052888" cy="674687"/>
        </p:xfrm>
        <a:graphic>
          <a:graphicData uri="http://schemas.openxmlformats.org/presentationml/2006/ole">
            <p:oleObj spid="_x0000_s100354" name="Equation" r:id="rId4" imgW="2717640" imgH="457200" progId="Equation.3">
              <p:embed/>
            </p:oleObj>
          </a:graphicData>
        </a:graphic>
      </p:graphicFrame>
      <p:graphicFrame>
        <p:nvGraphicFramePr>
          <p:cNvPr id="100355" name="Object 3"/>
          <p:cNvGraphicFramePr>
            <a:graphicFrameLocks noChangeAspect="1"/>
          </p:cNvGraphicFramePr>
          <p:nvPr/>
        </p:nvGraphicFramePr>
        <p:xfrm>
          <a:off x="449263" y="4387533"/>
          <a:ext cx="3465513" cy="338137"/>
        </p:xfrm>
        <a:graphic>
          <a:graphicData uri="http://schemas.openxmlformats.org/presentationml/2006/ole">
            <p:oleObj spid="_x0000_s100355" name="Equation" r:id="rId5" imgW="2323800" imgH="228600" progId="Equation.3">
              <p:embed/>
            </p:oleObj>
          </a:graphicData>
        </a:graphic>
      </p:graphicFrame>
      <p:graphicFrame>
        <p:nvGraphicFramePr>
          <p:cNvPr id="100356" name="Object 4"/>
          <p:cNvGraphicFramePr>
            <a:graphicFrameLocks noChangeAspect="1"/>
          </p:cNvGraphicFramePr>
          <p:nvPr/>
        </p:nvGraphicFramePr>
        <p:xfrm>
          <a:off x="449263" y="5159156"/>
          <a:ext cx="2897188" cy="338137"/>
        </p:xfrm>
        <a:graphic>
          <a:graphicData uri="http://schemas.openxmlformats.org/presentationml/2006/ole">
            <p:oleObj spid="_x0000_s100356" name="Equation" r:id="rId6" imgW="194292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Block LMS (BLMS) Algorithm</a:t>
            </a:r>
            <a:endParaRPr lang="en-US" b="1" dirty="0">
              <a:solidFill>
                <a:schemeClr val="accent2"/>
              </a:solidFill>
            </a:endParaRPr>
          </a:p>
        </p:txBody>
      </p:sp>
      <p:sp>
        <p:nvSpPr>
          <p:cNvPr id="11" name="Text Box 3"/>
          <p:cNvSpPr txBox="1">
            <a:spLocks noChangeArrowheads="1"/>
          </p:cNvSpPr>
          <p:nvPr/>
        </p:nvSpPr>
        <p:spPr bwMode="auto">
          <a:xfrm>
            <a:off x="186396" y="588497"/>
            <a:ext cx="8676250" cy="5898028"/>
          </a:xfrm>
          <a:prstGeom prst="rect">
            <a:avLst/>
          </a:prstGeom>
          <a:noFill/>
          <a:ln w="9525">
            <a:noFill/>
            <a:miter lim="800000"/>
            <a:headEnd/>
            <a:tailEnd/>
          </a:ln>
          <a:effectLst/>
        </p:spPr>
        <p:txBody>
          <a:bodyPr lIns="0" tIns="0" rIns="0" bIns="0"/>
          <a:lstStyle/>
          <a:p>
            <a:pPr marL="165100" indent="-165100">
              <a:spcAft>
                <a:spcPts val="17400"/>
              </a:spcAft>
              <a:buFont typeface="Arial" pitchFamily="34" charset="0"/>
              <a:buChar char="•"/>
            </a:pPr>
            <a:r>
              <a:rPr lang="en-US" sz="1800" b="1" dirty="0" smtClean="0">
                <a:solidFill>
                  <a:schemeClr val="bg1"/>
                </a:solidFill>
              </a:rPr>
              <a:t>There is no need to update coefficients every sample. We can update coefficients every </a:t>
            </a:r>
            <a:r>
              <a:rPr lang="en-US" sz="1800" i="1" dirty="0" smtClean="0">
                <a:solidFill>
                  <a:schemeClr val="bg1"/>
                </a:solidFill>
              </a:rPr>
              <a:t>N</a:t>
            </a:r>
            <a:r>
              <a:rPr lang="en-US" sz="1800" b="1" dirty="0" smtClean="0">
                <a:solidFill>
                  <a:schemeClr val="bg1"/>
                </a:solidFill>
              </a:rPr>
              <a:t> samples and use a block update for the coefficients:</a:t>
            </a:r>
          </a:p>
          <a:p>
            <a:pPr marL="165100" indent="-165100">
              <a:spcAft>
                <a:spcPts val="1200"/>
              </a:spcAft>
              <a:buFont typeface="Arial" pitchFamily="34" charset="0"/>
              <a:buChar char="•"/>
            </a:pPr>
            <a:r>
              <a:rPr lang="en-US" sz="1800" b="1" dirty="0" smtClean="0">
                <a:solidFill>
                  <a:schemeClr val="bg1"/>
                </a:solidFill>
              </a:rPr>
              <a:t>The BLMS algorithm requires </a:t>
            </a:r>
            <a:r>
              <a:rPr lang="en-US" sz="1800" dirty="0" smtClean="0">
                <a:solidFill>
                  <a:schemeClr val="bg1"/>
                </a:solidFill>
              </a:rPr>
              <a:t>(</a:t>
            </a:r>
            <a:r>
              <a:rPr lang="en-US" sz="1800" i="1" dirty="0" smtClean="0">
                <a:solidFill>
                  <a:schemeClr val="bg1"/>
                </a:solidFill>
              </a:rPr>
              <a:t>NL</a:t>
            </a:r>
            <a:r>
              <a:rPr lang="en-US" sz="1800" dirty="0" smtClean="0">
                <a:solidFill>
                  <a:schemeClr val="bg1"/>
                </a:solidFill>
              </a:rPr>
              <a:t>+</a:t>
            </a:r>
            <a:r>
              <a:rPr lang="en-US" sz="1800" i="1" dirty="0" smtClean="0">
                <a:solidFill>
                  <a:schemeClr val="bg1"/>
                </a:solidFill>
              </a:rPr>
              <a:t>L</a:t>
            </a:r>
            <a:r>
              <a:rPr lang="en-US" sz="1800" dirty="0" smtClean="0">
                <a:solidFill>
                  <a:schemeClr val="bg1"/>
                </a:solidFill>
              </a:rPr>
              <a:t>) </a:t>
            </a:r>
            <a:r>
              <a:rPr lang="en-US" sz="1800" b="1" dirty="0" smtClean="0">
                <a:solidFill>
                  <a:schemeClr val="bg1"/>
                </a:solidFill>
              </a:rPr>
              <a:t>multiplications per block compared to </a:t>
            </a:r>
            <a:r>
              <a:rPr lang="en-US" sz="1800" dirty="0" smtClean="0">
                <a:solidFill>
                  <a:schemeClr val="bg1"/>
                </a:solidFill>
              </a:rPr>
              <a:t>(</a:t>
            </a:r>
            <a:r>
              <a:rPr lang="en-US" sz="1800" i="1" dirty="0" smtClean="0">
                <a:solidFill>
                  <a:schemeClr val="bg1"/>
                </a:solidFill>
              </a:rPr>
              <a:t>NL</a:t>
            </a:r>
            <a:r>
              <a:rPr lang="en-US" sz="1800" dirty="0" smtClean="0">
                <a:solidFill>
                  <a:schemeClr val="bg1"/>
                </a:solidFill>
              </a:rPr>
              <a:t>+</a:t>
            </a:r>
            <a:r>
              <a:rPr lang="en-US" sz="1800" i="1" dirty="0" smtClean="0">
                <a:solidFill>
                  <a:schemeClr val="bg1"/>
                </a:solidFill>
              </a:rPr>
              <a:t>N</a:t>
            </a:r>
            <a:r>
              <a:rPr lang="en-US" sz="1800" dirty="0" smtClean="0">
                <a:solidFill>
                  <a:schemeClr val="bg1"/>
                </a:solidFill>
              </a:rPr>
              <a:t>)</a:t>
            </a:r>
            <a:r>
              <a:rPr lang="en-US" sz="1800" b="1" dirty="0" smtClean="0">
                <a:solidFill>
                  <a:schemeClr val="bg1"/>
                </a:solidFill>
              </a:rPr>
              <a:t> per block of </a:t>
            </a:r>
            <a:r>
              <a:rPr lang="en-US" sz="1800" i="1" dirty="0" smtClean="0">
                <a:solidFill>
                  <a:schemeClr val="bg1"/>
                </a:solidFill>
              </a:rPr>
              <a:t>N</a:t>
            </a:r>
            <a:r>
              <a:rPr lang="en-US" sz="1800" b="1" dirty="0" smtClean="0">
                <a:solidFill>
                  <a:schemeClr val="bg1"/>
                </a:solidFill>
              </a:rPr>
              <a:t> points for the LMS.</a:t>
            </a:r>
          </a:p>
          <a:p>
            <a:pPr marL="165100" indent="-165100">
              <a:spcAft>
                <a:spcPts val="1200"/>
              </a:spcAft>
              <a:buFont typeface="Arial" pitchFamily="34" charset="0"/>
              <a:buChar char="•"/>
            </a:pPr>
            <a:r>
              <a:rPr lang="en-US" sz="1800" b="1" dirty="0" smtClean="0">
                <a:solidFill>
                  <a:schemeClr val="bg1"/>
                </a:solidFill>
              </a:rPr>
              <a:t>It is easy to show that the convergence is slowed by a factor of </a:t>
            </a:r>
            <a:r>
              <a:rPr lang="en-US" sz="1800" i="1" dirty="0" smtClean="0">
                <a:solidFill>
                  <a:schemeClr val="bg1"/>
                </a:solidFill>
              </a:rPr>
              <a:t>N </a:t>
            </a:r>
            <a:r>
              <a:rPr lang="en-US" sz="1800" b="1" dirty="0" smtClean="0">
                <a:solidFill>
                  <a:schemeClr val="bg1"/>
                </a:solidFill>
              </a:rPr>
              <a:t>for the block algorithm, but on the other hand it uses excessive smoothing.</a:t>
            </a:r>
            <a:endParaRPr lang="en-US" sz="1800" i="1" dirty="0" smtClean="0">
              <a:solidFill>
                <a:schemeClr val="bg1"/>
              </a:solidFill>
            </a:endParaRPr>
          </a:p>
          <a:p>
            <a:pPr marL="165100" indent="-165100">
              <a:spcAft>
                <a:spcPts val="1200"/>
              </a:spcAft>
              <a:buFont typeface="Arial" pitchFamily="34" charset="0"/>
              <a:buChar char="•"/>
            </a:pPr>
            <a:r>
              <a:rPr lang="en-US" sz="1800" b="1" dirty="0" smtClean="0">
                <a:solidFill>
                  <a:schemeClr val="bg1"/>
                </a:solidFill>
              </a:rPr>
              <a:t>The block algorithm produces a different result than the per-sample updates (the two algorithms do not produce the same result), but the results are sufficiently close.</a:t>
            </a:r>
          </a:p>
          <a:p>
            <a:pPr marL="165100" indent="-165100">
              <a:spcAft>
                <a:spcPts val="1200"/>
              </a:spcAft>
              <a:buFont typeface="Arial" pitchFamily="34" charset="0"/>
              <a:buChar char="•"/>
            </a:pPr>
            <a:r>
              <a:rPr lang="en-US" sz="1800" b="1" dirty="0" smtClean="0">
                <a:solidFill>
                  <a:schemeClr val="bg1"/>
                </a:solidFill>
              </a:rPr>
              <a:t>In many real applications, block algorithms are preferred because they fit better with hardware constraints and significantly reduce computations.</a:t>
            </a:r>
          </a:p>
        </p:txBody>
      </p:sp>
      <p:graphicFrame>
        <p:nvGraphicFramePr>
          <p:cNvPr id="99353" name="Object 25"/>
          <p:cNvGraphicFramePr>
            <a:graphicFrameLocks noChangeAspect="1"/>
          </p:cNvGraphicFramePr>
          <p:nvPr/>
        </p:nvGraphicFramePr>
        <p:xfrm>
          <a:off x="449263" y="1174921"/>
          <a:ext cx="5103813" cy="2171700"/>
        </p:xfrm>
        <a:graphic>
          <a:graphicData uri="http://schemas.openxmlformats.org/presentationml/2006/ole">
            <p:oleObj spid="_x0000_s99353" name="Equation" r:id="rId3" imgW="3429000" imgH="147312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LMS Volterra Filter</a:t>
            </a:r>
            <a:endParaRPr lang="en-US" b="1" dirty="0">
              <a:solidFill>
                <a:schemeClr val="accent2"/>
              </a:solidFill>
            </a:endParaRPr>
          </a:p>
        </p:txBody>
      </p:sp>
      <p:sp>
        <p:nvSpPr>
          <p:cNvPr id="7" name="Text Box 3"/>
          <p:cNvSpPr txBox="1">
            <a:spLocks noChangeArrowheads="1"/>
          </p:cNvSpPr>
          <p:nvPr/>
        </p:nvSpPr>
        <p:spPr bwMode="auto">
          <a:xfrm>
            <a:off x="186396" y="588497"/>
            <a:ext cx="8676250" cy="5898028"/>
          </a:xfrm>
          <a:prstGeom prst="rect">
            <a:avLst/>
          </a:prstGeom>
          <a:noFill/>
          <a:ln w="9525">
            <a:noFill/>
            <a:miter lim="800000"/>
            <a:headEnd/>
            <a:tailEnd/>
          </a:ln>
          <a:effectLst/>
        </p:spPr>
        <p:txBody>
          <a:bodyPr lIns="0" tIns="0" rIns="0" bIns="0"/>
          <a:lstStyle/>
          <a:p>
            <a:pPr marL="165100" indent="-165100">
              <a:spcAft>
                <a:spcPts val="6400"/>
              </a:spcAft>
              <a:buFont typeface="Arial" pitchFamily="34" charset="0"/>
              <a:buChar char="•"/>
            </a:pPr>
            <a:r>
              <a:rPr lang="en-US" sz="1800" b="1" dirty="0" smtClean="0">
                <a:solidFill>
                  <a:schemeClr val="bg1"/>
                </a:solidFill>
              </a:rPr>
              <a:t>A second-order digital Volterra filter is defined as:</a:t>
            </a:r>
          </a:p>
          <a:p>
            <a:pPr marL="165100" indent="-165100">
              <a:spcAft>
                <a:spcPts val="1200"/>
              </a:spcAft>
            </a:pPr>
            <a:r>
              <a:rPr lang="en-US" sz="1800" b="1" dirty="0" smtClean="0">
                <a:solidFill>
                  <a:schemeClr val="bg1"/>
                </a:solidFill>
              </a:rPr>
              <a:t>	where </a:t>
            </a:r>
            <a:r>
              <a:rPr lang="en-US" sz="1800" i="1" dirty="0" smtClean="0">
                <a:solidFill>
                  <a:schemeClr val="bg1"/>
                </a:solidFill>
              </a:rPr>
              <a:t>f</a:t>
            </a:r>
            <a:r>
              <a:rPr lang="en-US" sz="1800" baseline="30000" dirty="0" smtClean="0">
                <a:solidFill>
                  <a:schemeClr val="bg1"/>
                </a:solidFill>
              </a:rPr>
              <a:t>(1)</a:t>
            </a:r>
            <a:r>
              <a:rPr lang="en-US" sz="1800" dirty="0" smtClean="0">
                <a:solidFill>
                  <a:schemeClr val="bg1"/>
                </a:solidFill>
              </a:rPr>
              <a:t>(</a:t>
            </a:r>
            <a:r>
              <a:rPr lang="en-US" sz="1800" i="1" dirty="0" smtClean="0">
                <a:solidFill>
                  <a:schemeClr val="bg1"/>
                </a:solidFill>
              </a:rPr>
              <a:t>j</a:t>
            </a:r>
            <a:r>
              <a:rPr lang="en-US" sz="1800" dirty="0" smtClean="0">
                <a:solidFill>
                  <a:schemeClr val="bg1"/>
                </a:solidFill>
              </a:rPr>
              <a:t>)</a:t>
            </a:r>
            <a:r>
              <a:rPr lang="en-US" sz="1800" b="1" dirty="0" smtClean="0">
                <a:solidFill>
                  <a:schemeClr val="bg1"/>
                </a:solidFill>
              </a:rPr>
              <a:t> are the usual linear filter coefficients, and </a:t>
            </a:r>
            <a:r>
              <a:rPr lang="en-US" sz="1800" dirty="0" smtClean="0">
                <a:solidFill>
                  <a:schemeClr val="bg1"/>
                </a:solidFill>
              </a:rPr>
              <a:t>f</a:t>
            </a:r>
            <a:r>
              <a:rPr lang="en-US" sz="1800" baseline="30000" dirty="0" smtClean="0">
                <a:solidFill>
                  <a:schemeClr val="bg1"/>
                </a:solidFill>
              </a:rPr>
              <a:t>(2)</a:t>
            </a:r>
            <a:r>
              <a:rPr lang="en-US" sz="1800" dirty="0" smtClean="0">
                <a:solidFill>
                  <a:schemeClr val="bg1"/>
                </a:solidFill>
              </a:rPr>
              <a:t>(</a:t>
            </a:r>
            <a:r>
              <a:rPr lang="en-US" sz="1800" i="1" dirty="0" smtClean="0">
                <a:solidFill>
                  <a:schemeClr val="bg1"/>
                </a:solidFill>
              </a:rPr>
              <a:t>j</a:t>
            </a:r>
            <a:r>
              <a:rPr lang="en-US" sz="1800" baseline="-25000" dirty="0" smtClean="0">
                <a:solidFill>
                  <a:schemeClr val="bg1"/>
                </a:solidFill>
              </a:rPr>
              <a:t>1</a:t>
            </a:r>
            <a:r>
              <a:rPr lang="en-US" sz="1800" dirty="0" smtClean="0">
                <a:solidFill>
                  <a:schemeClr val="bg1"/>
                </a:solidFill>
              </a:rPr>
              <a:t>,</a:t>
            </a:r>
            <a:r>
              <a:rPr lang="en-US" sz="1800" i="1" dirty="0" smtClean="0">
                <a:solidFill>
                  <a:schemeClr val="bg1"/>
                </a:solidFill>
              </a:rPr>
              <a:t>j</a:t>
            </a:r>
            <a:r>
              <a:rPr lang="en-US" sz="1800" baseline="-25000" dirty="0" smtClean="0">
                <a:solidFill>
                  <a:schemeClr val="bg1"/>
                </a:solidFill>
              </a:rPr>
              <a:t>2</a:t>
            </a:r>
            <a:r>
              <a:rPr lang="en-US" sz="1800" dirty="0" smtClean="0">
                <a:solidFill>
                  <a:schemeClr val="bg1"/>
                </a:solidFill>
              </a:rPr>
              <a:t>)</a:t>
            </a:r>
            <a:r>
              <a:rPr lang="en-US" sz="1800" b="1" dirty="0" smtClean="0">
                <a:solidFill>
                  <a:schemeClr val="bg1"/>
                </a:solidFill>
              </a:rPr>
              <a:t> are the </a:t>
            </a:r>
            <a:r>
              <a:rPr lang="en-US" sz="1800" i="1" dirty="0" smtClean="0">
                <a:solidFill>
                  <a:schemeClr val="bg1"/>
                </a:solidFill>
              </a:rPr>
              <a:t>L</a:t>
            </a:r>
            <a:r>
              <a:rPr lang="en-US" sz="1800" dirty="0" smtClean="0">
                <a:solidFill>
                  <a:schemeClr val="bg1"/>
                </a:solidFill>
              </a:rPr>
              <a:t>(</a:t>
            </a:r>
            <a:r>
              <a:rPr lang="en-US" sz="1800" i="1" dirty="0" smtClean="0">
                <a:solidFill>
                  <a:schemeClr val="bg1"/>
                </a:solidFill>
              </a:rPr>
              <a:t>L</a:t>
            </a:r>
            <a:r>
              <a:rPr lang="en-US" sz="1800" dirty="0" smtClean="0">
                <a:solidFill>
                  <a:schemeClr val="bg1"/>
                </a:solidFill>
              </a:rPr>
              <a:t>+1)/2</a:t>
            </a:r>
            <a:r>
              <a:rPr lang="en-US" sz="1800" b="1" dirty="0" smtClean="0">
                <a:solidFill>
                  <a:schemeClr val="bg1"/>
                </a:solidFill>
              </a:rPr>
              <a:t> quadratic coefficients.</a:t>
            </a:r>
          </a:p>
          <a:p>
            <a:pPr marL="165100" indent="-165100">
              <a:spcAft>
                <a:spcPts val="13200"/>
              </a:spcAft>
              <a:buFont typeface="Arial" pitchFamily="34" charset="0"/>
              <a:buChar char="•"/>
            </a:pPr>
            <a:r>
              <a:rPr lang="en-US" sz="1800" b="1" dirty="0" smtClean="0">
                <a:solidFill>
                  <a:schemeClr val="bg1"/>
                </a:solidFill>
              </a:rPr>
              <a:t>We can define the update equations in a manner completely analogous to the standard LMS filter:</a:t>
            </a:r>
          </a:p>
          <a:p>
            <a:pPr marL="165100" indent="-165100">
              <a:spcAft>
                <a:spcPts val="12800"/>
              </a:spcAft>
              <a:buFont typeface="Arial" pitchFamily="34" charset="0"/>
              <a:buChar char="•"/>
            </a:pPr>
            <a:r>
              <a:rPr lang="en-US" sz="1800" b="1" dirty="0" smtClean="0">
                <a:solidFill>
                  <a:schemeClr val="bg1"/>
                </a:solidFill>
              </a:rPr>
              <a:t>Not surprisingly, one form of the solution is:</a:t>
            </a:r>
          </a:p>
        </p:txBody>
      </p:sp>
      <p:graphicFrame>
        <p:nvGraphicFramePr>
          <p:cNvPr id="101396" name="Object 20"/>
          <p:cNvGraphicFramePr>
            <a:graphicFrameLocks noChangeAspect="1"/>
          </p:cNvGraphicFramePr>
          <p:nvPr/>
        </p:nvGraphicFramePr>
        <p:xfrm>
          <a:off x="449263" y="982273"/>
          <a:ext cx="5783262" cy="673100"/>
        </p:xfrm>
        <a:graphic>
          <a:graphicData uri="http://schemas.openxmlformats.org/presentationml/2006/ole">
            <p:oleObj spid="_x0000_s101396" name="Equation" r:id="rId3" imgW="3886200" imgH="457200" progId="Equation.3">
              <p:embed/>
            </p:oleObj>
          </a:graphicData>
        </a:graphic>
      </p:graphicFrame>
      <p:graphicFrame>
        <p:nvGraphicFramePr>
          <p:cNvPr id="101397" name="Object 21"/>
          <p:cNvGraphicFramePr>
            <a:graphicFrameLocks noChangeAspect="1"/>
          </p:cNvGraphicFramePr>
          <p:nvPr/>
        </p:nvGraphicFramePr>
        <p:xfrm>
          <a:off x="449263" y="2976684"/>
          <a:ext cx="3157538" cy="336550"/>
        </p:xfrm>
        <a:graphic>
          <a:graphicData uri="http://schemas.openxmlformats.org/presentationml/2006/ole">
            <p:oleObj spid="_x0000_s101397" name="Equation" r:id="rId4" imgW="2120760" imgH="228600" progId="Equation.3">
              <p:embed/>
            </p:oleObj>
          </a:graphicData>
        </a:graphic>
      </p:graphicFrame>
      <p:graphicFrame>
        <p:nvGraphicFramePr>
          <p:cNvPr id="101398" name="Object 22"/>
          <p:cNvGraphicFramePr>
            <a:graphicFrameLocks noChangeAspect="1"/>
          </p:cNvGraphicFramePr>
          <p:nvPr/>
        </p:nvGraphicFramePr>
        <p:xfrm>
          <a:off x="449263" y="3331889"/>
          <a:ext cx="4368800" cy="636588"/>
        </p:xfrm>
        <a:graphic>
          <a:graphicData uri="http://schemas.openxmlformats.org/presentationml/2006/ole">
            <p:oleObj spid="_x0000_s101398" name="Equation" r:id="rId5" imgW="2933640" imgH="431640" progId="Equation.3">
              <p:embed/>
            </p:oleObj>
          </a:graphicData>
        </a:graphic>
      </p:graphicFrame>
      <p:graphicFrame>
        <p:nvGraphicFramePr>
          <p:cNvPr id="101399" name="Object 23"/>
          <p:cNvGraphicFramePr>
            <a:graphicFrameLocks noChangeAspect="1"/>
          </p:cNvGraphicFramePr>
          <p:nvPr/>
        </p:nvGraphicFramePr>
        <p:xfrm>
          <a:off x="449263" y="3990433"/>
          <a:ext cx="6183313" cy="636588"/>
        </p:xfrm>
        <a:graphic>
          <a:graphicData uri="http://schemas.openxmlformats.org/presentationml/2006/ole">
            <p:oleObj spid="_x0000_s101399" name="Equation" r:id="rId6" imgW="4152600" imgH="431640" progId="Equation.3">
              <p:embed/>
            </p:oleObj>
          </a:graphicData>
        </a:graphic>
      </p:graphicFrame>
      <p:graphicFrame>
        <p:nvGraphicFramePr>
          <p:cNvPr id="101400" name="Object 24"/>
          <p:cNvGraphicFramePr>
            <a:graphicFrameLocks noChangeAspect="1"/>
          </p:cNvGraphicFramePr>
          <p:nvPr/>
        </p:nvGraphicFramePr>
        <p:xfrm>
          <a:off x="449263" y="4931522"/>
          <a:ext cx="5688013" cy="1739900"/>
        </p:xfrm>
        <a:graphic>
          <a:graphicData uri="http://schemas.openxmlformats.org/presentationml/2006/ole">
            <p:oleObj spid="_x0000_s101400" name="Equation" r:id="rId7" imgW="3822480" imgH="11808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18059</TotalTime>
  <Words>693</Words>
  <Application>Microsoft PowerPoint</Application>
  <PresentationFormat>Letter Paper (8.5x11 in)</PresentationFormat>
  <Paragraphs>74</Paragraphs>
  <Slides>11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1604</cp:revision>
  <dcterms:created xsi:type="dcterms:W3CDTF">2002-09-12T17:13:32Z</dcterms:created>
  <dcterms:modified xsi:type="dcterms:W3CDTF">2008-09-15T22:57:52Z</dcterms:modified>
</cp:coreProperties>
</file>