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6"/>
  </p:notesMasterIdLst>
  <p:handoutMasterIdLst>
    <p:handoutMasterId r:id="rId17"/>
  </p:handoutMasterIdLst>
  <p:sldIdLst>
    <p:sldId id="325" r:id="rId3"/>
    <p:sldId id="452" r:id="rId4"/>
    <p:sldId id="500" r:id="rId5"/>
    <p:sldId id="509" r:id="rId6"/>
    <p:sldId id="492" r:id="rId7"/>
    <p:sldId id="454" r:id="rId8"/>
    <p:sldId id="514" r:id="rId9"/>
    <p:sldId id="510" r:id="rId10"/>
    <p:sldId id="515" r:id="rId11"/>
    <p:sldId id="511" r:id="rId12"/>
    <p:sldId id="516" r:id="rId13"/>
    <p:sldId id="517" r:id="rId14"/>
    <p:sldId id="478" r:id="rId15"/>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96"/>
      </p:cViewPr>
      <p:guideLst>
        <p:guide orient="horz" pos="4086"/>
        <p:guide pos="293"/>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5" Type="http://schemas.openxmlformats.org/officeDocument/2006/relationships/slide" Target="slides/slide10.xml"/><Relationship Id="rId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28.wmf"/><Relationship Id="rId1" Type="http://schemas.openxmlformats.org/officeDocument/2006/relationships/image" Target="../media/image30.wmf"/><Relationship Id="rId5" Type="http://schemas.openxmlformats.org/officeDocument/2006/relationships/image" Target="../media/image33.wmf"/><Relationship Id="rId4"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image" Target="../media/image46.wmf"/><Relationship Id="rId7" Type="http://schemas.openxmlformats.org/officeDocument/2006/relationships/image" Target="../media/image31.wmf"/><Relationship Id="rId2" Type="http://schemas.openxmlformats.org/officeDocument/2006/relationships/image" Target="../media/image43.wmf"/><Relationship Id="rId1" Type="http://schemas.openxmlformats.org/officeDocument/2006/relationships/image" Target="../media/image45.wmf"/><Relationship Id="rId6" Type="http://schemas.openxmlformats.org/officeDocument/2006/relationships/image" Target="../media/image28.wmf"/><Relationship Id="rId5" Type="http://schemas.openxmlformats.org/officeDocument/2006/relationships/image" Target="../media/image48.wmf"/><Relationship Id="rId4" Type="http://schemas.openxmlformats.org/officeDocument/2006/relationships/image" Target="../media/image4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9/16/2008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8423/lectures/current/lecture_09.mp3" TargetMode="External"/><Relationship Id="rId3" Type="http://schemas.openxmlformats.org/officeDocument/2006/relationships/hyperlink" Target="http://en.wikipedia.org/wiki/Recursive_least_squares_filter" TargetMode="External"/><Relationship Id="rId7" Type="http://schemas.openxmlformats.org/officeDocument/2006/relationships/hyperlink" Target="http://www.ece.msstate.edu/research/isip/publications/courses/ece_8423/lectures/current/lecture_09.ppt"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e.technion.ac.il/~rmeir/Publications/KrlsReport.pdf" TargetMode="External"/><Relationship Id="rId11" Type="http://schemas.openxmlformats.org/officeDocument/2006/relationships/hyperlink" Target="http://www.answers.com/topic/adaptive-filter" TargetMode="External"/><Relationship Id="rId5" Type="http://schemas.openxmlformats.org/officeDocument/2006/relationships/hyperlink" Target="http://www.cs.tut.fi/~tabus/course/ASP/LectureNew10.pdf" TargetMode="External"/><Relationship Id="rId10" Type="http://schemas.openxmlformats.org/officeDocument/2006/relationships/image" Target="../media/image2.png"/><Relationship Id="rId4" Type="http://schemas.openxmlformats.org/officeDocument/2006/relationships/hyperlink" Target="http://en.wikipedia.org/wiki/Newton's_method" TargetMode="External"/><Relationship Id="rId9" Type="http://schemas.openxmlformats.org/officeDocument/2006/relationships/hyperlink" Target="http://eldar.mathstat.uoguelph.ca/dashlock/ftax/Newton.html"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oleObject" Target="../embeddings/oleObject42.bin"/><Relationship Id="rId7" Type="http://schemas.openxmlformats.org/officeDocument/2006/relationships/oleObject" Target="../embeddings/oleObject46.bin"/><Relationship Id="rId2" Type="http://schemas.openxmlformats.org/officeDocument/2006/relationships/slideLayout" Target="../slideLayouts/slideLayout11.xml"/><Relationship Id="rId1" Type="http://schemas.openxmlformats.org/officeDocument/2006/relationships/vmlDrawing" Target="../drawings/vmlDrawing9.vml"/><Relationship Id="rId6" Type="http://schemas.openxmlformats.org/officeDocument/2006/relationships/oleObject" Target="../embeddings/oleObject45.bin"/><Relationship Id="rId5" Type="http://schemas.openxmlformats.org/officeDocument/2006/relationships/oleObject" Target="../embeddings/oleObject44.bin"/><Relationship Id="rId10" Type="http://schemas.openxmlformats.org/officeDocument/2006/relationships/oleObject" Target="../embeddings/oleObject49.bin"/><Relationship Id="rId4" Type="http://schemas.openxmlformats.org/officeDocument/2006/relationships/oleObject" Target="../embeddings/oleObject43.bin"/><Relationship Id="rId9" Type="http://schemas.openxmlformats.org/officeDocument/2006/relationships/oleObject" Target="../embeddings/oleObject48.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oleObject" Target="../embeddings/oleObject50.bin"/><Relationship Id="rId7" Type="http://schemas.openxmlformats.org/officeDocument/2006/relationships/oleObject" Target="../embeddings/oleObject54.bin"/><Relationship Id="rId2" Type="http://schemas.openxmlformats.org/officeDocument/2006/relationships/slideLayout" Target="../slideLayouts/slideLayout11.xml"/><Relationship Id="rId1" Type="http://schemas.openxmlformats.org/officeDocument/2006/relationships/vmlDrawing" Target="../drawings/vmlDrawing10.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12.xml.rels><?xml version="1.0" encoding="UTF-8" standalone="yes"?>
<Relationships xmlns="http://schemas.openxmlformats.org/package/2006/relationships"><Relationship Id="rId3" Type="http://schemas.openxmlformats.org/officeDocument/2006/relationships/image" Target="../media/image57.jpeg"/><Relationship Id="rId2" Type="http://schemas.openxmlformats.org/officeDocument/2006/relationships/slideLayout" Target="../slideLayouts/slideLayout11.xml"/><Relationship Id="rId1" Type="http://schemas.openxmlformats.org/officeDocument/2006/relationships/vmlDrawing" Target="../drawings/vmlDrawing11.vml"/><Relationship Id="rId5" Type="http://schemas.openxmlformats.org/officeDocument/2006/relationships/oleObject" Target="../embeddings/oleObject57.bin"/><Relationship Id="rId4" Type="http://schemas.openxmlformats.org/officeDocument/2006/relationships/oleObject" Target="../embeddings/oleObject56.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6.bin"/><Relationship Id="rId7" Type="http://schemas.openxmlformats.org/officeDocument/2006/relationships/oleObject" Target="../embeddings/oleObject30.bin"/><Relationship Id="rId2" Type="http://schemas.openxmlformats.org/officeDocument/2006/relationships/slideLayout" Target="../slideLayouts/slideLayout11.xml"/><Relationship Id="rId1" Type="http://schemas.openxmlformats.org/officeDocument/2006/relationships/vmlDrawing" Target="../drawings/vmlDrawing6.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1.xml"/><Relationship Id="rId1" Type="http://schemas.openxmlformats.org/officeDocument/2006/relationships/vmlDrawing" Target="../drawings/vmlDrawing7.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oleObject" Target="../embeddings/oleObject35.bin"/><Relationship Id="rId7" Type="http://schemas.openxmlformats.org/officeDocument/2006/relationships/oleObject" Target="../embeddings/oleObject39.bin"/><Relationship Id="rId2" Type="http://schemas.openxmlformats.org/officeDocument/2006/relationships/slideLayout" Target="../slideLayouts/slideLayout11.xml"/><Relationship Id="rId1" Type="http://schemas.openxmlformats.org/officeDocument/2006/relationships/vmlDrawing" Target="../drawings/vmlDrawing8.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 Id="rId9" Type="http://schemas.openxmlformats.org/officeDocument/2006/relationships/oleObject" Target="../embeddings/oleObject4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Newton’s Method</a:t>
            </a:r>
            <a:r>
              <a:rPr lang="en-US" sz="1800" b="1" dirty="0" smtClean="0">
                <a:solidFill>
                  <a:schemeClr val="tx2"/>
                </a:solidFill>
                <a:latin typeface="+mn-lt"/>
              </a:rPr>
              <a:t/>
            </a:r>
            <a:br>
              <a:rPr lang="en-US" sz="1800" b="1" dirty="0" smtClean="0">
                <a:solidFill>
                  <a:schemeClr val="tx2"/>
                </a:solidFill>
                <a:latin typeface="+mn-lt"/>
              </a:rPr>
            </a:br>
            <a:r>
              <a:rPr lang="en-US" sz="1800" b="1" dirty="0" smtClean="0">
                <a:solidFill>
                  <a:schemeClr val="tx2"/>
                </a:solidFill>
                <a:latin typeface="+mn-lt"/>
              </a:rPr>
              <a:t>Application to LMS</a:t>
            </a:r>
            <a:br>
              <a:rPr lang="en-US" sz="1800" b="1" dirty="0" smtClean="0">
                <a:solidFill>
                  <a:schemeClr val="tx2"/>
                </a:solidFill>
                <a:latin typeface="+mn-lt"/>
              </a:rPr>
            </a:br>
            <a:r>
              <a:rPr lang="en-US" sz="1800" b="1" dirty="0" smtClean="0">
                <a:solidFill>
                  <a:schemeClr val="tx2"/>
                </a:solidFill>
                <a:latin typeface="+mn-lt"/>
              </a:rPr>
              <a:t>Recursive Least Squares</a:t>
            </a:r>
            <a:br>
              <a:rPr lang="en-US" sz="1800" b="1" dirty="0" smtClean="0">
                <a:solidFill>
                  <a:schemeClr val="tx2"/>
                </a:solidFill>
                <a:latin typeface="+mn-lt"/>
              </a:rPr>
            </a:br>
            <a:r>
              <a:rPr lang="en-US" sz="1800" b="1" dirty="0" smtClean="0">
                <a:solidFill>
                  <a:schemeClr val="tx2"/>
                </a:solidFill>
                <a:latin typeface="+mn-lt"/>
              </a:rPr>
              <a:t>Exponentially-Weighted RLS</a:t>
            </a:r>
            <a:br>
              <a:rPr lang="en-US" sz="1800" b="1" dirty="0" smtClean="0">
                <a:solidFill>
                  <a:schemeClr val="tx2"/>
                </a:solidFill>
                <a:latin typeface="+mn-lt"/>
              </a:rPr>
            </a:br>
            <a:r>
              <a:rPr lang="en-US" sz="1800" b="1" dirty="0" smtClean="0">
                <a:solidFill>
                  <a:schemeClr val="tx2"/>
                </a:solidFill>
                <a:latin typeface="+mn-lt"/>
              </a:rPr>
              <a:t>Comparison to LMS</a:t>
            </a:r>
            <a:br>
              <a:rPr lang="en-US" sz="1800" b="1" dirty="0" smtClean="0">
                <a:solidFill>
                  <a:schemeClr val="tx2"/>
                </a:solidFill>
                <a:latin typeface="+mn-lt"/>
              </a:rPr>
            </a:br>
            <a:r>
              <a:rPr lang="en-US" sz="1800" b="1" dirty="0" smtClean="0">
                <a:solidFill>
                  <a:schemeClr val="tx2"/>
                </a:solidFill>
                <a:latin typeface="+mn-lt"/>
              </a:rPr>
              <a:t/>
            </a:r>
            <a:br>
              <a:rPr lang="en-US" sz="1800" b="1" dirty="0" smtClean="0">
                <a:solidFill>
                  <a:schemeClr val="tx2"/>
                </a:solidFill>
                <a:latin typeface="+mn-lt"/>
              </a:rPr>
            </a:b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Wiki: Recursive Least Squares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Newton’s Method</a:t>
            </a:r>
            <a:r>
              <a:rPr lang="en-US" sz="1800" b="1" dirty="0" smtClean="0">
                <a:solidFill>
                  <a:schemeClr val="bg1"/>
                </a:solidFill>
                <a:hlinkClick r:id="rId5"/>
              </a:rPr>
              <a:t/>
            </a:r>
            <a:br>
              <a:rPr lang="en-US" sz="1800" b="1" dirty="0" smtClean="0">
                <a:solidFill>
                  <a:schemeClr val="bg1"/>
                </a:solidFill>
                <a:hlinkClick r:id="rId5"/>
              </a:rPr>
            </a:br>
            <a:r>
              <a:rPr lang="en-US" sz="1800" b="1" dirty="0" smtClean="0">
                <a:solidFill>
                  <a:schemeClr val="bg1"/>
                </a:solidFill>
                <a:hlinkClick r:id="rId5"/>
              </a:rPr>
              <a:t>IT: Recursive Least Squares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YE: Kernel-Based RLS</a:t>
            </a:r>
            <a:r>
              <a:rPr lang="en-US" sz="1800" b="1" dirty="0" smtClean="0">
                <a:solidFill>
                  <a:srgbClr val="004000"/>
                </a:solidFill>
              </a:rPr>
              <a:t/>
            </a:r>
            <a:br>
              <a:rPr lang="en-US" sz="1800" b="1" dirty="0" smtClean="0">
                <a:solidFill>
                  <a:srgbClr val="004000"/>
                </a:solidFill>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7"/>
              </a:rPr>
              <a:t>.../publications/courses/ece_8423/lectures/current/lecture_09.ppt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8"/>
              </a:rPr>
              <a:t>.../publications/courses/ece_8423/lectures/current/lecture_09.mp3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09: </a:t>
            </a:r>
            <a:r>
              <a:rPr lang="en-US" b="1" dirty="0" smtClean="0">
                <a:solidFill>
                  <a:schemeClr val="accent2"/>
                </a:solidFill>
              </a:rPr>
              <a:t>RECURSIVE LEAST SQUARES</a:t>
            </a:r>
            <a:endParaRPr lang="en-US" b="1" dirty="0">
              <a:solidFill>
                <a:schemeClr val="accent2"/>
              </a:solidFill>
            </a:endParaRPr>
          </a:p>
        </p:txBody>
      </p:sp>
      <p:pic>
        <p:nvPicPr>
          <p:cNvPr id="2" name="Picture 1">
            <a:hlinkClick r:id="rId9"/>
          </p:cNvPr>
          <p:cNvPicPr>
            <a:picLocks noChangeAspect="1" noChangeArrowheads="1"/>
          </p:cNvPicPr>
          <p:nvPr/>
        </p:nvPicPr>
        <p:blipFill>
          <a:blip r:embed="rId10" cstate="print"/>
          <a:srcRect/>
          <a:stretch>
            <a:fillRect/>
          </a:stretch>
        </p:blipFill>
        <p:spPr bwMode="auto">
          <a:xfrm>
            <a:off x="5664639" y="1406770"/>
            <a:ext cx="2342271" cy="2342271"/>
          </a:xfrm>
          <a:prstGeom prst="rect">
            <a:avLst/>
          </a:prstGeom>
          <a:noFill/>
          <a:ln w="9525">
            <a:noFill/>
            <a:miter lim="800000"/>
            <a:headEnd/>
            <a:tailEnd/>
          </a:ln>
          <a:effectLst/>
        </p:spPr>
      </p:pic>
      <p:pic>
        <p:nvPicPr>
          <p:cNvPr id="3" name="Picture 2">
            <a:hlinkClick r:id="rId11"/>
          </p:cNvPr>
          <p:cNvPicPr>
            <a:picLocks noChangeAspect="1" noChangeArrowheads="1"/>
          </p:cNvPicPr>
          <p:nvPr/>
        </p:nvPicPr>
        <p:blipFill>
          <a:blip r:embed="rId12"/>
          <a:srcRect/>
          <a:stretch>
            <a:fillRect/>
          </a:stretch>
        </p:blipFill>
        <p:spPr bwMode="auto">
          <a:xfrm>
            <a:off x="5281746" y="4129321"/>
            <a:ext cx="3108057" cy="1208343"/>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Summary of the RLS Algorithm</a:t>
            </a:r>
            <a:endParaRPr lang="en-US" b="1" dirty="0">
              <a:solidFill>
                <a:schemeClr val="accent2"/>
              </a:solidFill>
            </a:endParaRPr>
          </a:p>
        </p:txBody>
      </p:sp>
      <p:sp>
        <p:nvSpPr>
          <p:cNvPr id="17" name="Text Box 3"/>
          <p:cNvSpPr txBox="1">
            <a:spLocks noChangeArrowheads="1"/>
          </p:cNvSpPr>
          <p:nvPr/>
        </p:nvSpPr>
        <p:spPr bwMode="auto">
          <a:xfrm>
            <a:off x="186396" y="644769"/>
            <a:ext cx="8704386" cy="5446542"/>
          </a:xfrm>
          <a:prstGeom prst="rect">
            <a:avLst/>
          </a:prstGeom>
          <a:noFill/>
          <a:ln w="9525">
            <a:noFill/>
            <a:miter lim="800000"/>
            <a:headEnd/>
            <a:tailEnd/>
          </a:ln>
          <a:effectLst/>
        </p:spPr>
        <p:txBody>
          <a:bodyPr lIns="0" tIns="0" rIns="0" bIns="0"/>
          <a:lstStyle/>
          <a:p>
            <a:pPr marL="342900" indent="-342900">
              <a:spcAft>
                <a:spcPts val="1200"/>
              </a:spcAft>
              <a:buFont typeface="+mj-lt"/>
              <a:buAutoNum type="arabicParenR"/>
            </a:pPr>
            <a:r>
              <a:rPr lang="en-US" sz="1800" b="1" dirty="0" smtClean="0">
                <a:solidFill>
                  <a:schemeClr val="bg1"/>
                </a:solidFill>
              </a:rPr>
              <a:t>Initialize </a:t>
            </a:r>
          </a:p>
          <a:p>
            <a:pPr marL="342900" indent="-342900">
              <a:spcAft>
                <a:spcPts val="16800"/>
              </a:spcAft>
              <a:buFont typeface="+mj-lt"/>
              <a:buAutoNum type="arabicParenR"/>
            </a:pPr>
            <a:r>
              <a:rPr lang="en-US" sz="1800" b="1" dirty="0" smtClean="0">
                <a:solidFill>
                  <a:schemeClr val="bg1"/>
                </a:solidFill>
              </a:rPr>
              <a:t>Iterate for </a:t>
            </a:r>
            <a:r>
              <a:rPr lang="en-US" sz="1800" i="1" dirty="0" smtClean="0">
                <a:solidFill>
                  <a:schemeClr val="bg1"/>
                </a:solidFill>
              </a:rPr>
              <a:t>n</a:t>
            </a:r>
            <a:r>
              <a:rPr lang="en-US" sz="1800" dirty="0" smtClean="0">
                <a:solidFill>
                  <a:schemeClr val="bg1"/>
                </a:solidFill>
              </a:rPr>
              <a:t> = 0, 1, …</a:t>
            </a:r>
          </a:p>
          <a:p>
            <a:pPr marL="168275" indent="-168275">
              <a:spcAft>
                <a:spcPts val="13800"/>
              </a:spcAft>
              <a:buFont typeface="Arial" pitchFamily="34" charset="0"/>
              <a:buChar char="•"/>
            </a:pPr>
            <a:r>
              <a:rPr lang="en-US" sz="1800" b="1" dirty="0" smtClean="0">
                <a:solidFill>
                  <a:schemeClr val="bg1"/>
                </a:solidFill>
              </a:rPr>
              <a:t>Compare this to the Newton method:</a:t>
            </a:r>
          </a:p>
          <a:p>
            <a:pPr marL="168275" indent="-168275">
              <a:spcAft>
                <a:spcPts val="19800"/>
              </a:spcAft>
              <a:buFont typeface="Arial" pitchFamily="34" charset="0"/>
              <a:buChar char="•"/>
            </a:pPr>
            <a:r>
              <a:rPr lang="en-US" sz="1800" b="1" dirty="0" smtClean="0">
                <a:solidFill>
                  <a:schemeClr val="bg1"/>
                </a:solidFill>
              </a:rPr>
              <a:t>The RLS algorithm can be expected to converge more quickly because the use of an aggressive, adaptive step size.</a:t>
            </a:r>
          </a:p>
        </p:txBody>
      </p:sp>
      <p:graphicFrame>
        <p:nvGraphicFramePr>
          <p:cNvPr id="18" name="Object 41"/>
          <p:cNvGraphicFramePr>
            <a:graphicFrameLocks noChangeAspect="1"/>
          </p:cNvGraphicFramePr>
          <p:nvPr/>
        </p:nvGraphicFramePr>
        <p:xfrm>
          <a:off x="1414463" y="620713"/>
          <a:ext cx="720725" cy="336550"/>
        </p:xfrm>
        <a:graphic>
          <a:graphicData uri="http://schemas.openxmlformats.org/presentationml/2006/ole">
            <p:oleObj spid="_x0000_s99366" name="Equation" r:id="rId3" imgW="482400" imgH="228600" progId="Equation.3">
              <p:embed/>
            </p:oleObj>
          </a:graphicData>
        </a:graphic>
      </p:graphicFrame>
      <p:graphicFrame>
        <p:nvGraphicFramePr>
          <p:cNvPr id="99371" name="Object 43"/>
          <p:cNvGraphicFramePr>
            <a:graphicFrameLocks noChangeAspect="1"/>
          </p:cNvGraphicFramePr>
          <p:nvPr/>
        </p:nvGraphicFramePr>
        <p:xfrm>
          <a:off x="449263" y="1422815"/>
          <a:ext cx="2670175" cy="355600"/>
        </p:xfrm>
        <a:graphic>
          <a:graphicData uri="http://schemas.openxmlformats.org/presentationml/2006/ole">
            <p:oleObj spid="_x0000_s99371" name="Equation" r:id="rId4" imgW="1790640" imgH="241200" progId="Equation.3">
              <p:embed/>
            </p:oleObj>
          </a:graphicData>
        </a:graphic>
      </p:graphicFrame>
      <p:graphicFrame>
        <p:nvGraphicFramePr>
          <p:cNvPr id="99372" name="Object 44"/>
          <p:cNvGraphicFramePr>
            <a:graphicFrameLocks noChangeAspect="1"/>
          </p:cNvGraphicFramePr>
          <p:nvPr/>
        </p:nvGraphicFramePr>
        <p:xfrm>
          <a:off x="449263" y="1796342"/>
          <a:ext cx="2065337" cy="638175"/>
        </p:xfrm>
        <a:graphic>
          <a:graphicData uri="http://schemas.openxmlformats.org/presentationml/2006/ole">
            <p:oleObj spid="_x0000_s99372" name="Equation" r:id="rId5" imgW="1384200" imgH="431640" progId="Equation.3">
              <p:embed/>
            </p:oleObj>
          </a:graphicData>
        </a:graphic>
      </p:graphicFrame>
      <p:graphicFrame>
        <p:nvGraphicFramePr>
          <p:cNvPr id="99373" name="Object 45"/>
          <p:cNvGraphicFramePr>
            <a:graphicFrameLocks noChangeAspect="1"/>
          </p:cNvGraphicFramePr>
          <p:nvPr/>
        </p:nvGraphicFramePr>
        <p:xfrm>
          <a:off x="449263" y="2513844"/>
          <a:ext cx="3013075" cy="355600"/>
        </p:xfrm>
        <a:graphic>
          <a:graphicData uri="http://schemas.openxmlformats.org/presentationml/2006/ole">
            <p:oleObj spid="_x0000_s99373" name="Equation" r:id="rId6" imgW="2019240" imgH="241200" progId="Equation.3">
              <p:embed/>
            </p:oleObj>
          </a:graphicData>
        </a:graphic>
      </p:graphicFrame>
      <p:graphicFrame>
        <p:nvGraphicFramePr>
          <p:cNvPr id="99374" name="Object 46"/>
          <p:cNvGraphicFramePr>
            <a:graphicFrameLocks noChangeAspect="1"/>
          </p:cNvGraphicFramePr>
          <p:nvPr/>
        </p:nvGraphicFramePr>
        <p:xfrm>
          <a:off x="449263" y="3001963"/>
          <a:ext cx="2992437" cy="357187"/>
        </p:xfrm>
        <a:graphic>
          <a:graphicData uri="http://schemas.openxmlformats.org/presentationml/2006/ole">
            <p:oleObj spid="_x0000_s99374" name="Equation" r:id="rId7" imgW="2006280" imgH="241200" progId="Equation.3">
              <p:embed/>
            </p:oleObj>
          </a:graphicData>
        </a:graphic>
      </p:graphicFrame>
      <p:graphicFrame>
        <p:nvGraphicFramePr>
          <p:cNvPr id="99375" name="Object 47"/>
          <p:cNvGraphicFramePr>
            <a:graphicFrameLocks noChangeAspect="1"/>
          </p:cNvGraphicFramePr>
          <p:nvPr/>
        </p:nvGraphicFramePr>
        <p:xfrm>
          <a:off x="449263" y="3925795"/>
          <a:ext cx="4451350" cy="674687"/>
        </p:xfrm>
        <a:graphic>
          <a:graphicData uri="http://schemas.openxmlformats.org/presentationml/2006/ole">
            <p:oleObj spid="_x0000_s99375" name="Equation" r:id="rId8" imgW="2984400" imgH="457200" progId="Equation.3">
              <p:embed/>
            </p:oleObj>
          </a:graphicData>
        </a:graphic>
      </p:graphicFrame>
      <p:graphicFrame>
        <p:nvGraphicFramePr>
          <p:cNvPr id="99376" name="Object 48"/>
          <p:cNvGraphicFramePr>
            <a:graphicFrameLocks noChangeAspect="1"/>
          </p:cNvGraphicFramePr>
          <p:nvPr/>
        </p:nvGraphicFramePr>
        <p:xfrm>
          <a:off x="449263" y="4589370"/>
          <a:ext cx="1704975" cy="357187"/>
        </p:xfrm>
        <a:graphic>
          <a:graphicData uri="http://schemas.openxmlformats.org/presentationml/2006/ole">
            <p:oleObj spid="_x0000_s99376" name="Equation" r:id="rId9" imgW="1143000" imgH="241200" progId="Equation.3">
              <p:embed/>
            </p:oleObj>
          </a:graphicData>
        </a:graphic>
      </p:graphicFrame>
      <p:graphicFrame>
        <p:nvGraphicFramePr>
          <p:cNvPr id="99377" name="Object 49"/>
          <p:cNvGraphicFramePr>
            <a:graphicFrameLocks noChangeAspect="1"/>
          </p:cNvGraphicFramePr>
          <p:nvPr/>
        </p:nvGraphicFramePr>
        <p:xfrm>
          <a:off x="449263" y="5071970"/>
          <a:ext cx="2289175" cy="358775"/>
        </p:xfrm>
        <a:graphic>
          <a:graphicData uri="http://schemas.openxmlformats.org/presentationml/2006/ole">
            <p:oleObj spid="_x0000_s99377" name="Equation" r:id="rId10" imgW="1536480" imgH="2412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Exponentially-Weighted RLS Algorithm</a:t>
            </a:r>
            <a:endParaRPr lang="en-US" b="1" dirty="0">
              <a:solidFill>
                <a:schemeClr val="accent2"/>
              </a:solidFill>
            </a:endParaRPr>
          </a:p>
        </p:txBody>
      </p:sp>
      <p:sp>
        <p:nvSpPr>
          <p:cNvPr id="17" name="Text Box 3"/>
          <p:cNvSpPr txBox="1">
            <a:spLocks noChangeArrowheads="1"/>
          </p:cNvSpPr>
          <p:nvPr/>
        </p:nvSpPr>
        <p:spPr bwMode="auto">
          <a:xfrm>
            <a:off x="186395" y="644768"/>
            <a:ext cx="8746589" cy="6213231"/>
          </a:xfrm>
          <a:prstGeom prst="rect">
            <a:avLst/>
          </a:prstGeom>
          <a:noFill/>
          <a:ln w="9525">
            <a:noFill/>
            <a:miter lim="800000"/>
            <a:headEnd/>
            <a:tailEnd/>
          </a:ln>
          <a:effectLst/>
        </p:spPr>
        <p:txBody>
          <a:bodyPr lIns="0" tIns="0" rIns="0" bIns="0"/>
          <a:lstStyle/>
          <a:p>
            <a:pPr marL="168275" indent="-168275">
              <a:spcAft>
                <a:spcPts val="4800"/>
              </a:spcAft>
              <a:buFont typeface="Arial" pitchFamily="34" charset="0"/>
              <a:buChar char="•"/>
            </a:pPr>
            <a:r>
              <a:rPr lang="en-US" sz="1800" b="1" dirty="0" smtClean="0">
                <a:solidFill>
                  <a:schemeClr val="bg1"/>
                </a:solidFill>
              </a:rPr>
              <a:t>We can define a weighted error function:</a:t>
            </a:r>
          </a:p>
          <a:p>
            <a:pPr marL="168275" indent="-168275">
              <a:spcAft>
                <a:spcPts val="1200"/>
              </a:spcAft>
            </a:pPr>
            <a:r>
              <a:rPr lang="en-US" sz="1800" b="1" dirty="0" smtClean="0">
                <a:solidFill>
                  <a:schemeClr val="bg1"/>
                </a:solidFill>
              </a:rPr>
              <a:t>	This gives more weight to the most recent errors.</a:t>
            </a:r>
          </a:p>
          <a:p>
            <a:pPr marL="168275" indent="-168275">
              <a:spcAft>
                <a:spcPts val="1200"/>
              </a:spcAft>
              <a:buFont typeface="Arial" pitchFamily="34" charset="0"/>
              <a:buChar char="•"/>
            </a:pPr>
            <a:r>
              <a:rPr lang="en-US" sz="1800" b="1" dirty="0" smtClean="0">
                <a:solidFill>
                  <a:schemeClr val="bg1"/>
                </a:solidFill>
              </a:rPr>
              <a:t>The RLS algorithm can be modified in this case:</a:t>
            </a:r>
          </a:p>
          <a:p>
            <a:pPr marL="463550" indent="-238125">
              <a:spcAft>
                <a:spcPts val="1200"/>
              </a:spcAft>
              <a:buFont typeface="+mj-lt"/>
              <a:buAutoNum type="arabicParenR"/>
            </a:pPr>
            <a:r>
              <a:rPr lang="en-US" sz="1800" b="1" dirty="0" smtClean="0">
                <a:solidFill>
                  <a:schemeClr val="bg1"/>
                </a:solidFill>
              </a:rPr>
              <a:t>Initialize </a:t>
            </a:r>
          </a:p>
          <a:p>
            <a:pPr marL="463550" indent="-238125">
              <a:spcAft>
                <a:spcPts val="19200"/>
              </a:spcAft>
              <a:buFont typeface="+mj-lt"/>
              <a:buAutoNum type="arabicParenR"/>
            </a:pPr>
            <a:r>
              <a:rPr lang="en-US" sz="1800" b="1" dirty="0" smtClean="0">
                <a:solidFill>
                  <a:schemeClr val="bg1"/>
                </a:solidFill>
              </a:rPr>
              <a:t>Iterate for </a:t>
            </a:r>
            <a:r>
              <a:rPr lang="en-US" sz="1800" i="1" dirty="0" smtClean="0">
                <a:solidFill>
                  <a:schemeClr val="bg1"/>
                </a:solidFill>
              </a:rPr>
              <a:t>n</a:t>
            </a:r>
            <a:r>
              <a:rPr lang="en-US" sz="1800" dirty="0" smtClean="0">
                <a:solidFill>
                  <a:schemeClr val="bg1"/>
                </a:solidFill>
              </a:rPr>
              <a:t> = 1, 2, …</a:t>
            </a:r>
          </a:p>
          <a:p>
            <a:pPr marL="168275" indent="-168275">
              <a:spcAft>
                <a:spcPts val="1200"/>
              </a:spcAft>
              <a:buFont typeface="Arial" pitchFamily="34" charset="0"/>
              <a:buChar char="•"/>
            </a:pPr>
            <a:r>
              <a:rPr lang="en-US" sz="1800" b="1" dirty="0" smtClean="0">
                <a:solidFill>
                  <a:schemeClr val="bg1"/>
                </a:solidFill>
              </a:rPr>
              <a:t>RLS is computationally more complex than simple LMS because it is </a:t>
            </a:r>
            <a:r>
              <a:rPr lang="en-US" sz="1800" i="1" dirty="0" smtClean="0">
                <a:solidFill>
                  <a:schemeClr val="bg1"/>
                </a:solidFill>
              </a:rPr>
              <a:t>O</a:t>
            </a:r>
            <a:r>
              <a:rPr lang="en-US" sz="1800" dirty="0" smtClean="0">
                <a:solidFill>
                  <a:schemeClr val="bg1"/>
                </a:solidFill>
              </a:rPr>
              <a:t>(</a:t>
            </a:r>
            <a:r>
              <a:rPr lang="en-US" sz="1800" i="1" dirty="0" smtClean="0">
                <a:solidFill>
                  <a:schemeClr val="bg1"/>
                </a:solidFill>
              </a:rPr>
              <a:t>L</a:t>
            </a:r>
            <a:r>
              <a:rPr lang="en-US" sz="1800" baseline="30000" dirty="0" smtClean="0">
                <a:solidFill>
                  <a:schemeClr val="bg1"/>
                </a:solidFill>
              </a:rPr>
              <a:t>2</a:t>
            </a:r>
            <a:r>
              <a:rPr lang="en-US" sz="1800" dirty="0" smtClean="0">
                <a:solidFill>
                  <a:schemeClr val="bg1"/>
                </a:solidFill>
              </a:rPr>
              <a:t>)</a:t>
            </a:r>
            <a:r>
              <a:rPr lang="en-US" sz="1800" b="1" dirty="0" smtClean="0">
                <a:solidFill>
                  <a:schemeClr val="bg1"/>
                </a:solidFill>
              </a:rPr>
              <a:t>.</a:t>
            </a:r>
          </a:p>
          <a:p>
            <a:pPr marL="168275" indent="-168275">
              <a:spcAft>
                <a:spcPts val="16800"/>
              </a:spcAft>
              <a:buFont typeface="Arial" pitchFamily="34" charset="0"/>
              <a:buChar char="•"/>
            </a:pPr>
            <a:r>
              <a:rPr lang="en-US" sz="1800" b="1" dirty="0" smtClean="0">
                <a:solidFill>
                  <a:schemeClr val="bg1"/>
                </a:solidFill>
              </a:rPr>
              <a:t>In principle, convergence is independent of the eigenvalue structure of the signal due to the </a:t>
            </a:r>
            <a:r>
              <a:rPr lang="en-US" sz="1800" b="1" dirty="0" err="1" smtClean="0">
                <a:solidFill>
                  <a:schemeClr val="bg1"/>
                </a:solidFill>
              </a:rPr>
              <a:t>premultiplication</a:t>
            </a:r>
            <a:r>
              <a:rPr lang="en-US" sz="1800" b="1" dirty="0" smtClean="0">
                <a:solidFill>
                  <a:schemeClr val="bg1"/>
                </a:solidFill>
              </a:rPr>
              <a:t> by the inverse of the autocorrelation matrix.</a:t>
            </a:r>
          </a:p>
        </p:txBody>
      </p:sp>
      <p:graphicFrame>
        <p:nvGraphicFramePr>
          <p:cNvPr id="18" name="Object 41"/>
          <p:cNvGraphicFramePr>
            <a:graphicFrameLocks noChangeAspect="1"/>
          </p:cNvGraphicFramePr>
          <p:nvPr/>
        </p:nvGraphicFramePr>
        <p:xfrm>
          <a:off x="1555143" y="2365375"/>
          <a:ext cx="720725" cy="336550"/>
        </p:xfrm>
        <a:graphic>
          <a:graphicData uri="http://schemas.openxmlformats.org/presentationml/2006/ole">
            <p:oleObj spid="_x0000_s105474" name="Equation" r:id="rId3" imgW="482400" imgH="228600" progId="Equation.3">
              <p:embed/>
            </p:oleObj>
          </a:graphicData>
        </a:graphic>
      </p:graphicFrame>
      <p:graphicFrame>
        <p:nvGraphicFramePr>
          <p:cNvPr id="99371" name="Object 43"/>
          <p:cNvGraphicFramePr>
            <a:graphicFrameLocks noChangeAspect="1"/>
          </p:cNvGraphicFramePr>
          <p:nvPr/>
        </p:nvGraphicFramePr>
        <p:xfrm>
          <a:off x="589943" y="3138928"/>
          <a:ext cx="2651125" cy="355600"/>
        </p:xfrm>
        <a:graphic>
          <a:graphicData uri="http://schemas.openxmlformats.org/presentationml/2006/ole">
            <p:oleObj spid="_x0000_s105475" name="Equation" r:id="rId4" imgW="1777680" imgH="241200" progId="Equation.3">
              <p:embed/>
            </p:oleObj>
          </a:graphicData>
        </a:graphic>
      </p:graphicFrame>
      <p:graphicFrame>
        <p:nvGraphicFramePr>
          <p:cNvPr id="99372" name="Object 44"/>
          <p:cNvGraphicFramePr>
            <a:graphicFrameLocks noChangeAspect="1"/>
          </p:cNvGraphicFramePr>
          <p:nvPr/>
        </p:nvGraphicFramePr>
        <p:xfrm>
          <a:off x="637568" y="3527425"/>
          <a:ext cx="1970087" cy="638175"/>
        </p:xfrm>
        <a:graphic>
          <a:graphicData uri="http://schemas.openxmlformats.org/presentationml/2006/ole">
            <p:oleObj spid="_x0000_s105476" name="Equation" r:id="rId5" imgW="1320480" imgH="431640" progId="Equation.3">
              <p:embed/>
            </p:oleObj>
          </a:graphicData>
        </a:graphic>
      </p:graphicFrame>
      <p:graphicFrame>
        <p:nvGraphicFramePr>
          <p:cNvPr id="99373" name="Object 45"/>
          <p:cNvGraphicFramePr>
            <a:graphicFrameLocks noChangeAspect="1"/>
          </p:cNvGraphicFramePr>
          <p:nvPr/>
        </p:nvGraphicFramePr>
        <p:xfrm>
          <a:off x="607405" y="4202113"/>
          <a:ext cx="2976563" cy="355600"/>
        </p:xfrm>
        <a:graphic>
          <a:graphicData uri="http://schemas.openxmlformats.org/presentationml/2006/ole">
            <p:oleObj spid="_x0000_s105477" name="Equation" r:id="rId6" imgW="1993680" imgH="241200" progId="Equation.3">
              <p:embed/>
            </p:oleObj>
          </a:graphicData>
        </a:graphic>
      </p:graphicFrame>
      <p:graphicFrame>
        <p:nvGraphicFramePr>
          <p:cNvPr id="99374" name="Object 46"/>
          <p:cNvGraphicFramePr>
            <a:graphicFrameLocks noChangeAspect="1"/>
          </p:cNvGraphicFramePr>
          <p:nvPr/>
        </p:nvGraphicFramePr>
        <p:xfrm>
          <a:off x="589943" y="4732387"/>
          <a:ext cx="3522663" cy="584200"/>
        </p:xfrm>
        <a:graphic>
          <a:graphicData uri="http://schemas.openxmlformats.org/presentationml/2006/ole">
            <p:oleObj spid="_x0000_s105478" name="Equation" r:id="rId7" imgW="2361960" imgH="393480" progId="Equation.3">
              <p:embed/>
            </p:oleObj>
          </a:graphicData>
        </a:graphic>
      </p:graphicFrame>
      <p:graphicFrame>
        <p:nvGraphicFramePr>
          <p:cNvPr id="105482" name="Object 10"/>
          <p:cNvGraphicFramePr>
            <a:graphicFrameLocks noChangeAspect="1"/>
          </p:cNvGraphicFramePr>
          <p:nvPr/>
        </p:nvGraphicFramePr>
        <p:xfrm>
          <a:off x="449263" y="834806"/>
          <a:ext cx="1684337" cy="642937"/>
        </p:xfrm>
        <a:graphic>
          <a:graphicData uri="http://schemas.openxmlformats.org/presentationml/2006/ole">
            <p:oleObj spid="_x0000_s105482" name="Equation" r:id="rId8" imgW="1130040" imgH="4316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LMS and RLS Comparison</a:t>
            </a:r>
            <a:endParaRPr lang="en-US" b="1" dirty="0">
              <a:solidFill>
                <a:schemeClr val="accent2"/>
              </a:solidFill>
            </a:endParaRPr>
          </a:p>
        </p:txBody>
      </p:sp>
      <p:sp>
        <p:nvSpPr>
          <p:cNvPr id="17" name="Text Box 3"/>
          <p:cNvSpPr txBox="1">
            <a:spLocks noChangeArrowheads="1"/>
          </p:cNvSpPr>
          <p:nvPr/>
        </p:nvSpPr>
        <p:spPr bwMode="auto">
          <a:xfrm>
            <a:off x="186395" y="644769"/>
            <a:ext cx="4990515" cy="5841756"/>
          </a:xfrm>
          <a:prstGeom prst="rect">
            <a:avLst/>
          </a:prstGeom>
          <a:noFill/>
          <a:ln w="9525">
            <a:noFill/>
            <a:miter lim="800000"/>
            <a:headEnd/>
            <a:tailEnd/>
          </a:ln>
          <a:effectLst/>
        </p:spPr>
        <p:txBody>
          <a:bodyPr lIns="0" tIns="0" rIns="0" bIns="0"/>
          <a:lstStyle/>
          <a:p>
            <a:pPr marL="168275" indent="-168275">
              <a:spcAft>
                <a:spcPts val="3600"/>
              </a:spcAft>
              <a:buFont typeface="Arial" pitchFamily="34" charset="0"/>
              <a:buChar char="•"/>
            </a:pPr>
            <a:r>
              <a:rPr lang="en-US" sz="1800" b="1" dirty="0" smtClean="0">
                <a:solidFill>
                  <a:schemeClr val="bg1"/>
                </a:solidFill>
              </a:rPr>
              <a:t>An IID sequence, </a:t>
            </a:r>
            <a:r>
              <a:rPr lang="en-US" sz="1800" i="1" dirty="0" smtClean="0">
                <a:solidFill>
                  <a:schemeClr val="bg1"/>
                </a:solidFill>
              </a:rPr>
              <a:t>x</a:t>
            </a:r>
            <a:r>
              <a:rPr lang="en-US" sz="1800" dirty="0" smtClean="0">
                <a:solidFill>
                  <a:schemeClr val="bg1"/>
                </a:solidFill>
              </a:rPr>
              <a:t>(</a:t>
            </a:r>
            <a:r>
              <a:rPr lang="en-US" sz="1800" i="1" dirty="0" smtClean="0">
                <a:solidFill>
                  <a:schemeClr val="bg1"/>
                </a:solidFill>
              </a:rPr>
              <a:t>n</a:t>
            </a:r>
            <a:r>
              <a:rPr lang="en-US" sz="1800" dirty="0" smtClean="0">
                <a:solidFill>
                  <a:schemeClr val="bg1"/>
                </a:solidFill>
              </a:rPr>
              <a:t>)</a:t>
            </a:r>
            <a:r>
              <a:rPr lang="en-US" sz="1800" b="1" dirty="0" smtClean="0">
                <a:solidFill>
                  <a:schemeClr val="bg1"/>
                </a:solidFill>
              </a:rPr>
              <a:t>, is input to a filter:</a:t>
            </a:r>
          </a:p>
          <a:p>
            <a:pPr marL="168275" indent="-168275">
              <a:spcAft>
                <a:spcPts val="1200"/>
              </a:spcAft>
              <a:buFont typeface="Arial" pitchFamily="34" charset="0"/>
              <a:buChar char="•"/>
            </a:pPr>
            <a:r>
              <a:rPr lang="en-US" sz="1800" b="1" dirty="0" smtClean="0">
                <a:solidFill>
                  <a:schemeClr val="bg1"/>
                </a:solidFill>
              </a:rPr>
              <a:t>Measurement noise was assumed to be zero-mean Gaussian noise with unit variance, and a </a:t>
            </a:r>
            <a:r>
              <a:rPr lang="en-US" sz="1800" b="1" dirty="0" smtClean="0">
                <a:solidFill>
                  <a:schemeClr val="bg1"/>
                </a:solidFill>
              </a:rPr>
              <a:t>gain such that the SNR was </a:t>
            </a:r>
            <a:r>
              <a:rPr lang="en-US" sz="1800" dirty="0" smtClean="0">
                <a:solidFill>
                  <a:schemeClr val="bg1"/>
                </a:solidFill>
              </a:rPr>
              <a:t>40 dB</a:t>
            </a:r>
            <a:r>
              <a:rPr lang="en-US" sz="1800" b="1" dirty="0" smtClean="0">
                <a:solidFill>
                  <a:schemeClr val="bg1"/>
                </a:solidFill>
              </a:rPr>
              <a:t>.</a:t>
            </a:r>
          </a:p>
          <a:p>
            <a:pPr marL="168275" indent="-168275">
              <a:spcAft>
                <a:spcPts val="1200"/>
              </a:spcAft>
              <a:buFont typeface="Arial" pitchFamily="34" charset="0"/>
              <a:buChar char="•"/>
            </a:pPr>
            <a:r>
              <a:rPr lang="en-US" sz="1800" b="1" dirty="0" smtClean="0">
                <a:solidFill>
                  <a:schemeClr val="bg1"/>
                </a:solidFill>
              </a:rPr>
              <a:t>The norm of the coefficient error vector is plotted in the top figure for </a:t>
            </a:r>
            <a:r>
              <a:rPr lang="en-US" sz="1800" dirty="0" smtClean="0">
                <a:solidFill>
                  <a:schemeClr val="bg1"/>
                </a:solidFill>
              </a:rPr>
              <a:t>1000</a:t>
            </a:r>
            <a:r>
              <a:rPr lang="en-US" sz="1800" b="1" dirty="0" smtClean="0">
                <a:solidFill>
                  <a:schemeClr val="bg1"/>
                </a:solidFill>
              </a:rPr>
              <a:t> trials.</a:t>
            </a:r>
            <a:endParaRPr lang="en-US" sz="1800" b="1" dirty="0" smtClean="0">
              <a:solidFill>
                <a:schemeClr val="bg1"/>
              </a:solidFill>
            </a:endParaRPr>
          </a:p>
          <a:p>
            <a:pPr marL="168275" indent="-168275">
              <a:spcAft>
                <a:spcPts val="1200"/>
              </a:spcAft>
              <a:buFont typeface="Arial" pitchFamily="34" charset="0"/>
              <a:buChar char="•"/>
            </a:pPr>
            <a:r>
              <a:rPr lang="en-US" sz="1800" b="1" dirty="0" smtClean="0">
                <a:solidFill>
                  <a:schemeClr val="bg1"/>
                </a:solidFill>
              </a:rPr>
              <a:t>The filter length, </a:t>
            </a:r>
            <a:r>
              <a:rPr lang="en-US" sz="1800" i="1" dirty="0" smtClean="0">
                <a:solidFill>
                  <a:schemeClr val="bg1"/>
                </a:solidFill>
              </a:rPr>
              <a:t>L</a:t>
            </a:r>
            <a:r>
              <a:rPr lang="en-US" sz="1800" b="1" dirty="0" smtClean="0">
                <a:solidFill>
                  <a:schemeClr val="bg1"/>
                </a:solidFill>
              </a:rPr>
              <a:t>, was set to </a:t>
            </a:r>
            <a:r>
              <a:rPr lang="en-US" sz="1800" dirty="0" smtClean="0">
                <a:solidFill>
                  <a:schemeClr val="bg1"/>
                </a:solidFill>
              </a:rPr>
              <a:t>8</a:t>
            </a:r>
            <a:r>
              <a:rPr lang="en-US" sz="1800" b="1" dirty="0" smtClean="0">
                <a:solidFill>
                  <a:schemeClr val="bg1"/>
                </a:solidFill>
              </a:rPr>
              <a:t>; the LMS adaptation constant, </a:t>
            </a:r>
            <a:r>
              <a:rPr lang="en-US" sz="1800" i="1" dirty="0" smtClean="0">
                <a:solidFill>
                  <a:schemeClr val="bg1"/>
                </a:solidFill>
                <a:sym typeface="Symbol"/>
              </a:rPr>
              <a:t></a:t>
            </a:r>
            <a:r>
              <a:rPr lang="en-US" sz="1800" b="1" dirty="0" smtClean="0">
                <a:solidFill>
                  <a:schemeClr val="bg1"/>
                </a:solidFill>
                <a:sym typeface="Symbol"/>
              </a:rPr>
              <a:t>, was set to </a:t>
            </a:r>
            <a:r>
              <a:rPr lang="en-US" sz="1800" dirty="0" smtClean="0">
                <a:solidFill>
                  <a:schemeClr val="bg1"/>
                </a:solidFill>
                <a:sym typeface="Symbol"/>
              </a:rPr>
              <a:t>0.05</a:t>
            </a:r>
            <a:r>
              <a:rPr lang="en-US" sz="1800" b="1" dirty="0" smtClean="0">
                <a:solidFill>
                  <a:schemeClr val="bg1"/>
                </a:solidFill>
                <a:sym typeface="Symbol"/>
              </a:rPr>
              <a:t>.</a:t>
            </a:r>
          </a:p>
          <a:p>
            <a:pPr marL="168275" indent="-168275">
              <a:spcAft>
                <a:spcPts val="1200"/>
              </a:spcAft>
              <a:buFont typeface="Arial" pitchFamily="34" charset="0"/>
              <a:buChar char="•"/>
            </a:pPr>
            <a:r>
              <a:rPr lang="en-US" sz="1800" b="1" dirty="0" smtClean="0">
                <a:solidFill>
                  <a:schemeClr val="bg1"/>
                </a:solidFill>
                <a:sym typeface="Symbol"/>
              </a:rPr>
              <a:t>The adaptation step-size was set to the largest value for which the LMS algorithm would give stable results, and yet the RLS algorithm still outperforms LMS.</a:t>
            </a:r>
          </a:p>
          <a:p>
            <a:pPr marL="168275" indent="-168275">
              <a:spcAft>
                <a:spcPts val="3600"/>
              </a:spcAft>
              <a:buFont typeface="Arial" pitchFamily="34" charset="0"/>
              <a:buChar char="•"/>
            </a:pPr>
            <a:r>
              <a:rPr lang="en-US" sz="1800" b="1" dirty="0" smtClean="0">
                <a:solidFill>
                  <a:schemeClr val="bg1"/>
                </a:solidFill>
                <a:sym typeface="Symbol"/>
              </a:rPr>
              <a:t>The lower figure corresponds to the same analysis with an input sequence:</a:t>
            </a:r>
          </a:p>
          <a:p>
            <a:pPr marL="168275" indent="-168275">
              <a:spcAft>
                <a:spcPts val="3600"/>
              </a:spcAft>
            </a:pPr>
            <a:r>
              <a:rPr lang="en-US" sz="1800" b="1" dirty="0" smtClean="0">
                <a:solidFill>
                  <a:schemeClr val="bg1"/>
                </a:solidFill>
                <a:sym typeface="Symbol"/>
              </a:rPr>
              <a:t>	Why is performance in this case degraded?</a:t>
            </a:r>
          </a:p>
        </p:txBody>
      </p:sp>
      <p:pic>
        <p:nvPicPr>
          <p:cNvPr id="10" name="Picture 9" descr="x.JPG"/>
          <p:cNvPicPr>
            <a:picLocks noChangeAspect="1"/>
          </p:cNvPicPr>
          <p:nvPr/>
        </p:nvPicPr>
        <p:blipFill>
          <a:blip r:embed="rId3" cstate="print"/>
          <a:srcRect l="7390" t="2570" r="3855" b="3932"/>
          <a:stretch>
            <a:fillRect/>
          </a:stretch>
        </p:blipFill>
        <p:spPr>
          <a:xfrm>
            <a:off x="5204936" y="560505"/>
            <a:ext cx="3713639" cy="5926020"/>
          </a:xfrm>
          <a:prstGeom prst="rect">
            <a:avLst/>
          </a:prstGeom>
        </p:spPr>
      </p:pic>
      <p:graphicFrame>
        <p:nvGraphicFramePr>
          <p:cNvPr id="106504" name="Object 8"/>
          <p:cNvGraphicFramePr>
            <a:graphicFrameLocks noChangeAspect="1"/>
          </p:cNvGraphicFramePr>
          <p:nvPr/>
        </p:nvGraphicFramePr>
        <p:xfrm>
          <a:off x="465138" y="985837"/>
          <a:ext cx="1684337" cy="341312"/>
        </p:xfrm>
        <a:graphic>
          <a:graphicData uri="http://schemas.openxmlformats.org/presentationml/2006/ole">
            <p:oleObj spid="_x0000_s106504" name="Equation" r:id="rId4" imgW="1130040" imgH="228600" progId="Equation.3">
              <p:embed/>
            </p:oleObj>
          </a:graphicData>
        </a:graphic>
      </p:graphicFrame>
      <p:graphicFrame>
        <p:nvGraphicFramePr>
          <p:cNvPr id="106505" name="Object 9"/>
          <p:cNvGraphicFramePr>
            <a:graphicFrameLocks noChangeAspect="1"/>
          </p:cNvGraphicFramePr>
          <p:nvPr/>
        </p:nvGraphicFramePr>
        <p:xfrm>
          <a:off x="465138" y="5927016"/>
          <a:ext cx="2422525" cy="303212"/>
        </p:xfrm>
        <a:graphic>
          <a:graphicData uri="http://schemas.openxmlformats.org/presentationml/2006/ole">
            <p:oleObj spid="_x0000_s106505" name="Equation" r:id="rId5" imgW="1625400" imgH="20304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2277547"/>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Introduced Newton’s method as an alternative to simple LMS.</a:t>
            </a:r>
          </a:p>
          <a:p>
            <a:pPr marL="168275" indent="-168275">
              <a:spcAft>
                <a:spcPts val="1200"/>
              </a:spcAft>
              <a:buFont typeface="Arial" pitchFamily="34" charset="0"/>
              <a:buChar char="•"/>
            </a:pPr>
            <a:r>
              <a:rPr lang="en-US" sz="1800" b="1" dirty="0" smtClean="0"/>
              <a:t>Derived the update equations for this approach.</a:t>
            </a:r>
          </a:p>
          <a:p>
            <a:pPr marL="168275" indent="-168275">
              <a:spcAft>
                <a:spcPts val="1200"/>
              </a:spcAft>
              <a:buFont typeface="Arial" pitchFamily="34" charset="0"/>
              <a:buChar char="•"/>
            </a:pPr>
            <a:r>
              <a:rPr lang="en-US" sz="1800" b="1" dirty="0" smtClean="0"/>
              <a:t>Introduced the Recursive Least Squares (RLS) approach and an exponentially-weighted version of RLS.</a:t>
            </a:r>
          </a:p>
          <a:p>
            <a:pPr marL="168275" indent="-168275">
              <a:spcAft>
                <a:spcPts val="1200"/>
              </a:spcAft>
              <a:buFont typeface="Arial" pitchFamily="34" charset="0"/>
              <a:buChar char="•"/>
            </a:pPr>
            <a:r>
              <a:rPr lang="en-US" sz="1800" b="1" dirty="0" smtClean="0"/>
              <a:t>Briefly discussed convergence and computational complexity.</a:t>
            </a:r>
          </a:p>
          <a:p>
            <a:pPr marL="168275" indent="-168275">
              <a:spcAft>
                <a:spcPts val="1200"/>
              </a:spcAft>
              <a:buFont typeface="Arial" pitchFamily="34" charset="0"/>
              <a:buChar char="•"/>
            </a:pPr>
            <a:r>
              <a:rPr lang="en-US" sz="1800" b="1" dirty="0" smtClean="0"/>
              <a:t>Next: IIR </a:t>
            </a:r>
            <a:r>
              <a:rPr lang="en-US" sz="1800" b="1" smtClean="0"/>
              <a:t>adaptive filters.</a:t>
            </a: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Newton’s Method</a:t>
            </a:r>
            <a:endParaRPr lang="en-US" b="1" dirty="0">
              <a:solidFill>
                <a:schemeClr val="accent2"/>
              </a:solidFill>
            </a:endParaRPr>
          </a:p>
        </p:txBody>
      </p:sp>
      <p:sp>
        <p:nvSpPr>
          <p:cNvPr id="41" name="Text Box 3"/>
          <p:cNvSpPr txBox="1">
            <a:spLocks noChangeArrowheads="1"/>
          </p:cNvSpPr>
          <p:nvPr/>
        </p:nvSpPr>
        <p:spPr bwMode="auto">
          <a:xfrm>
            <a:off x="178458" y="634199"/>
            <a:ext cx="8684188" cy="5852326"/>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tabLst>
                <a:tab pos="3376613" algn="r"/>
              </a:tabLst>
            </a:pPr>
            <a:r>
              <a:rPr lang="en-US" sz="1800" b="1" dirty="0" smtClean="0"/>
              <a:t>The main challenge with the steepest descent approach of the LMS algorithm is its slow and non-uniform convergence.</a:t>
            </a:r>
          </a:p>
          <a:p>
            <a:pPr marL="165100" indent="-165100">
              <a:spcAft>
                <a:spcPts val="1200"/>
              </a:spcAft>
              <a:buFont typeface="Arial" pitchFamily="34" charset="0"/>
              <a:buChar char="•"/>
              <a:tabLst>
                <a:tab pos="3376613" algn="r"/>
              </a:tabLst>
            </a:pPr>
            <a:r>
              <a:rPr lang="en-US" sz="1800" b="1" dirty="0" smtClean="0"/>
              <a:t>Another concern is the use of a single, instantaneous point estimate of the gradient (and we discussed an alternative block estimation approach).</a:t>
            </a:r>
          </a:p>
          <a:p>
            <a:pPr marL="165100" indent="-165100">
              <a:spcAft>
                <a:spcPts val="1200"/>
              </a:spcAft>
              <a:buFont typeface="Arial" pitchFamily="34" charset="0"/>
              <a:buChar char="•"/>
              <a:tabLst>
                <a:tab pos="3376613" algn="r"/>
              </a:tabLst>
            </a:pPr>
            <a:r>
              <a:rPr lang="en-US" sz="1800" b="1" dirty="0" smtClean="0"/>
              <a:t>We can derive a more powerful iterative approach that uses all previous data and is based on Newton’s method for finding the zeroes of a function.</a:t>
            </a:r>
          </a:p>
          <a:p>
            <a:pPr marL="165100" indent="-165100">
              <a:spcAft>
                <a:spcPts val="1200"/>
              </a:spcAft>
              <a:buFont typeface="Arial" pitchFamily="34" charset="0"/>
              <a:buChar char="•"/>
              <a:tabLst>
                <a:tab pos="3376613" algn="r"/>
              </a:tabLst>
            </a:pPr>
            <a:r>
              <a:rPr lang="en-US" sz="1800" b="1" dirty="0" smtClean="0"/>
              <a:t>Consider a function having a single zero:</a:t>
            </a:r>
          </a:p>
          <a:p>
            <a:pPr marL="165100" indent="-165100">
              <a:spcAft>
                <a:spcPts val="1200"/>
              </a:spcAft>
              <a:buFont typeface="Arial" pitchFamily="34" charset="0"/>
              <a:buChar char="•"/>
              <a:tabLst>
                <a:tab pos="3376613" algn="r"/>
              </a:tabLst>
            </a:pPr>
            <a:r>
              <a:rPr lang="en-US" sz="1800" b="1" dirty="0" smtClean="0"/>
              <a:t>Start with an initial guess, </a:t>
            </a:r>
            <a:r>
              <a:rPr lang="en-US" sz="1800" i="1" dirty="0" smtClean="0"/>
              <a:t>x</a:t>
            </a:r>
            <a:r>
              <a:rPr lang="en-US" sz="1800" baseline="-25000" dirty="0" smtClean="0"/>
              <a:t>0</a:t>
            </a:r>
            <a:r>
              <a:rPr lang="en-US" sz="1800" b="1" dirty="0" smtClean="0"/>
              <a:t>.</a:t>
            </a:r>
          </a:p>
          <a:p>
            <a:pPr marL="165100" indent="-165100">
              <a:spcAft>
                <a:spcPts val="6000"/>
              </a:spcAft>
              <a:buFont typeface="Arial" pitchFamily="34" charset="0"/>
              <a:buChar char="•"/>
              <a:tabLst>
                <a:tab pos="3376613" algn="r"/>
              </a:tabLst>
            </a:pPr>
            <a:r>
              <a:rPr lang="en-US" sz="1800" b="1" dirty="0" smtClean="0"/>
              <a:t>The next estimate is obtained by</a:t>
            </a:r>
            <a:br>
              <a:rPr lang="en-US" sz="1800" b="1" dirty="0" smtClean="0"/>
            </a:br>
            <a:r>
              <a:rPr lang="en-US" sz="1800" b="1" dirty="0" smtClean="0"/>
              <a:t>projecting the tangent to the curve to</a:t>
            </a:r>
            <a:br>
              <a:rPr lang="en-US" sz="1800" b="1" dirty="0" smtClean="0"/>
            </a:br>
            <a:r>
              <a:rPr lang="en-US" sz="1800" b="1" dirty="0" smtClean="0"/>
              <a:t>where it crosses the </a:t>
            </a:r>
            <a:r>
              <a:rPr lang="en-US" sz="1800" i="1" dirty="0" smtClean="0"/>
              <a:t>x</a:t>
            </a:r>
            <a:r>
              <a:rPr lang="en-US" sz="1800" b="1" dirty="0" smtClean="0"/>
              <a:t>-axis:</a:t>
            </a:r>
          </a:p>
          <a:p>
            <a:pPr marL="165100" indent="-165100">
              <a:spcAft>
                <a:spcPts val="4800"/>
              </a:spcAft>
              <a:buFont typeface="Arial" pitchFamily="34" charset="0"/>
              <a:buChar char="•"/>
              <a:tabLst>
                <a:tab pos="3376613" algn="r"/>
              </a:tabLst>
            </a:pPr>
            <a:r>
              <a:rPr lang="en-US" sz="1800" b="1" dirty="0" smtClean="0"/>
              <a:t>The next estimate is formed as </a:t>
            </a:r>
            <a:r>
              <a:rPr lang="en-US" sz="1800" i="1" dirty="0" smtClean="0"/>
              <a:t>x</a:t>
            </a:r>
            <a:r>
              <a:rPr lang="en-US" sz="1800" baseline="-25000" dirty="0" smtClean="0"/>
              <a:t>1</a:t>
            </a:r>
            <a:r>
              <a:rPr lang="en-US" sz="1800" b="1" dirty="0" smtClean="0"/>
              <a:t>, and</a:t>
            </a:r>
            <a:br>
              <a:rPr lang="en-US" sz="1800" b="1" dirty="0" smtClean="0"/>
            </a:br>
            <a:r>
              <a:rPr lang="en-US" sz="1800" b="1" dirty="0" smtClean="0"/>
              <a:t>general iterative formula is:</a:t>
            </a:r>
          </a:p>
        </p:txBody>
      </p:sp>
      <p:graphicFrame>
        <p:nvGraphicFramePr>
          <p:cNvPr id="46113" name="Object 33"/>
          <p:cNvGraphicFramePr>
            <a:graphicFrameLocks noChangeAspect="1"/>
          </p:cNvGraphicFramePr>
          <p:nvPr/>
        </p:nvGraphicFramePr>
        <p:xfrm>
          <a:off x="4884518" y="2694183"/>
          <a:ext cx="1965325" cy="338137"/>
        </p:xfrm>
        <a:graphic>
          <a:graphicData uri="http://schemas.openxmlformats.org/presentationml/2006/ole">
            <p:oleObj spid="_x0000_s46113" name="Equation" r:id="rId3" imgW="1320480" imgH="228600" progId="Equation.3">
              <p:embed/>
            </p:oleObj>
          </a:graphicData>
        </a:graphic>
      </p:graphicFrame>
      <p:pic>
        <p:nvPicPr>
          <p:cNvPr id="17" name="Picture 16" descr="x.JPG"/>
          <p:cNvPicPr>
            <a:picLocks noChangeAspect="1"/>
          </p:cNvPicPr>
          <p:nvPr/>
        </p:nvPicPr>
        <p:blipFill>
          <a:blip r:embed="rId4" cstate="print"/>
          <a:stretch>
            <a:fillRect/>
          </a:stretch>
        </p:blipFill>
        <p:spPr>
          <a:xfrm rot="5400000">
            <a:off x="5235766" y="2720895"/>
            <a:ext cx="3229356" cy="4133088"/>
          </a:xfrm>
          <a:prstGeom prst="rect">
            <a:avLst/>
          </a:prstGeom>
        </p:spPr>
      </p:pic>
      <p:graphicFrame>
        <p:nvGraphicFramePr>
          <p:cNvPr id="46114" name="Object 34"/>
          <p:cNvGraphicFramePr>
            <a:graphicFrameLocks noChangeAspect="1"/>
          </p:cNvGraphicFramePr>
          <p:nvPr/>
        </p:nvGraphicFramePr>
        <p:xfrm>
          <a:off x="449263" y="4460141"/>
          <a:ext cx="3533775" cy="657225"/>
        </p:xfrm>
        <a:graphic>
          <a:graphicData uri="http://schemas.openxmlformats.org/presentationml/2006/ole">
            <p:oleObj spid="_x0000_s46114" name="Equation" r:id="rId5" imgW="2374560" imgH="444240" progId="Equation.3">
              <p:embed/>
            </p:oleObj>
          </a:graphicData>
        </a:graphic>
      </p:graphicFrame>
      <p:graphicFrame>
        <p:nvGraphicFramePr>
          <p:cNvPr id="46115" name="Object 35"/>
          <p:cNvGraphicFramePr>
            <a:graphicFrameLocks noChangeAspect="1"/>
          </p:cNvGraphicFramePr>
          <p:nvPr/>
        </p:nvGraphicFramePr>
        <p:xfrm>
          <a:off x="449263" y="5829300"/>
          <a:ext cx="1795463" cy="657225"/>
        </p:xfrm>
        <a:graphic>
          <a:graphicData uri="http://schemas.openxmlformats.org/presentationml/2006/ole">
            <p:oleObj spid="_x0000_s46115" name="Equation" r:id="rId6" imgW="1206360" imgH="4442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Application to Adaptive Filtering</a:t>
            </a:r>
            <a:endParaRPr lang="en-US" b="1" dirty="0">
              <a:solidFill>
                <a:schemeClr val="accent2"/>
              </a:solidFill>
            </a:endParaRPr>
          </a:p>
        </p:txBody>
      </p:sp>
      <p:sp>
        <p:nvSpPr>
          <p:cNvPr id="41" name="Text Box 3"/>
          <p:cNvSpPr txBox="1">
            <a:spLocks noChangeArrowheads="1"/>
          </p:cNvSpPr>
          <p:nvPr/>
        </p:nvSpPr>
        <p:spPr bwMode="auto">
          <a:xfrm>
            <a:off x="186394" y="647114"/>
            <a:ext cx="8704387" cy="3165231"/>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pPr>
            <a:r>
              <a:rPr lang="en-US" sz="1800" b="1" dirty="0" smtClean="0"/>
              <a:t>To apply this to the problem of least-squares minimization, we must find the zero of the gradient of the mean-squared error.</a:t>
            </a:r>
          </a:p>
          <a:p>
            <a:pPr marL="165100" indent="-165100">
              <a:spcAft>
                <a:spcPts val="1200"/>
              </a:spcAft>
              <a:buFont typeface="Arial" pitchFamily="34" charset="0"/>
              <a:buChar char="•"/>
            </a:pPr>
            <a:r>
              <a:rPr lang="en-US" sz="1800" b="1" dirty="0" smtClean="0"/>
              <a:t>Since the mean-squared error is a quadratic function, the gradient is linear, and hence convergence takes place in a single step.</a:t>
            </a:r>
          </a:p>
          <a:p>
            <a:pPr marL="165100" indent="-165100">
              <a:spcAft>
                <a:spcPts val="4800"/>
              </a:spcAft>
              <a:buFont typeface="Arial" pitchFamily="34" charset="0"/>
              <a:buChar char="•"/>
            </a:pPr>
            <a:r>
              <a:rPr lang="en-US" sz="1800" b="1" dirty="0" smtClean="0"/>
              <a:t>Noting that                            , recall our error function:</a:t>
            </a:r>
          </a:p>
          <a:p>
            <a:pPr marL="165100" indent="-165100">
              <a:spcAft>
                <a:spcPts val="4800"/>
              </a:spcAft>
              <a:buFont typeface="Arial" pitchFamily="34" charset="0"/>
              <a:buChar char="•"/>
            </a:pPr>
            <a:r>
              <a:rPr lang="en-US" sz="1800" b="1" dirty="0" smtClean="0">
                <a:sym typeface="Symbol"/>
              </a:rPr>
              <a:t>We find the optimal solution by equating the gradient of the error to zero:</a:t>
            </a:r>
          </a:p>
          <a:p>
            <a:pPr marL="165100" indent="-165100">
              <a:spcAft>
                <a:spcPts val="3000"/>
              </a:spcAft>
            </a:pPr>
            <a:r>
              <a:rPr lang="en-US" sz="1800" b="1" dirty="0" smtClean="0">
                <a:sym typeface="Symbol"/>
              </a:rPr>
              <a:t>	and the optimum solution is:</a:t>
            </a:r>
          </a:p>
          <a:p>
            <a:pPr marL="165100" indent="-165100">
              <a:spcAft>
                <a:spcPts val="4800"/>
              </a:spcAft>
              <a:buFont typeface="Arial" pitchFamily="34" charset="0"/>
              <a:buChar char="•"/>
            </a:pPr>
            <a:r>
              <a:rPr lang="en-US" sz="1800" b="1" dirty="0" smtClean="0">
                <a:sym typeface="Symbol"/>
              </a:rPr>
              <a:t>We can demonstrate that the Newton algorithm is given by:</a:t>
            </a:r>
          </a:p>
          <a:p>
            <a:pPr marL="165100" indent="-165100">
              <a:spcAft>
                <a:spcPts val="4800"/>
              </a:spcAft>
            </a:pPr>
            <a:r>
              <a:rPr lang="en-US" sz="1800" b="1" dirty="0" smtClean="0">
                <a:sym typeface="Symbol"/>
              </a:rPr>
              <a:t>	by substituting our expression for the gradient:</a:t>
            </a:r>
          </a:p>
          <a:p>
            <a:pPr marL="165100" indent="-165100">
              <a:spcAft>
                <a:spcPts val="4800"/>
              </a:spcAft>
              <a:buFont typeface="Arial" pitchFamily="34" charset="0"/>
              <a:buChar char="•"/>
            </a:pPr>
            <a:r>
              <a:rPr lang="en-US" sz="1800" b="1" dirty="0" smtClean="0">
                <a:sym typeface="Symbol"/>
              </a:rPr>
              <a:t>Note that this still requires an estimate of the autocorrelation and derivative.</a:t>
            </a:r>
          </a:p>
        </p:txBody>
      </p:sp>
      <p:graphicFrame>
        <p:nvGraphicFramePr>
          <p:cNvPr id="88107" name="Object 43"/>
          <p:cNvGraphicFramePr>
            <a:graphicFrameLocks noChangeAspect="1"/>
          </p:cNvGraphicFramePr>
          <p:nvPr/>
        </p:nvGraphicFramePr>
        <p:xfrm>
          <a:off x="449263" y="2364838"/>
          <a:ext cx="5006975" cy="412750"/>
        </p:xfrm>
        <a:graphic>
          <a:graphicData uri="http://schemas.openxmlformats.org/presentationml/2006/ole">
            <p:oleObj spid="_x0000_s88107" name="Equation" r:id="rId3" imgW="3365280" imgH="279360" progId="Equation.3">
              <p:embed/>
            </p:oleObj>
          </a:graphicData>
        </a:graphic>
      </p:graphicFrame>
      <p:graphicFrame>
        <p:nvGraphicFramePr>
          <p:cNvPr id="88108" name="Object 44"/>
          <p:cNvGraphicFramePr>
            <a:graphicFrameLocks noChangeAspect="1"/>
          </p:cNvGraphicFramePr>
          <p:nvPr/>
        </p:nvGraphicFramePr>
        <p:xfrm>
          <a:off x="1635296" y="2011557"/>
          <a:ext cx="1700212" cy="355600"/>
        </p:xfrm>
        <a:graphic>
          <a:graphicData uri="http://schemas.openxmlformats.org/presentationml/2006/ole">
            <p:oleObj spid="_x0000_s88108" name="Equation" r:id="rId4" imgW="1143000" imgH="241200" progId="Equation.3">
              <p:embed/>
            </p:oleObj>
          </a:graphicData>
        </a:graphic>
      </p:graphicFrame>
      <p:graphicFrame>
        <p:nvGraphicFramePr>
          <p:cNvPr id="88109" name="Object 45"/>
          <p:cNvGraphicFramePr>
            <a:graphicFrameLocks noChangeAspect="1"/>
          </p:cNvGraphicFramePr>
          <p:nvPr/>
        </p:nvGraphicFramePr>
        <p:xfrm>
          <a:off x="449263" y="3222625"/>
          <a:ext cx="2474913" cy="636588"/>
        </p:xfrm>
        <a:graphic>
          <a:graphicData uri="http://schemas.openxmlformats.org/presentationml/2006/ole">
            <p:oleObj spid="_x0000_s88109" name="Equation" r:id="rId5" imgW="1663560" imgH="431640" progId="Equation.3">
              <p:embed/>
            </p:oleObj>
          </a:graphicData>
        </a:graphic>
      </p:graphicFrame>
      <p:graphicFrame>
        <p:nvGraphicFramePr>
          <p:cNvPr id="88110" name="Object 46"/>
          <p:cNvGraphicFramePr>
            <a:graphicFrameLocks noChangeAspect="1"/>
          </p:cNvGraphicFramePr>
          <p:nvPr/>
        </p:nvGraphicFramePr>
        <p:xfrm>
          <a:off x="449263" y="4128770"/>
          <a:ext cx="925512" cy="336550"/>
        </p:xfrm>
        <a:graphic>
          <a:graphicData uri="http://schemas.openxmlformats.org/presentationml/2006/ole">
            <p:oleObj spid="_x0000_s88110" name="Equation" r:id="rId6" imgW="622080" imgH="228600" progId="Equation.3">
              <p:embed/>
            </p:oleObj>
          </a:graphicData>
        </a:graphic>
      </p:graphicFrame>
      <p:graphicFrame>
        <p:nvGraphicFramePr>
          <p:cNvPr id="88112" name="Object 48"/>
          <p:cNvGraphicFramePr>
            <a:graphicFrameLocks noChangeAspect="1"/>
          </p:cNvGraphicFramePr>
          <p:nvPr/>
        </p:nvGraphicFramePr>
        <p:xfrm>
          <a:off x="449263" y="4769558"/>
          <a:ext cx="1908175" cy="636587"/>
        </p:xfrm>
        <a:graphic>
          <a:graphicData uri="http://schemas.openxmlformats.org/presentationml/2006/ole">
            <p:oleObj spid="_x0000_s88112" name="Equation" r:id="rId7" imgW="1282680" imgH="431640" progId="Equation.3">
              <p:embed/>
            </p:oleObj>
          </a:graphicData>
        </a:graphic>
      </p:graphicFrame>
      <p:graphicFrame>
        <p:nvGraphicFramePr>
          <p:cNvPr id="88113" name="Object 49"/>
          <p:cNvGraphicFramePr>
            <a:graphicFrameLocks noChangeAspect="1"/>
          </p:cNvGraphicFramePr>
          <p:nvPr/>
        </p:nvGraphicFramePr>
        <p:xfrm>
          <a:off x="449263" y="5651450"/>
          <a:ext cx="4514850" cy="581025"/>
        </p:xfrm>
        <a:graphic>
          <a:graphicData uri="http://schemas.openxmlformats.org/presentationml/2006/ole">
            <p:oleObj spid="_x0000_s88113" name="Equation" r:id="rId8" imgW="3035160" imgH="3934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Estimating the Gradient</a:t>
            </a:r>
            <a:endParaRPr lang="en-US" b="1" dirty="0">
              <a:solidFill>
                <a:schemeClr val="accent2"/>
              </a:solidFill>
            </a:endParaRPr>
          </a:p>
        </p:txBody>
      </p:sp>
      <p:sp>
        <p:nvSpPr>
          <p:cNvPr id="41" name="Text Box 3"/>
          <p:cNvSpPr txBox="1">
            <a:spLocks noChangeArrowheads="1"/>
          </p:cNvSpPr>
          <p:nvPr/>
        </p:nvSpPr>
        <p:spPr bwMode="auto">
          <a:xfrm>
            <a:off x="186395" y="647114"/>
            <a:ext cx="8690319" cy="5992837"/>
          </a:xfrm>
          <a:prstGeom prst="rect">
            <a:avLst/>
          </a:prstGeom>
          <a:noFill/>
          <a:ln w="9525">
            <a:noFill/>
            <a:miter lim="800000"/>
            <a:headEnd/>
            <a:tailEnd/>
          </a:ln>
          <a:effectLst/>
        </p:spPr>
        <p:txBody>
          <a:bodyPr lIns="0" tIns="0" rIns="0" bIns="0"/>
          <a:lstStyle/>
          <a:p>
            <a:pPr marL="165100" indent="-165100">
              <a:spcAft>
                <a:spcPts val="4200"/>
              </a:spcAft>
              <a:buFont typeface="Arial" pitchFamily="34" charset="0"/>
              <a:buChar char="•"/>
            </a:pPr>
            <a:r>
              <a:rPr lang="en-US" sz="1800" b="1" dirty="0" smtClean="0"/>
              <a:t>In practice, we can use an estimate of the gradient,                       , as we did for the LMS gradient. The update equation becomes:</a:t>
            </a:r>
          </a:p>
          <a:p>
            <a:pPr marL="165100" indent="-165100">
              <a:spcAft>
                <a:spcPts val="3000"/>
              </a:spcAft>
              <a:buFont typeface="Arial" pitchFamily="34" charset="0"/>
              <a:buChar char="•"/>
            </a:pPr>
            <a:r>
              <a:rPr lang="en-US" sz="1800" b="1" dirty="0" smtClean="0"/>
              <a:t>The noisy estimate of the gradient will produce excess mean-squared error. To combat this, we can introduce an adaptation constant:</a:t>
            </a:r>
          </a:p>
          <a:p>
            <a:pPr marL="165100" indent="-165100">
              <a:spcAft>
                <a:spcPts val="1200"/>
              </a:spcAft>
            </a:pPr>
            <a:r>
              <a:rPr lang="en-US" sz="1800" b="1" dirty="0" smtClean="0"/>
              <a:t>	Of course, convergence no longer occurs in one step, and we are somewhat back to where we started with the iterative LMS algorithm, and we have to worry about estimation the autocorrelation matrix.</a:t>
            </a:r>
          </a:p>
          <a:p>
            <a:pPr marL="165100" indent="-165100">
              <a:spcAft>
                <a:spcPts val="7200"/>
              </a:spcAft>
              <a:buFont typeface="Arial" pitchFamily="34" charset="0"/>
              <a:buChar char="•"/>
            </a:pPr>
            <a:r>
              <a:rPr lang="en-US" sz="1800" b="1" dirty="0" smtClean="0"/>
              <a:t>To compare this solution to the LMS algorithm, we can rewrite the update equation in terms of the error signal:</a:t>
            </a:r>
          </a:p>
          <a:p>
            <a:pPr marL="165100" indent="-165100">
              <a:spcAft>
                <a:spcPts val="4200"/>
              </a:spcAft>
              <a:buFont typeface="Arial" pitchFamily="34" charset="0"/>
              <a:buChar char="•"/>
            </a:pPr>
            <a:r>
              <a:rPr lang="en-US" sz="1800" b="1" dirty="0" smtClean="0"/>
              <a:t>Taking the expectation of both sides, and invoking independence:</a:t>
            </a:r>
          </a:p>
          <a:p>
            <a:pPr marL="165100" indent="-165100">
              <a:spcAft>
                <a:spcPts val="7200"/>
              </a:spcAft>
              <a:buFont typeface="Arial" pitchFamily="34" charset="0"/>
              <a:buChar char="•"/>
            </a:pPr>
            <a:r>
              <a:rPr lang="en-US" sz="1800" b="1" dirty="0" smtClean="0"/>
              <a:t>Note that if </a:t>
            </a:r>
            <a:r>
              <a:rPr lang="en-US" sz="1800" i="1" dirty="0" smtClean="0">
                <a:sym typeface="Symbol"/>
              </a:rPr>
              <a:t></a:t>
            </a:r>
            <a:r>
              <a:rPr lang="en-US" sz="1800" dirty="0" smtClean="0">
                <a:sym typeface="Symbol"/>
              </a:rPr>
              <a:t> = 1</a:t>
            </a:r>
            <a:r>
              <a:rPr lang="en-US" sz="1800" b="1" dirty="0" smtClean="0">
                <a:sym typeface="Symbol"/>
              </a:rPr>
              <a:t>:                        . Our solution is simply a weighted average of the previous value and newest estimate.</a:t>
            </a:r>
            <a:endParaRPr lang="en-US" sz="1800" b="1" dirty="0" smtClean="0"/>
          </a:p>
        </p:txBody>
      </p:sp>
      <p:graphicFrame>
        <p:nvGraphicFramePr>
          <p:cNvPr id="97292" name="Object 12"/>
          <p:cNvGraphicFramePr>
            <a:graphicFrameLocks noChangeAspect="1"/>
          </p:cNvGraphicFramePr>
          <p:nvPr/>
        </p:nvGraphicFramePr>
        <p:xfrm>
          <a:off x="5907576" y="624474"/>
          <a:ext cx="1438275" cy="374650"/>
        </p:xfrm>
        <a:graphic>
          <a:graphicData uri="http://schemas.openxmlformats.org/presentationml/2006/ole">
            <p:oleObj spid="_x0000_s97292" name="Equation" r:id="rId3" imgW="965160" imgH="253800" progId="Equation.3">
              <p:embed/>
            </p:oleObj>
          </a:graphicData>
        </a:graphic>
      </p:graphicFrame>
      <p:graphicFrame>
        <p:nvGraphicFramePr>
          <p:cNvPr id="97302" name="Object 22"/>
          <p:cNvGraphicFramePr>
            <a:graphicFrameLocks noChangeAspect="1"/>
          </p:cNvGraphicFramePr>
          <p:nvPr/>
        </p:nvGraphicFramePr>
        <p:xfrm>
          <a:off x="449263" y="1223473"/>
          <a:ext cx="4137026" cy="579437"/>
        </p:xfrm>
        <a:graphic>
          <a:graphicData uri="http://schemas.openxmlformats.org/presentationml/2006/ole">
            <p:oleObj spid="_x0000_s97302" name="Equation" r:id="rId4" imgW="2781000" imgH="393480" progId="Equation.3">
              <p:embed/>
            </p:oleObj>
          </a:graphicData>
        </a:graphic>
      </p:graphicFrame>
      <p:graphicFrame>
        <p:nvGraphicFramePr>
          <p:cNvPr id="97303" name="Object 23"/>
          <p:cNvGraphicFramePr>
            <a:graphicFrameLocks noChangeAspect="1"/>
          </p:cNvGraphicFramePr>
          <p:nvPr/>
        </p:nvGraphicFramePr>
        <p:xfrm>
          <a:off x="449263" y="2303853"/>
          <a:ext cx="3911600" cy="355600"/>
        </p:xfrm>
        <a:graphic>
          <a:graphicData uri="http://schemas.openxmlformats.org/presentationml/2006/ole">
            <p:oleObj spid="_x0000_s97303" name="Equation" r:id="rId5" imgW="2628720" imgH="241200" progId="Equation.3">
              <p:embed/>
            </p:oleObj>
          </a:graphicData>
        </a:graphic>
      </p:graphicFrame>
      <p:graphicFrame>
        <p:nvGraphicFramePr>
          <p:cNvPr id="97304" name="Object 24"/>
          <p:cNvGraphicFramePr>
            <a:graphicFrameLocks noChangeAspect="1"/>
          </p:cNvGraphicFramePr>
          <p:nvPr/>
        </p:nvGraphicFramePr>
        <p:xfrm>
          <a:off x="449263" y="4289962"/>
          <a:ext cx="3495675" cy="711200"/>
        </p:xfrm>
        <a:graphic>
          <a:graphicData uri="http://schemas.openxmlformats.org/presentationml/2006/ole">
            <p:oleObj spid="_x0000_s97304" name="Equation" r:id="rId6" imgW="2349360" imgH="482400" progId="Equation.3">
              <p:embed/>
            </p:oleObj>
          </a:graphicData>
        </a:graphic>
      </p:graphicFrame>
      <p:graphicFrame>
        <p:nvGraphicFramePr>
          <p:cNvPr id="97305" name="Object 25"/>
          <p:cNvGraphicFramePr>
            <a:graphicFrameLocks noChangeAspect="1"/>
          </p:cNvGraphicFramePr>
          <p:nvPr/>
        </p:nvGraphicFramePr>
        <p:xfrm>
          <a:off x="449263" y="5464396"/>
          <a:ext cx="4764088" cy="355600"/>
        </p:xfrm>
        <a:graphic>
          <a:graphicData uri="http://schemas.openxmlformats.org/presentationml/2006/ole">
            <p:oleObj spid="_x0000_s97305" name="Equation" r:id="rId7" imgW="3200400" imgH="241200" progId="Equation.3">
              <p:embed/>
            </p:oleObj>
          </a:graphicData>
        </a:graphic>
      </p:graphicFrame>
      <p:graphicFrame>
        <p:nvGraphicFramePr>
          <p:cNvPr id="97306" name="Object 26"/>
          <p:cNvGraphicFramePr>
            <a:graphicFrameLocks noChangeAspect="1"/>
          </p:cNvGraphicFramePr>
          <p:nvPr/>
        </p:nvGraphicFramePr>
        <p:xfrm>
          <a:off x="2263995" y="5877708"/>
          <a:ext cx="1417637" cy="355600"/>
        </p:xfrm>
        <a:graphic>
          <a:graphicData uri="http://schemas.openxmlformats.org/presentationml/2006/ole">
            <p:oleObj spid="_x0000_s97306" name="Equation" r:id="rId8" imgW="952200" imgH="2412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7836"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Analysis of Convergence</a:t>
            </a:r>
            <a:endParaRPr lang="en-US" b="1" dirty="0">
              <a:solidFill>
                <a:schemeClr val="accent2"/>
              </a:solidFill>
            </a:endParaRPr>
          </a:p>
        </p:txBody>
      </p:sp>
      <p:sp>
        <p:nvSpPr>
          <p:cNvPr id="7" name="Text Box 3"/>
          <p:cNvSpPr txBox="1">
            <a:spLocks noChangeArrowheads="1"/>
          </p:cNvSpPr>
          <p:nvPr/>
        </p:nvSpPr>
        <p:spPr bwMode="auto">
          <a:xfrm>
            <a:off x="186396" y="644768"/>
            <a:ext cx="8690318" cy="2548597"/>
          </a:xfrm>
          <a:prstGeom prst="rect">
            <a:avLst/>
          </a:prstGeom>
          <a:noFill/>
          <a:ln w="9525">
            <a:noFill/>
            <a:miter lim="800000"/>
            <a:headEnd/>
            <a:tailEnd/>
          </a:ln>
          <a:effectLst/>
        </p:spPr>
        <p:txBody>
          <a:bodyPr lIns="0" tIns="0" rIns="0" bIns="0"/>
          <a:lstStyle/>
          <a:p>
            <a:pPr marL="165100" indent="-165100">
              <a:spcAft>
                <a:spcPts val="3600"/>
              </a:spcAft>
              <a:buFont typeface="Arial" pitchFamily="34" charset="0"/>
              <a:buChar char="•"/>
            </a:pPr>
            <a:r>
              <a:rPr lang="en-US" sz="1800" b="1" dirty="0" smtClean="0">
                <a:solidFill>
                  <a:schemeClr val="bg1"/>
                </a:solidFill>
              </a:rPr>
              <a:t>Once again we can define an error vector:</a:t>
            </a:r>
          </a:p>
          <a:p>
            <a:pPr marL="165100" indent="-165100">
              <a:spcAft>
                <a:spcPts val="3600"/>
              </a:spcAft>
              <a:buFont typeface="Arial" pitchFamily="34" charset="0"/>
              <a:buChar char="•"/>
            </a:pPr>
            <a:r>
              <a:rPr lang="en-US" sz="1800" b="1" dirty="0" smtClean="0">
                <a:solidFill>
                  <a:schemeClr val="bg1"/>
                </a:solidFill>
                <a:sym typeface="Symbol"/>
              </a:rPr>
              <a:t>The solution to this first-order difference equation is:</a:t>
            </a:r>
          </a:p>
          <a:p>
            <a:pPr marL="165100" indent="-165100">
              <a:spcAft>
                <a:spcPts val="1200"/>
              </a:spcAft>
              <a:buFont typeface="Arial" pitchFamily="34" charset="0"/>
              <a:buChar char="•"/>
            </a:pPr>
            <a:r>
              <a:rPr lang="en-US" sz="1800" b="1" dirty="0" smtClean="0">
                <a:solidFill>
                  <a:schemeClr val="bg1"/>
                </a:solidFill>
                <a:sym typeface="Symbol"/>
              </a:rPr>
              <a:t>We can observe the following:</a:t>
            </a:r>
          </a:p>
          <a:p>
            <a:pPr marL="338138" indent="-169863">
              <a:spcAft>
                <a:spcPts val="1200"/>
              </a:spcAft>
              <a:buFont typeface="Wingdings" pitchFamily="2" charset="2"/>
              <a:buChar char="§"/>
            </a:pPr>
            <a:r>
              <a:rPr lang="en-US" sz="1800" b="1" dirty="0" smtClean="0">
                <a:solidFill>
                  <a:schemeClr val="bg1"/>
                </a:solidFill>
                <a:sym typeface="Symbol"/>
              </a:rPr>
              <a:t>The algorithm converges in the mean provided:</a:t>
            </a:r>
          </a:p>
          <a:p>
            <a:pPr marL="338138" indent="-169863">
              <a:spcAft>
                <a:spcPts val="1200"/>
              </a:spcAft>
              <a:buFont typeface="Wingdings" pitchFamily="2" charset="2"/>
              <a:buChar char="§"/>
            </a:pPr>
            <a:r>
              <a:rPr lang="en-US" sz="1800" b="1" dirty="0" smtClean="0">
                <a:solidFill>
                  <a:schemeClr val="bg1"/>
                </a:solidFill>
                <a:sym typeface="Symbol"/>
              </a:rPr>
              <a:t>Convergence proceeds exponentially at a rate determined by          .</a:t>
            </a:r>
          </a:p>
          <a:p>
            <a:pPr marL="338138" indent="-169863">
              <a:spcAft>
                <a:spcPts val="1200"/>
              </a:spcAft>
              <a:buFont typeface="Wingdings" pitchFamily="2" charset="2"/>
              <a:buChar char="§"/>
            </a:pPr>
            <a:r>
              <a:rPr lang="en-US" sz="1800" b="1" dirty="0" smtClean="0">
                <a:solidFill>
                  <a:schemeClr val="bg1"/>
                </a:solidFill>
                <a:sym typeface="Symbol"/>
              </a:rPr>
              <a:t>The convergence rate of each coefficient is identical and independent of the eigenvalue spread of the autocorrelation matrix, R.</a:t>
            </a:r>
          </a:p>
          <a:p>
            <a:pPr marL="168275" indent="-168275">
              <a:spcAft>
                <a:spcPts val="1200"/>
              </a:spcAft>
              <a:buFont typeface="Arial" pitchFamily="34" charset="0"/>
              <a:buChar char="•"/>
            </a:pPr>
            <a:r>
              <a:rPr lang="en-US" sz="1800" b="1" dirty="0" smtClean="0">
                <a:solidFill>
                  <a:schemeClr val="bg1"/>
                </a:solidFill>
                <a:sym typeface="Symbol"/>
              </a:rPr>
              <a:t>The last point is a crucial difference between the Newton algorithm and LMS.</a:t>
            </a:r>
          </a:p>
          <a:p>
            <a:pPr marL="168275" indent="-168275">
              <a:spcAft>
                <a:spcPts val="4800"/>
              </a:spcAft>
              <a:buFont typeface="Arial" pitchFamily="34" charset="0"/>
              <a:buChar char="•"/>
            </a:pPr>
            <a:r>
              <a:rPr lang="en-US" sz="1800" b="1" dirty="0" smtClean="0">
                <a:solidFill>
                  <a:schemeClr val="bg1"/>
                </a:solidFill>
                <a:sym typeface="Symbol"/>
              </a:rPr>
              <a:t>We still need to worry about our estimate of the autocorrelation matrix, R:</a:t>
            </a:r>
          </a:p>
          <a:p>
            <a:pPr marL="168275" indent="-168275">
              <a:spcAft>
                <a:spcPts val="4200"/>
              </a:spcAft>
            </a:pPr>
            <a:r>
              <a:rPr lang="en-US" sz="1800" b="1" dirty="0" smtClean="0">
                <a:solidFill>
                  <a:schemeClr val="bg1"/>
                </a:solidFill>
                <a:sym typeface="Symbol"/>
              </a:rPr>
              <a:t>	and we assume </a:t>
            </a:r>
            <a:r>
              <a:rPr lang="en-US" sz="1800" i="1" dirty="0" smtClean="0">
                <a:solidFill>
                  <a:schemeClr val="bg1"/>
                </a:solidFill>
                <a:sym typeface="Symbol"/>
              </a:rPr>
              <a:t>x</a:t>
            </a:r>
            <a:r>
              <a:rPr lang="en-US" sz="1800" dirty="0" smtClean="0">
                <a:solidFill>
                  <a:schemeClr val="bg1"/>
                </a:solidFill>
                <a:sym typeface="Symbol"/>
              </a:rPr>
              <a:t>(</a:t>
            </a:r>
            <a:r>
              <a:rPr lang="en-US" sz="1800" i="1" dirty="0" smtClean="0">
                <a:solidFill>
                  <a:schemeClr val="bg1"/>
                </a:solidFill>
                <a:sym typeface="Symbol"/>
              </a:rPr>
              <a:t>n</a:t>
            </a:r>
            <a:r>
              <a:rPr lang="en-US" sz="1800" dirty="0" smtClean="0">
                <a:solidFill>
                  <a:schemeClr val="bg1"/>
                </a:solidFill>
                <a:sym typeface="Symbol"/>
              </a:rPr>
              <a:t>) = 0</a:t>
            </a:r>
            <a:r>
              <a:rPr lang="en-US" sz="1800" b="1" dirty="0" smtClean="0">
                <a:solidFill>
                  <a:schemeClr val="bg1"/>
                </a:solidFill>
                <a:sym typeface="Symbol"/>
              </a:rPr>
              <a:t> for </a:t>
            </a:r>
            <a:r>
              <a:rPr lang="en-US" sz="1800" i="1" dirty="0" smtClean="0">
                <a:solidFill>
                  <a:schemeClr val="bg1"/>
                </a:solidFill>
                <a:sym typeface="Symbol"/>
              </a:rPr>
              <a:t>n</a:t>
            </a:r>
            <a:r>
              <a:rPr lang="en-US" sz="1800" dirty="0" smtClean="0">
                <a:solidFill>
                  <a:schemeClr val="bg1"/>
                </a:solidFill>
                <a:sym typeface="Symbol"/>
              </a:rPr>
              <a:t> &lt; 0</a:t>
            </a:r>
            <a:r>
              <a:rPr lang="en-US" sz="1800" b="1" dirty="0" smtClean="0">
                <a:solidFill>
                  <a:schemeClr val="bg1"/>
                </a:solidFill>
                <a:sym typeface="Symbol"/>
              </a:rPr>
              <a:t>. We can write an update equation as a function of </a:t>
            </a:r>
            <a:r>
              <a:rPr lang="en-US" sz="1800" i="1" dirty="0" smtClean="0">
                <a:solidFill>
                  <a:schemeClr val="bg1"/>
                </a:solidFill>
                <a:sym typeface="Symbol"/>
              </a:rPr>
              <a:t>n</a:t>
            </a:r>
            <a:r>
              <a:rPr lang="en-US" sz="1800" b="1" dirty="0" smtClean="0">
                <a:solidFill>
                  <a:schemeClr val="bg1"/>
                </a:solidFill>
                <a:sym typeface="Symbol"/>
              </a:rPr>
              <a:t>:</a:t>
            </a:r>
          </a:p>
        </p:txBody>
      </p:sp>
      <p:graphicFrame>
        <p:nvGraphicFramePr>
          <p:cNvPr id="45087" name="Object 31"/>
          <p:cNvGraphicFramePr>
            <a:graphicFrameLocks noChangeAspect="1"/>
          </p:cNvGraphicFramePr>
          <p:nvPr/>
        </p:nvGraphicFramePr>
        <p:xfrm>
          <a:off x="495300" y="973138"/>
          <a:ext cx="3844925" cy="357187"/>
        </p:xfrm>
        <a:graphic>
          <a:graphicData uri="http://schemas.openxmlformats.org/presentationml/2006/ole">
            <p:oleObj spid="_x0000_s45087" name="Equation" r:id="rId3" imgW="2577960" imgH="241200" progId="Equation.3">
              <p:embed/>
            </p:oleObj>
          </a:graphicData>
        </a:graphic>
      </p:graphicFrame>
      <p:graphicFrame>
        <p:nvGraphicFramePr>
          <p:cNvPr id="45090" name="Object 34"/>
          <p:cNvGraphicFramePr>
            <a:graphicFrameLocks noChangeAspect="1"/>
          </p:cNvGraphicFramePr>
          <p:nvPr/>
        </p:nvGraphicFramePr>
        <p:xfrm>
          <a:off x="449263" y="1650730"/>
          <a:ext cx="1571625" cy="376237"/>
        </p:xfrm>
        <a:graphic>
          <a:graphicData uri="http://schemas.openxmlformats.org/presentationml/2006/ole">
            <p:oleObj spid="_x0000_s45090" name="Equation" r:id="rId4" imgW="1054080" imgH="253800" progId="Equation.3">
              <p:embed/>
            </p:oleObj>
          </a:graphicData>
        </a:graphic>
      </p:graphicFrame>
      <p:graphicFrame>
        <p:nvGraphicFramePr>
          <p:cNvPr id="45091" name="Object 35"/>
          <p:cNvGraphicFramePr>
            <a:graphicFrameLocks noChangeAspect="1"/>
          </p:cNvGraphicFramePr>
          <p:nvPr/>
        </p:nvGraphicFramePr>
        <p:xfrm>
          <a:off x="5680565" y="2506443"/>
          <a:ext cx="2330450" cy="376238"/>
        </p:xfrm>
        <a:graphic>
          <a:graphicData uri="http://schemas.openxmlformats.org/presentationml/2006/ole">
            <p:oleObj spid="_x0000_s45091" name="Equation" r:id="rId5" imgW="1562040" imgH="253800" progId="Equation.3">
              <p:embed/>
            </p:oleObj>
          </a:graphicData>
        </a:graphic>
      </p:graphicFrame>
      <p:graphicFrame>
        <p:nvGraphicFramePr>
          <p:cNvPr id="45092" name="Object 36"/>
          <p:cNvGraphicFramePr>
            <a:graphicFrameLocks noChangeAspect="1"/>
          </p:cNvGraphicFramePr>
          <p:nvPr/>
        </p:nvGraphicFramePr>
        <p:xfrm>
          <a:off x="7221344" y="2952922"/>
          <a:ext cx="511175" cy="263525"/>
        </p:xfrm>
        <a:graphic>
          <a:graphicData uri="http://schemas.openxmlformats.org/presentationml/2006/ole">
            <p:oleObj spid="_x0000_s45092" name="Equation" r:id="rId6" imgW="342720" imgH="177480" progId="Equation.3">
              <p:embed/>
            </p:oleObj>
          </a:graphicData>
        </a:graphic>
      </p:graphicFrame>
      <p:graphicFrame>
        <p:nvGraphicFramePr>
          <p:cNvPr id="45093" name="Object 37"/>
          <p:cNvGraphicFramePr>
            <a:graphicFrameLocks noChangeAspect="1"/>
          </p:cNvGraphicFramePr>
          <p:nvPr/>
        </p:nvGraphicFramePr>
        <p:xfrm>
          <a:off x="468313" y="4779253"/>
          <a:ext cx="2517775" cy="639763"/>
        </p:xfrm>
        <a:graphic>
          <a:graphicData uri="http://schemas.openxmlformats.org/presentationml/2006/ole">
            <p:oleObj spid="_x0000_s45093" name="Equation" r:id="rId7" imgW="1688760" imgH="431640" progId="Equation.3">
              <p:embed/>
            </p:oleObj>
          </a:graphicData>
        </a:graphic>
      </p:graphicFrame>
      <p:graphicFrame>
        <p:nvGraphicFramePr>
          <p:cNvPr id="45094" name="Object 38"/>
          <p:cNvGraphicFramePr>
            <a:graphicFrameLocks noChangeAspect="1"/>
          </p:cNvGraphicFramePr>
          <p:nvPr/>
        </p:nvGraphicFramePr>
        <p:xfrm>
          <a:off x="449263" y="5888967"/>
          <a:ext cx="5734050" cy="639762"/>
        </p:xfrm>
        <a:graphic>
          <a:graphicData uri="http://schemas.openxmlformats.org/presentationml/2006/ole">
            <p:oleObj spid="_x0000_s45094" name="Equation" r:id="rId8" imgW="3848040" imgH="4316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Estimation of the Autocorrelation Matrix and Its Inverse</a:t>
            </a:r>
            <a:endParaRPr lang="en-US" b="1" dirty="0">
              <a:solidFill>
                <a:schemeClr val="accent2"/>
              </a:solidFill>
            </a:endParaRPr>
          </a:p>
        </p:txBody>
      </p:sp>
      <p:sp>
        <p:nvSpPr>
          <p:cNvPr id="11" name="Text Box 3"/>
          <p:cNvSpPr txBox="1">
            <a:spLocks noChangeArrowheads="1"/>
          </p:cNvSpPr>
          <p:nvPr/>
        </p:nvSpPr>
        <p:spPr bwMode="auto">
          <a:xfrm>
            <a:off x="186396" y="644769"/>
            <a:ext cx="8704386" cy="2717409"/>
          </a:xfrm>
          <a:prstGeom prst="rect">
            <a:avLst/>
          </a:prstGeom>
          <a:noFill/>
          <a:ln w="9525">
            <a:noFill/>
            <a:miter lim="800000"/>
            <a:headEnd/>
            <a:tailEnd/>
          </a:ln>
          <a:effectLst/>
        </p:spPr>
        <p:txBody>
          <a:bodyPr lIns="0" tIns="0" rIns="0" bIns="0"/>
          <a:lstStyle/>
          <a:p>
            <a:pPr marL="165100" indent="-165100">
              <a:spcAft>
                <a:spcPts val="3600"/>
              </a:spcAft>
              <a:buFont typeface="Arial" pitchFamily="34" charset="0"/>
              <a:buChar char="•"/>
            </a:pPr>
            <a:r>
              <a:rPr lang="en-US" sz="1800" b="1" dirty="0" smtClean="0">
                <a:solidFill>
                  <a:schemeClr val="bg1"/>
                </a:solidFill>
              </a:rPr>
              <a:t>The effort to estimate the autocorrelation matrix and its inverse is still considerable. We can easily derive an update equation for the autocorrelation:</a:t>
            </a:r>
          </a:p>
          <a:p>
            <a:pPr marL="165100" indent="-165100">
              <a:spcAft>
                <a:spcPts val="5400"/>
              </a:spcAft>
              <a:buFont typeface="Arial" pitchFamily="34" charset="0"/>
              <a:buChar char="•"/>
            </a:pPr>
            <a:r>
              <a:rPr lang="en-US" sz="1800" b="1" dirty="0" smtClean="0">
                <a:solidFill>
                  <a:schemeClr val="bg1"/>
                </a:solidFill>
              </a:rPr>
              <a:t>To reduce the computational complexity of the inverse, we can invoke the matrix inversion lemma:</a:t>
            </a:r>
          </a:p>
          <a:p>
            <a:pPr marL="165100" indent="-165100">
              <a:spcAft>
                <a:spcPts val="7200"/>
              </a:spcAft>
              <a:buFont typeface="Arial" pitchFamily="34" charset="0"/>
              <a:buChar char="•"/>
            </a:pPr>
            <a:r>
              <a:rPr lang="en-US" sz="1800" b="1" dirty="0" smtClean="0">
                <a:solidFill>
                  <a:schemeClr val="bg1"/>
                </a:solidFill>
              </a:rPr>
              <a:t>Applying this to the update equation for the autocorrelation function:</a:t>
            </a:r>
          </a:p>
          <a:p>
            <a:pPr marL="165100" indent="-165100">
              <a:spcAft>
                <a:spcPts val="1200"/>
              </a:spcAft>
              <a:buFont typeface="Arial" pitchFamily="34" charset="0"/>
              <a:buChar char="•"/>
            </a:pPr>
            <a:r>
              <a:rPr lang="en-US" sz="1800" b="1" dirty="0" smtClean="0">
                <a:solidFill>
                  <a:schemeClr val="bg1"/>
                </a:solidFill>
              </a:rPr>
              <a:t>Note that no matrix inversions are required (                      is a scalar).</a:t>
            </a:r>
          </a:p>
          <a:p>
            <a:pPr marL="165100" indent="-165100">
              <a:spcAft>
                <a:spcPts val="1200"/>
              </a:spcAft>
              <a:buFont typeface="Arial" pitchFamily="34" charset="0"/>
              <a:buChar char="•"/>
            </a:pPr>
            <a:r>
              <a:rPr lang="en-US" sz="1800" b="1" dirty="0" smtClean="0">
                <a:solidFill>
                  <a:schemeClr val="bg1"/>
                </a:solidFill>
              </a:rPr>
              <a:t>The computation is proportional to </a:t>
            </a:r>
            <a:r>
              <a:rPr lang="en-US" sz="1800" i="1" dirty="0" smtClean="0">
                <a:solidFill>
                  <a:schemeClr val="bg1"/>
                </a:solidFill>
              </a:rPr>
              <a:t>L</a:t>
            </a:r>
            <a:r>
              <a:rPr lang="en-US" sz="1800" baseline="30000" dirty="0" smtClean="0">
                <a:solidFill>
                  <a:schemeClr val="bg1"/>
                </a:solidFill>
              </a:rPr>
              <a:t>2</a:t>
            </a:r>
            <a:r>
              <a:rPr lang="en-US" sz="1800" b="1" dirty="0" smtClean="0">
                <a:solidFill>
                  <a:schemeClr val="bg1"/>
                </a:solidFill>
              </a:rPr>
              <a:t> rather than </a:t>
            </a:r>
            <a:r>
              <a:rPr lang="en-US" sz="1800" i="1" dirty="0" smtClean="0">
                <a:solidFill>
                  <a:schemeClr val="bg1"/>
                </a:solidFill>
              </a:rPr>
              <a:t>L</a:t>
            </a:r>
            <a:r>
              <a:rPr lang="en-US" sz="1800" baseline="30000" dirty="0" smtClean="0">
                <a:solidFill>
                  <a:schemeClr val="bg1"/>
                </a:solidFill>
              </a:rPr>
              <a:t>3</a:t>
            </a:r>
            <a:r>
              <a:rPr lang="en-US" sz="1800" b="1" dirty="0" smtClean="0">
                <a:solidFill>
                  <a:schemeClr val="bg1"/>
                </a:solidFill>
              </a:rPr>
              <a:t> for the inverse.</a:t>
            </a:r>
          </a:p>
          <a:p>
            <a:pPr marL="165100" indent="-165100">
              <a:spcAft>
                <a:spcPts val="1200"/>
              </a:spcAft>
              <a:buFont typeface="Arial" pitchFamily="34" charset="0"/>
              <a:buChar char="•"/>
            </a:pPr>
            <a:r>
              <a:rPr lang="en-US" sz="1800" b="1" dirty="0" smtClean="0">
                <a:solidFill>
                  <a:schemeClr val="bg1"/>
                </a:solidFill>
              </a:rPr>
              <a:t>The autocorrelation is never calculated; its estimate is simple updated.</a:t>
            </a:r>
          </a:p>
        </p:txBody>
      </p:sp>
      <p:graphicFrame>
        <p:nvGraphicFramePr>
          <p:cNvPr id="44073" name="Object 41"/>
          <p:cNvGraphicFramePr>
            <a:graphicFrameLocks noChangeAspect="1"/>
          </p:cNvGraphicFramePr>
          <p:nvPr/>
        </p:nvGraphicFramePr>
        <p:xfrm>
          <a:off x="449263" y="1216880"/>
          <a:ext cx="1951038" cy="355600"/>
        </p:xfrm>
        <a:graphic>
          <a:graphicData uri="http://schemas.openxmlformats.org/presentationml/2006/ole">
            <p:oleObj spid="_x0000_s44073" name="Equation" r:id="rId3" imgW="1307880" imgH="241200" progId="Equation.3">
              <p:embed/>
            </p:oleObj>
          </a:graphicData>
        </a:graphic>
      </p:graphicFrame>
      <p:graphicFrame>
        <p:nvGraphicFramePr>
          <p:cNvPr id="44077" name="Object 45"/>
          <p:cNvGraphicFramePr>
            <a:graphicFrameLocks noChangeAspect="1"/>
          </p:cNvGraphicFramePr>
          <p:nvPr/>
        </p:nvGraphicFramePr>
        <p:xfrm>
          <a:off x="449263" y="2225017"/>
          <a:ext cx="2747963" cy="617537"/>
        </p:xfrm>
        <a:graphic>
          <a:graphicData uri="http://schemas.openxmlformats.org/presentationml/2006/ole">
            <p:oleObj spid="_x0000_s44077" name="Equation" r:id="rId4" imgW="1841400" imgH="419040" progId="Equation.3">
              <p:embed/>
            </p:oleObj>
          </a:graphicData>
        </a:graphic>
      </p:graphicFrame>
      <p:graphicFrame>
        <p:nvGraphicFramePr>
          <p:cNvPr id="44079" name="Object 47"/>
          <p:cNvGraphicFramePr>
            <a:graphicFrameLocks noChangeAspect="1"/>
          </p:cNvGraphicFramePr>
          <p:nvPr/>
        </p:nvGraphicFramePr>
        <p:xfrm>
          <a:off x="449263" y="3265098"/>
          <a:ext cx="4451350" cy="674687"/>
        </p:xfrm>
        <a:graphic>
          <a:graphicData uri="http://schemas.openxmlformats.org/presentationml/2006/ole">
            <p:oleObj spid="_x0000_s44079" name="Equation" r:id="rId5" imgW="2984400" imgH="457200" progId="Equation.3">
              <p:embed/>
            </p:oleObj>
          </a:graphicData>
        </a:graphic>
      </p:graphicFrame>
      <p:graphicFrame>
        <p:nvGraphicFramePr>
          <p:cNvPr id="44081" name="Object 49"/>
          <p:cNvGraphicFramePr>
            <a:graphicFrameLocks noChangeAspect="1"/>
          </p:cNvGraphicFramePr>
          <p:nvPr/>
        </p:nvGraphicFramePr>
        <p:xfrm>
          <a:off x="5145307" y="4054596"/>
          <a:ext cx="1382713" cy="357187"/>
        </p:xfrm>
        <a:graphic>
          <a:graphicData uri="http://schemas.openxmlformats.org/presentationml/2006/ole">
            <p:oleObj spid="_x0000_s44081" name="Equation" r:id="rId6" imgW="927000" imgH="2412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Summary of the Overall Algorithm</a:t>
            </a:r>
            <a:endParaRPr lang="en-US" b="1" dirty="0">
              <a:solidFill>
                <a:schemeClr val="accent2"/>
              </a:solidFill>
            </a:endParaRPr>
          </a:p>
        </p:txBody>
      </p:sp>
      <p:sp>
        <p:nvSpPr>
          <p:cNvPr id="11" name="Text Box 3"/>
          <p:cNvSpPr txBox="1">
            <a:spLocks noChangeArrowheads="1"/>
          </p:cNvSpPr>
          <p:nvPr/>
        </p:nvSpPr>
        <p:spPr bwMode="auto">
          <a:xfrm>
            <a:off x="186396" y="644769"/>
            <a:ext cx="8704386" cy="2717409"/>
          </a:xfrm>
          <a:prstGeom prst="rect">
            <a:avLst/>
          </a:prstGeom>
          <a:noFill/>
          <a:ln w="9525">
            <a:noFill/>
            <a:miter lim="800000"/>
            <a:headEnd/>
            <a:tailEnd/>
          </a:ln>
          <a:effectLst/>
        </p:spPr>
        <p:txBody>
          <a:bodyPr lIns="0" tIns="0" rIns="0" bIns="0"/>
          <a:lstStyle/>
          <a:p>
            <a:pPr marL="342900" indent="-342900">
              <a:spcAft>
                <a:spcPts val="1200"/>
              </a:spcAft>
              <a:buFont typeface="+mj-lt"/>
              <a:buAutoNum type="arabicParenR"/>
            </a:pPr>
            <a:r>
              <a:rPr lang="en-US" sz="1800" b="1" dirty="0" smtClean="0">
                <a:solidFill>
                  <a:schemeClr val="bg1"/>
                </a:solidFill>
              </a:rPr>
              <a:t>Initialize </a:t>
            </a:r>
          </a:p>
          <a:p>
            <a:pPr marL="342900" indent="-342900">
              <a:spcAft>
                <a:spcPts val="15000"/>
              </a:spcAft>
              <a:buFont typeface="+mj-lt"/>
              <a:buAutoNum type="arabicParenR"/>
            </a:pPr>
            <a:r>
              <a:rPr lang="en-US" sz="1800" b="1" dirty="0" smtClean="0">
                <a:solidFill>
                  <a:schemeClr val="bg1"/>
                </a:solidFill>
              </a:rPr>
              <a:t>Iterate for </a:t>
            </a:r>
            <a:r>
              <a:rPr lang="en-US" sz="1800" i="1" dirty="0" smtClean="0">
                <a:solidFill>
                  <a:schemeClr val="bg1"/>
                </a:solidFill>
              </a:rPr>
              <a:t>n</a:t>
            </a:r>
            <a:r>
              <a:rPr lang="en-US" sz="1800" dirty="0" smtClean="0">
                <a:solidFill>
                  <a:schemeClr val="bg1"/>
                </a:solidFill>
              </a:rPr>
              <a:t> = 0, 1, …</a:t>
            </a:r>
          </a:p>
          <a:p>
            <a:pPr>
              <a:spcAft>
                <a:spcPts val="3600"/>
              </a:spcAft>
            </a:pPr>
            <a:r>
              <a:rPr lang="en-US" sz="1800" b="1" dirty="0" smtClean="0">
                <a:solidFill>
                  <a:schemeClr val="bg1"/>
                </a:solidFill>
              </a:rPr>
              <a:t>There are a few approaches to the initialization in step (1). The most straightforward thing to do is:</a:t>
            </a:r>
          </a:p>
          <a:p>
            <a:pPr>
              <a:spcAft>
                <a:spcPts val="1200"/>
              </a:spcAft>
            </a:pPr>
            <a:r>
              <a:rPr lang="en-US" sz="1800" b="1" dirty="0" smtClean="0">
                <a:solidFill>
                  <a:schemeClr val="bg1"/>
                </a:solidFill>
              </a:rPr>
              <a:t>where the </a:t>
            </a:r>
            <a:r>
              <a:rPr lang="en-US" sz="1800" i="1" dirty="0" smtClean="0">
                <a:solidFill>
                  <a:schemeClr val="bg1"/>
                </a:solidFill>
                <a:sym typeface="Symbol"/>
              </a:rPr>
              <a:t></a:t>
            </a:r>
            <a:r>
              <a:rPr lang="en-US" sz="1800" baseline="30000" dirty="0" smtClean="0">
                <a:solidFill>
                  <a:schemeClr val="bg1"/>
                </a:solidFill>
                <a:sym typeface="Symbol"/>
              </a:rPr>
              <a:t>2</a:t>
            </a:r>
            <a:r>
              <a:rPr lang="en-US" sz="1800" b="1" dirty="0" smtClean="0">
                <a:solidFill>
                  <a:schemeClr val="bg1"/>
                </a:solidFill>
                <a:sym typeface="Symbol"/>
              </a:rPr>
              <a:t> is chosen to be a small positive constant (and can often be estimated based on a priori knowledge of the environment).</a:t>
            </a:r>
          </a:p>
          <a:p>
            <a:pPr>
              <a:spcAft>
                <a:spcPts val="12800"/>
              </a:spcAft>
            </a:pPr>
            <a:r>
              <a:rPr lang="en-US" sz="1800" b="1" dirty="0" smtClean="0">
                <a:solidFill>
                  <a:schemeClr val="bg1"/>
                </a:solidFill>
              </a:rPr>
              <a:t>This approach has been superseded by  recursive-in-time least squares solutions, which we will study next.</a:t>
            </a:r>
          </a:p>
        </p:txBody>
      </p:sp>
      <p:graphicFrame>
        <p:nvGraphicFramePr>
          <p:cNvPr id="44073" name="Object 41"/>
          <p:cNvGraphicFramePr>
            <a:graphicFrameLocks noChangeAspect="1"/>
          </p:cNvGraphicFramePr>
          <p:nvPr/>
        </p:nvGraphicFramePr>
        <p:xfrm>
          <a:off x="1443159" y="611749"/>
          <a:ext cx="663575" cy="355600"/>
        </p:xfrm>
        <a:graphic>
          <a:graphicData uri="http://schemas.openxmlformats.org/presentationml/2006/ole">
            <p:oleObj spid="_x0000_s103426" name="Equation" r:id="rId3" imgW="444240" imgH="241200" progId="Equation.3">
              <p:embed/>
            </p:oleObj>
          </a:graphicData>
        </a:graphic>
      </p:graphicFrame>
      <p:graphicFrame>
        <p:nvGraphicFramePr>
          <p:cNvPr id="44079" name="Object 47"/>
          <p:cNvGraphicFramePr>
            <a:graphicFrameLocks noChangeAspect="1"/>
          </p:cNvGraphicFramePr>
          <p:nvPr/>
        </p:nvGraphicFramePr>
        <p:xfrm>
          <a:off x="449263" y="1478501"/>
          <a:ext cx="4451350" cy="674687"/>
        </p:xfrm>
        <a:graphic>
          <a:graphicData uri="http://schemas.openxmlformats.org/presentationml/2006/ole">
            <p:oleObj spid="_x0000_s103428" name="Equation" r:id="rId4" imgW="2984400" imgH="457200" progId="Equation.3">
              <p:embed/>
            </p:oleObj>
          </a:graphicData>
        </a:graphic>
      </p:graphicFrame>
      <p:graphicFrame>
        <p:nvGraphicFramePr>
          <p:cNvPr id="44081" name="Object 49"/>
          <p:cNvGraphicFramePr>
            <a:graphicFrameLocks noChangeAspect="1"/>
          </p:cNvGraphicFramePr>
          <p:nvPr/>
        </p:nvGraphicFramePr>
        <p:xfrm>
          <a:off x="449263" y="2141929"/>
          <a:ext cx="1704975" cy="357187"/>
        </p:xfrm>
        <a:graphic>
          <a:graphicData uri="http://schemas.openxmlformats.org/presentationml/2006/ole">
            <p:oleObj spid="_x0000_s103429" name="Equation" r:id="rId5" imgW="1143000" imgH="241200" progId="Equation.3">
              <p:embed/>
            </p:oleObj>
          </a:graphicData>
        </a:graphic>
      </p:graphicFrame>
      <p:graphicFrame>
        <p:nvGraphicFramePr>
          <p:cNvPr id="103431" name="Object 7"/>
          <p:cNvGraphicFramePr>
            <a:graphicFrameLocks noChangeAspect="1"/>
          </p:cNvGraphicFramePr>
          <p:nvPr/>
        </p:nvGraphicFramePr>
        <p:xfrm>
          <a:off x="449263" y="2624748"/>
          <a:ext cx="2289175" cy="358775"/>
        </p:xfrm>
        <a:graphic>
          <a:graphicData uri="http://schemas.openxmlformats.org/presentationml/2006/ole">
            <p:oleObj spid="_x0000_s103431" name="Equation" r:id="rId6" imgW="1536480" imgH="241200" progId="Equation.3">
              <p:embed/>
            </p:oleObj>
          </a:graphicData>
        </a:graphic>
      </p:graphicFrame>
      <p:graphicFrame>
        <p:nvGraphicFramePr>
          <p:cNvPr id="103432" name="Object 8"/>
          <p:cNvGraphicFramePr>
            <a:graphicFrameLocks noChangeAspect="1"/>
          </p:cNvGraphicFramePr>
          <p:nvPr/>
        </p:nvGraphicFramePr>
        <p:xfrm>
          <a:off x="449263" y="3896825"/>
          <a:ext cx="946150" cy="339725"/>
        </p:xfrm>
        <a:graphic>
          <a:graphicData uri="http://schemas.openxmlformats.org/presentationml/2006/ole">
            <p:oleObj spid="_x0000_s103432" name="Equation" r:id="rId7" imgW="634680" imgH="2286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Recursive Least Squares (RLS)</a:t>
            </a:r>
            <a:endParaRPr lang="en-US" b="1" dirty="0">
              <a:solidFill>
                <a:schemeClr val="accent2"/>
              </a:solidFill>
            </a:endParaRPr>
          </a:p>
        </p:txBody>
      </p:sp>
      <p:sp>
        <p:nvSpPr>
          <p:cNvPr id="6" name="Text Box 3"/>
          <p:cNvSpPr txBox="1">
            <a:spLocks noChangeArrowheads="1"/>
          </p:cNvSpPr>
          <p:nvPr/>
        </p:nvSpPr>
        <p:spPr bwMode="auto">
          <a:xfrm>
            <a:off x="186396" y="644769"/>
            <a:ext cx="8704386" cy="2717409"/>
          </a:xfrm>
          <a:prstGeom prst="rect">
            <a:avLst/>
          </a:prstGeom>
          <a:noFill/>
          <a:ln w="9525">
            <a:noFill/>
            <a:miter lim="800000"/>
            <a:headEnd/>
            <a:tailEnd/>
          </a:ln>
          <a:effectLst/>
        </p:spPr>
        <p:txBody>
          <a:bodyPr lIns="0" tIns="0" rIns="0" bIns="0"/>
          <a:lstStyle/>
          <a:p>
            <a:pPr marL="165100" indent="-165100">
              <a:spcAft>
                <a:spcPts val="4800"/>
              </a:spcAft>
              <a:buFont typeface="Arial" pitchFamily="34" charset="0"/>
              <a:buChar char="•"/>
            </a:pPr>
            <a:r>
              <a:rPr lang="en-US" sz="1800" b="1" dirty="0" smtClean="0">
                <a:solidFill>
                  <a:schemeClr val="bg1"/>
                </a:solidFill>
              </a:rPr>
              <a:t>Consider minimization of a finite duration version of the error:</a:t>
            </a:r>
          </a:p>
          <a:p>
            <a:pPr marL="165100" indent="-165100">
              <a:spcAft>
                <a:spcPts val="13200"/>
              </a:spcAft>
              <a:buFont typeface="Arial" pitchFamily="34" charset="0"/>
              <a:buChar char="•"/>
            </a:pPr>
            <a:r>
              <a:rPr lang="en-US" sz="1800" b="1" dirty="0" smtClean="0">
                <a:solidFill>
                  <a:schemeClr val="bg1"/>
                </a:solidFill>
              </a:rPr>
              <a:t>The objective of the RLS algorithm is to maintain a solution which is optimal at each iteration. Differentiation of the error leads to the normal equation:</a:t>
            </a:r>
          </a:p>
          <a:p>
            <a:pPr marL="165100" indent="-165100">
              <a:spcAft>
                <a:spcPts val="7200"/>
              </a:spcAft>
              <a:buFont typeface="Arial" pitchFamily="34" charset="0"/>
              <a:buChar char="•"/>
            </a:pPr>
            <a:r>
              <a:rPr lang="en-US" sz="1800" b="1" dirty="0" smtClean="0">
                <a:solidFill>
                  <a:schemeClr val="bg1"/>
                </a:solidFill>
              </a:rPr>
              <a:t>Note that we can now write recursive-in-time equations for R and g:</a:t>
            </a:r>
          </a:p>
          <a:p>
            <a:pPr marL="165100" indent="-165100">
              <a:spcAft>
                <a:spcPts val="7200"/>
              </a:spcAft>
              <a:buFont typeface="Arial" pitchFamily="34" charset="0"/>
              <a:buChar char="•"/>
            </a:pPr>
            <a:r>
              <a:rPr lang="en-US" sz="1800" b="1" dirty="0" smtClean="0">
                <a:solidFill>
                  <a:schemeClr val="bg1"/>
                </a:solidFill>
              </a:rPr>
              <a:t>We seek solutions of the form:</a:t>
            </a:r>
          </a:p>
          <a:p>
            <a:pPr marL="165100" indent="-165100">
              <a:spcAft>
                <a:spcPts val="7200"/>
              </a:spcAft>
              <a:buFont typeface="Arial" pitchFamily="34" charset="0"/>
              <a:buChar char="•"/>
            </a:pPr>
            <a:r>
              <a:rPr lang="en-US" sz="1800" b="1" dirty="0" smtClean="0">
                <a:solidFill>
                  <a:schemeClr val="bg1"/>
                </a:solidFill>
              </a:rPr>
              <a:t>We can apply the matrix inversion lemma for computation of the inverse:</a:t>
            </a:r>
          </a:p>
        </p:txBody>
      </p:sp>
      <p:graphicFrame>
        <p:nvGraphicFramePr>
          <p:cNvPr id="100357" name="Object 5"/>
          <p:cNvGraphicFramePr>
            <a:graphicFrameLocks noChangeAspect="1"/>
          </p:cNvGraphicFramePr>
          <p:nvPr/>
        </p:nvGraphicFramePr>
        <p:xfrm>
          <a:off x="449263" y="902578"/>
          <a:ext cx="2946400" cy="638175"/>
        </p:xfrm>
        <a:graphic>
          <a:graphicData uri="http://schemas.openxmlformats.org/presentationml/2006/ole">
            <p:oleObj spid="_x0000_s100357" name="Equation" r:id="rId3" imgW="1981080" imgH="431640" progId="Equation.3">
              <p:embed/>
            </p:oleObj>
          </a:graphicData>
        </a:graphic>
      </p:graphicFrame>
      <p:graphicFrame>
        <p:nvGraphicFramePr>
          <p:cNvPr id="100358" name="Object 6"/>
          <p:cNvGraphicFramePr>
            <a:graphicFrameLocks noChangeAspect="1"/>
          </p:cNvGraphicFramePr>
          <p:nvPr/>
        </p:nvGraphicFramePr>
        <p:xfrm>
          <a:off x="449263" y="2161150"/>
          <a:ext cx="2546350" cy="1635125"/>
        </p:xfrm>
        <a:graphic>
          <a:graphicData uri="http://schemas.openxmlformats.org/presentationml/2006/ole">
            <p:oleObj spid="_x0000_s100358" name="Equation" r:id="rId4" imgW="1714320" imgH="1104840" progId="Equation.3">
              <p:embed/>
            </p:oleObj>
          </a:graphicData>
        </a:graphic>
      </p:graphicFrame>
      <p:graphicFrame>
        <p:nvGraphicFramePr>
          <p:cNvPr id="100359" name="Object 7"/>
          <p:cNvGraphicFramePr>
            <a:graphicFrameLocks noChangeAspect="1"/>
          </p:cNvGraphicFramePr>
          <p:nvPr/>
        </p:nvGraphicFramePr>
        <p:xfrm>
          <a:off x="449263" y="4096166"/>
          <a:ext cx="1811338" cy="714375"/>
        </p:xfrm>
        <a:graphic>
          <a:graphicData uri="http://schemas.openxmlformats.org/presentationml/2006/ole">
            <p:oleObj spid="_x0000_s100359" name="Equation" r:id="rId5" imgW="1218960" imgH="482400" progId="Equation.3">
              <p:embed/>
            </p:oleObj>
          </a:graphicData>
        </a:graphic>
      </p:graphicFrame>
      <p:graphicFrame>
        <p:nvGraphicFramePr>
          <p:cNvPr id="100360" name="Object 8"/>
          <p:cNvGraphicFramePr>
            <a:graphicFrameLocks noChangeAspect="1"/>
          </p:cNvGraphicFramePr>
          <p:nvPr/>
        </p:nvGraphicFramePr>
        <p:xfrm>
          <a:off x="449263" y="5275703"/>
          <a:ext cx="1358900" cy="714375"/>
        </p:xfrm>
        <a:graphic>
          <a:graphicData uri="http://schemas.openxmlformats.org/presentationml/2006/ole">
            <p:oleObj spid="_x0000_s100360" name="Equation" r:id="rId6" imgW="914400" imgH="4824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Recursive Least Squares (Cont.)</a:t>
            </a:r>
            <a:endParaRPr lang="en-US" b="1" dirty="0">
              <a:solidFill>
                <a:schemeClr val="accent2"/>
              </a:solidFill>
            </a:endParaRPr>
          </a:p>
        </p:txBody>
      </p:sp>
      <p:graphicFrame>
        <p:nvGraphicFramePr>
          <p:cNvPr id="99354" name="Object 26"/>
          <p:cNvGraphicFramePr>
            <a:graphicFrameLocks noChangeAspect="1"/>
          </p:cNvGraphicFramePr>
          <p:nvPr/>
        </p:nvGraphicFramePr>
        <p:xfrm>
          <a:off x="496888" y="634510"/>
          <a:ext cx="4356100" cy="674688"/>
        </p:xfrm>
        <a:graphic>
          <a:graphicData uri="http://schemas.openxmlformats.org/presentationml/2006/ole">
            <p:oleObj spid="_x0000_s104450" name="Equation" r:id="rId3" imgW="2920680" imgH="457200" progId="Equation.3">
              <p:embed/>
            </p:oleObj>
          </a:graphicData>
        </a:graphic>
      </p:graphicFrame>
      <p:sp>
        <p:nvSpPr>
          <p:cNvPr id="6" name="Text Box 3"/>
          <p:cNvSpPr txBox="1">
            <a:spLocks noChangeArrowheads="1"/>
          </p:cNvSpPr>
          <p:nvPr/>
        </p:nvSpPr>
        <p:spPr bwMode="auto">
          <a:xfrm>
            <a:off x="186396" y="1392702"/>
            <a:ext cx="8704386" cy="1969476"/>
          </a:xfrm>
          <a:prstGeom prst="rect">
            <a:avLst/>
          </a:prstGeom>
          <a:noFill/>
          <a:ln w="9525">
            <a:noFill/>
            <a:miter lim="800000"/>
            <a:headEnd/>
            <a:tailEnd/>
          </a:ln>
          <a:effectLst/>
        </p:spPr>
        <p:txBody>
          <a:bodyPr lIns="0" tIns="0" rIns="0" bIns="0"/>
          <a:lstStyle/>
          <a:p>
            <a:pPr marL="165100" indent="-165100">
              <a:spcAft>
                <a:spcPts val="6000"/>
              </a:spcAft>
              <a:buFont typeface="Arial" pitchFamily="34" charset="0"/>
              <a:buChar char="•"/>
            </a:pPr>
            <a:r>
              <a:rPr lang="en-US" sz="1800" b="1" dirty="0" smtClean="0">
                <a:solidFill>
                  <a:schemeClr val="bg1"/>
                </a:solidFill>
              </a:rPr>
              <a:t>Define an intermediate vector variable,                  :</a:t>
            </a:r>
          </a:p>
          <a:p>
            <a:pPr marL="165100" indent="-165100">
              <a:spcAft>
                <a:spcPts val="6000"/>
              </a:spcAft>
              <a:buFont typeface="Arial" pitchFamily="34" charset="0"/>
              <a:buChar char="•"/>
            </a:pPr>
            <a:r>
              <a:rPr lang="en-US" sz="1800" b="1" dirty="0" smtClean="0">
                <a:solidFill>
                  <a:schemeClr val="bg1"/>
                </a:solidFill>
              </a:rPr>
              <a:t>Define another intermediate scalar variable,               :</a:t>
            </a:r>
          </a:p>
          <a:p>
            <a:pPr marL="165100" indent="-165100">
              <a:spcAft>
                <a:spcPts val="3000"/>
              </a:spcAft>
              <a:buFont typeface="Arial" pitchFamily="34" charset="0"/>
              <a:buChar char="•"/>
            </a:pPr>
            <a:r>
              <a:rPr lang="en-US" sz="1800" b="1" dirty="0" smtClean="0">
                <a:solidFill>
                  <a:schemeClr val="bg1"/>
                </a:solidFill>
              </a:rPr>
              <a:t>Define the </a:t>
            </a:r>
            <a:r>
              <a:rPr lang="en-US" sz="1800" b="1" i="1" dirty="0" smtClean="0">
                <a:solidFill>
                  <a:schemeClr val="bg1"/>
                </a:solidFill>
              </a:rPr>
              <a:t>a priori</a:t>
            </a:r>
            <a:r>
              <a:rPr lang="en-US" sz="1800" b="1" dirty="0" smtClean="0">
                <a:solidFill>
                  <a:schemeClr val="bg1"/>
                </a:solidFill>
              </a:rPr>
              <a:t> error as:</a:t>
            </a:r>
          </a:p>
          <a:p>
            <a:pPr marL="165100" indent="-165100">
              <a:spcAft>
                <a:spcPts val="1200"/>
              </a:spcAft>
            </a:pPr>
            <a:r>
              <a:rPr lang="en-US" sz="1800" b="1" dirty="0" smtClean="0">
                <a:solidFill>
                  <a:schemeClr val="bg1"/>
                </a:solidFill>
              </a:rPr>
              <a:t>	reflecting that this is the error obtained using the old filter and the new data.</a:t>
            </a:r>
          </a:p>
          <a:p>
            <a:pPr marL="165100" indent="-165100">
              <a:spcAft>
                <a:spcPts val="1200"/>
              </a:spcAft>
              <a:buFont typeface="Arial" pitchFamily="34" charset="0"/>
              <a:buChar char="•"/>
            </a:pPr>
            <a:r>
              <a:rPr lang="en-US" sz="1800" b="1" dirty="0" smtClean="0">
                <a:solidFill>
                  <a:schemeClr val="bg1"/>
                </a:solidFill>
              </a:rPr>
              <a:t>Using this definition, we can rewrite the RLS algorithm update equation as:</a:t>
            </a:r>
          </a:p>
        </p:txBody>
      </p:sp>
      <p:graphicFrame>
        <p:nvGraphicFramePr>
          <p:cNvPr id="99355" name="Object 27"/>
          <p:cNvGraphicFramePr>
            <a:graphicFrameLocks noChangeAspect="1"/>
          </p:cNvGraphicFramePr>
          <p:nvPr/>
        </p:nvGraphicFramePr>
        <p:xfrm>
          <a:off x="4515372" y="1354527"/>
          <a:ext cx="1098550" cy="355600"/>
        </p:xfrm>
        <a:graphic>
          <a:graphicData uri="http://schemas.openxmlformats.org/presentationml/2006/ole">
            <p:oleObj spid="_x0000_s104451" name="Equation" r:id="rId4" imgW="736560" imgH="241200" progId="Equation.3">
              <p:embed/>
            </p:oleObj>
          </a:graphicData>
        </a:graphic>
      </p:graphicFrame>
      <p:graphicFrame>
        <p:nvGraphicFramePr>
          <p:cNvPr id="99356" name="Object 28"/>
          <p:cNvGraphicFramePr>
            <a:graphicFrameLocks noChangeAspect="1"/>
          </p:cNvGraphicFramePr>
          <p:nvPr/>
        </p:nvGraphicFramePr>
        <p:xfrm>
          <a:off x="449263" y="1715160"/>
          <a:ext cx="4451350" cy="674687"/>
        </p:xfrm>
        <a:graphic>
          <a:graphicData uri="http://schemas.openxmlformats.org/presentationml/2006/ole">
            <p:oleObj spid="_x0000_s104452" name="Equation" r:id="rId5" imgW="2984400" imgH="457200" progId="Equation.3">
              <p:embed/>
            </p:oleObj>
          </a:graphicData>
        </a:graphic>
      </p:graphicFrame>
      <p:graphicFrame>
        <p:nvGraphicFramePr>
          <p:cNvPr id="99357" name="Object 29"/>
          <p:cNvGraphicFramePr>
            <a:graphicFrameLocks noChangeAspect="1"/>
          </p:cNvGraphicFramePr>
          <p:nvPr/>
        </p:nvGraphicFramePr>
        <p:xfrm>
          <a:off x="5077213" y="2388039"/>
          <a:ext cx="927100" cy="336550"/>
        </p:xfrm>
        <a:graphic>
          <a:graphicData uri="http://schemas.openxmlformats.org/presentationml/2006/ole">
            <p:oleObj spid="_x0000_s104453" name="Equation" r:id="rId6" imgW="622080" imgH="228600" progId="Equation.3">
              <p:embed/>
            </p:oleObj>
          </a:graphicData>
        </a:graphic>
      </p:graphicFrame>
      <p:graphicFrame>
        <p:nvGraphicFramePr>
          <p:cNvPr id="99358" name="Object 30"/>
          <p:cNvGraphicFramePr>
            <a:graphicFrameLocks noChangeAspect="1"/>
          </p:cNvGraphicFramePr>
          <p:nvPr/>
        </p:nvGraphicFramePr>
        <p:xfrm>
          <a:off x="449263" y="2748183"/>
          <a:ext cx="5815013" cy="712788"/>
        </p:xfrm>
        <a:graphic>
          <a:graphicData uri="http://schemas.openxmlformats.org/presentationml/2006/ole">
            <p:oleObj spid="_x0000_s104454" name="Equation" r:id="rId7" imgW="3898800" imgH="482400" progId="Equation.3">
              <p:embed/>
            </p:oleObj>
          </a:graphicData>
        </a:graphic>
      </p:graphicFrame>
      <p:graphicFrame>
        <p:nvGraphicFramePr>
          <p:cNvPr id="99359" name="Object 31"/>
          <p:cNvGraphicFramePr>
            <a:graphicFrameLocks noChangeAspect="1"/>
          </p:cNvGraphicFramePr>
          <p:nvPr/>
        </p:nvGraphicFramePr>
        <p:xfrm>
          <a:off x="449263" y="3785700"/>
          <a:ext cx="2670175" cy="355600"/>
        </p:xfrm>
        <a:graphic>
          <a:graphicData uri="http://schemas.openxmlformats.org/presentationml/2006/ole">
            <p:oleObj spid="_x0000_s104455" name="Equation" r:id="rId8" imgW="1790640" imgH="241200" progId="Equation.3">
              <p:embed/>
            </p:oleObj>
          </a:graphicData>
        </a:graphic>
      </p:graphicFrame>
      <p:graphicFrame>
        <p:nvGraphicFramePr>
          <p:cNvPr id="99360" name="Object 32"/>
          <p:cNvGraphicFramePr>
            <a:graphicFrameLocks noChangeAspect="1"/>
          </p:cNvGraphicFramePr>
          <p:nvPr/>
        </p:nvGraphicFramePr>
        <p:xfrm>
          <a:off x="449263" y="4905596"/>
          <a:ext cx="3978275" cy="638175"/>
        </p:xfrm>
        <a:graphic>
          <a:graphicData uri="http://schemas.openxmlformats.org/presentationml/2006/ole">
            <p:oleObj spid="_x0000_s104456" name="Equation" r:id="rId9" imgW="2666880" imgH="4316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18454</TotalTime>
  <Words>833</Words>
  <Application>Microsoft PowerPoint</Application>
  <PresentationFormat>Letter Paper (8.5x11 in)</PresentationFormat>
  <Paragraphs>92</Paragraphs>
  <Slides>13</Slides>
  <Notes>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13</vt:i4>
      </vt:variant>
    </vt:vector>
  </HeadingPairs>
  <TitlesOfParts>
    <vt:vector size="17" baseType="lpstr">
      <vt:lpstr>lecture_title</vt:lpstr>
      <vt:lpstr>lecture_default</vt:lpstr>
      <vt:lpstr>Equation</vt:lpstr>
      <vt:lpstr>Microsoft Equation 3.0</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1649</cp:revision>
  <dcterms:created xsi:type="dcterms:W3CDTF">2002-09-12T17:13:32Z</dcterms:created>
  <dcterms:modified xsi:type="dcterms:W3CDTF">2008-09-16T22:19:07Z</dcterms:modified>
</cp:coreProperties>
</file>