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452" r:id="rId4"/>
    <p:sldId id="500" r:id="rId5"/>
    <p:sldId id="518" r:id="rId6"/>
    <p:sldId id="509" r:id="rId7"/>
    <p:sldId id="492" r:id="rId8"/>
    <p:sldId id="454" r:id="rId9"/>
    <p:sldId id="514" r:id="rId10"/>
    <p:sldId id="519" r:id="rId11"/>
    <p:sldId id="510" r:id="rId12"/>
    <p:sldId id="520" r:id="rId13"/>
    <p:sldId id="515" r:id="rId14"/>
    <p:sldId id="478" r:id="rId15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4086"/>
        <p:guide pos="2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10.mp3" TargetMode="External"/><Relationship Id="rId3" Type="http://schemas.openxmlformats.org/officeDocument/2006/relationships/hyperlink" Target="http://cnx.org/content/m11912/latest/" TargetMode="External"/><Relationship Id="rId7" Type="http://schemas.openxmlformats.org/officeDocument/2006/relationships/hyperlink" Target="http://www.ece.msstate.edu/research/isip/publications/courses/ece_8423/lectures/current/lecture_10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ee.strath.ac.uk/r.w.stewart/adaptivejava/java_adaptive_dsp/jdk1.1/javapage.htm" TargetMode="External"/><Relationship Id="rId11" Type="http://schemas.openxmlformats.org/officeDocument/2006/relationships/hyperlink" Target="http://www.mathworks.com/access/helpdesk_r13/help/toolbox/images/enhanc20.html" TargetMode="External"/><Relationship Id="rId5" Type="http://schemas.openxmlformats.org/officeDocument/2006/relationships/hyperlink" Target="http://www.cs.tut.fi/~tabus/course/ASP/LectureNew10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visionbib.com/bibliography/image-proc109.html" TargetMode="External"/><Relationship Id="rId9" Type="http://schemas.openxmlformats.org/officeDocument/2006/relationships/hyperlink" Target="http://www.traders.com/Documentation/FEEDbk_docs/Archive/032005/TradersTips/TradersTip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3.jpe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Derivation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Computational Simplifications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Lattice Structures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Properties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Gradient Adaptive Lattice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Joint Process Estimator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CNX: IIR Adaptive Filters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KP: Bibliography</a:t>
            </a: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5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MH: Adaptive Filter Applet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.../publications/courses/ece_8423/lectures/current/lecture_10.ppt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.../publications/courses/ece_8423/lectures/current/lecture_10.mp3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10: </a:t>
            </a:r>
            <a:r>
              <a:rPr lang="en-US" b="1" dirty="0" smtClean="0">
                <a:solidFill>
                  <a:schemeClr val="accent2"/>
                </a:solidFill>
              </a:rPr>
              <a:t>IIR AND LATTICE ADAPTIVE FILTERS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8129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89563" y="1258030"/>
            <a:ext cx="3292475" cy="260654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8130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89563" y="3699802"/>
            <a:ext cx="3292475" cy="191834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Gradient Adaptive Lattice (GAL) Filter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704386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derive an adaptive algorithm for estimating the reflection coefficients by considering the following minimization: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invoke a steepest descent update: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compute the gradient of the instantaneous error: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invoke our update equations for the error terms:</a:t>
            </a:r>
          </a:p>
          <a:p>
            <a:pPr marL="165100" indent="-165100">
              <a:spcAft>
                <a:spcPts val="60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and derive expressions for the derivatives: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452438" y="1272833"/>
          <a:ext cx="2530475" cy="825500"/>
        </p:xfrm>
        <a:graphic>
          <a:graphicData uri="http://schemas.openxmlformats.org/presentationml/2006/ole">
            <p:oleObj spid="_x0000_s100357" name="Equation" r:id="rId3" imgW="1701720" imgH="558720" progId="Equation.3">
              <p:embed/>
            </p:oleObj>
          </a:graphicData>
        </a:graphic>
      </p:graphicFrame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452438" y="2390877"/>
          <a:ext cx="2322512" cy="581025"/>
        </p:xfrm>
        <a:graphic>
          <a:graphicData uri="http://schemas.openxmlformats.org/presentationml/2006/ole">
            <p:oleObj spid="_x0000_s100361" name="Equation" r:id="rId4" imgW="1562040" imgH="393480" progId="Equation.3">
              <p:embed/>
            </p:oleObj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452438" y="3352751"/>
          <a:ext cx="4494213" cy="712788"/>
        </p:xfrm>
        <a:graphic>
          <a:graphicData uri="http://schemas.openxmlformats.org/presentationml/2006/ole">
            <p:oleObj spid="_x0000_s100362" name="Equation" r:id="rId5" imgW="3022560" imgH="482400" progId="Equation.3">
              <p:embed/>
            </p:oleObj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452438" y="4334534"/>
          <a:ext cx="2662238" cy="712787"/>
        </p:xfrm>
        <a:graphic>
          <a:graphicData uri="http://schemas.openxmlformats.org/presentationml/2006/ole">
            <p:oleObj spid="_x0000_s100363" name="Equation" r:id="rId6" imgW="1790640" imgH="482400" progId="Equation.3">
              <p:embed/>
            </p:oleObj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452438" y="5505499"/>
          <a:ext cx="3833812" cy="676275"/>
        </p:xfrm>
        <a:graphic>
          <a:graphicData uri="http://schemas.openxmlformats.org/presentationml/2006/ole">
            <p:oleObj spid="_x0000_s100364" name="Equation" r:id="rId7" imgW="2577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Gradient Adaptive Lattice (GAL) Filter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704386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substitute these into our expression for the gradient: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Combining results: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Notes:</a:t>
            </a:r>
          </a:p>
          <a:p>
            <a:pPr marL="633413" indent="-465138">
              <a:spcAft>
                <a:spcPts val="3600"/>
              </a:spcAft>
              <a:buFont typeface="+mj-lt"/>
              <a:buAutoNum type="arabicParenR"/>
            </a:pPr>
            <a:r>
              <a:rPr lang="en-US" sz="1800" b="1" dirty="0" smtClean="0">
                <a:solidFill>
                  <a:schemeClr val="bg1"/>
                </a:solidFill>
              </a:rPr>
              <a:t>We initially set the reflection coefficients to zero, which means:</a:t>
            </a:r>
          </a:p>
          <a:p>
            <a:pPr marL="633413" indent="-465138">
              <a:spcAft>
                <a:spcPts val="9600"/>
              </a:spcAft>
              <a:buFont typeface="+mj-lt"/>
              <a:buAutoNum type="arabicParenR"/>
            </a:pPr>
            <a:r>
              <a:rPr lang="en-US" sz="1800" b="1" dirty="0" smtClean="0">
                <a:solidFill>
                  <a:schemeClr val="bg1"/>
                </a:solidFill>
              </a:rPr>
              <a:t>We can use a time-varying adaptation constant:</a:t>
            </a:r>
          </a:p>
          <a:p>
            <a:pPr marL="633413" indent="-465138">
              <a:spcAft>
                <a:spcPts val="1200"/>
              </a:spcAft>
              <a:buFont typeface="+mj-lt"/>
              <a:buAutoNum type="arabicParenR"/>
            </a:pPr>
            <a:r>
              <a:rPr lang="en-US" sz="1800" b="1" dirty="0" smtClean="0">
                <a:solidFill>
                  <a:schemeClr val="bg1"/>
                </a:solidFill>
              </a:rPr>
              <a:t>GAL generally converges faster than LMS at a rate which is independent of the eigenvalue spread of the input, but has slightly higher bias.</a:t>
            </a:r>
          </a:p>
          <a:p>
            <a:pPr marL="633413" indent="-465138">
              <a:spcAft>
                <a:spcPts val="1200"/>
              </a:spcAft>
              <a:buFont typeface="+mj-lt"/>
              <a:buAutoNum type="arabicParenR"/>
            </a:pPr>
            <a:r>
              <a:rPr lang="en-US" sz="1800" b="1" dirty="0" smtClean="0">
                <a:solidFill>
                  <a:schemeClr val="bg1"/>
                </a:solidFill>
              </a:rPr>
              <a:t>There are several other popular approaches for updating the coefficients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based on </a:t>
            </a:r>
            <a:r>
              <a:rPr lang="en-US" sz="1800" b="1" smtClean="0">
                <a:solidFill>
                  <a:schemeClr val="bg1"/>
                </a:solidFill>
              </a:rPr>
              <a:t>second derivatives.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452438" y="885995"/>
          <a:ext cx="4645025" cy="693737"/>
        </p:xfrm>
        <a:graphic>
          <a:graphicData uri="http://schemas.openxmlformats.org/presentationml/2006/ole">
            <p:oleObj spid="_x0000_s109572" name="Equation" r:id="rId3" imgW="3124080" imgH="469800" progId="Equation.3">
              <p:embed/>
            </p:oleObj>
          </a:graphicData>
        </a:graphic>
      </p:graphicFrame>
      <p:graphicFrame>
        <p:nvGraphicFramePr>
          <p:cNvPr id="109576" name="Object 8"/>
          <p:cNvGraphicFramePr>
            <a:graphicFrameLocks noChangeAspect="1"/>
          </p:cNvGraphicFramePr>
          <p:nvPr/>
        </p:nvGraphicFramePr>
        <p:xfrm>
          <a:off x="452438" y="1804547"/>
          <a:ext cx="4664075" cy="938212"/>
        </p:xfrm>
        <a:graphic>
          <a:graphicData uri="http://schemas.openxmlformats.org/presentationml/2006/ole">
            <p:oleObj spid="_x0000_s109576" name="Equation" r:id="rId4" imgW="3136680" imgH="634680" progId="Equation.3">
              <p:embed/>
            </p:oleObj>
          </a:graphicData>
        </a:graphic>
      </p:graphicFrame>
      <p:graphicFrame>
        <p:nvGraphicFramePr>
          <p:cNvPr id="109577" name="Object 9"/>
          <p:cNvGraphicFramePr>
            <a:graphicFrameLocks noChangeAspect="1"/>
          </p:cNvGraphicFramePr>
          <p:nvPr/>
        </p:nvGraphicFramePr>
        <p:xfrm>
          <a:off x="817563" y="3485515"/>
          <a:ext cx="3360737" cy="357188"/>
        </p:xfrm>
        <a:graphic>
          <a:graphicData uri="http://schemas.openxmlformats.org/presentationml/2006/ole">
            <p:oleObj spid="_x0000_s109577" name="Equation" r:id="rId5" imgW="2260440" imgH="241200" progId="Equation.3">
              <p:embed/>
            </p:oleObj>
          </a:graphicData>
        </a:graphic>
      </p:graphicFrame>
      <p:graphicFrame>
        <p:nvGraphicFramePr>
          <p:cNvPr id="109578" name="Object 10"/>
          <p:cNvGraphicFramePr>
            <a:graphicFrameLocks noChangeAspect="1"/>
          </p:cNvGraphicFramePr>
          <p:nvPr/>
        </p:nvGraphicFramePr>
        <p:xfrm>
          <a:off x="817563" y="4294823"/>
          <a:ext cx="4908550" cy="1014412"/>
        </p:xfrm>
        <a:graphic>
          <a:graphicData uri="http://schemas.openxmlformats.org/presentationml/2006/ole">
            <p:oleObj spid="_x0000_s109578" name="Equation" r:id="rId6" imgW="330192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Joint Process Estimator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6396" y="534572"/>
            <a:ext cx="3654084" cy="282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lattice structure we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described was equivalent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to an all-pole, or AR, filter.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combine the FIR and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all-pole structures to produce an ARMA filter.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think about the estimation process as a two-step process.</a:t>
            </a:r>
          </a:p>
        </p:txBody>
      </p:sp>
      <p:pic>
        <p:nvPicPr>
          <p:cNvPr id="11" name="Picture 10" descr="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60000">
            <a:off x="4996724" y="-517233"/>
            <a:ext cx="3002003" cy="5271158"/>
          </a:xfrm>
          <a:prstGeom prst="rect">
            <a:avLst/>
          </a:prstGeom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4809" y="3532307"/>
            <a:ext cx="8621566" cy="282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coefficients of the lattice structure are adapted as previously described. 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coefficients for the forward structure are also adapted as before: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These types of filters have been successfully applied to a variety of channel equalization problems, such as high-speed modems.</a:t>
            </a:r>
          </a:p>
        </p:txBody>
      </p:sp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452438" y="4243412"/>
          <a:ext cx="1736725" cy="357188"/>
        </p:xfrm>
        <a:graphic>
          <a:graphicData uri="http://schemas.openxmlformats.org/presentationml/2006/ole">
            <p:oleObj spid="_x0000_s104457" name="Equation" r:id="rId4" imgW="1168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an IIR adaptive filter (IIRLMS).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Derived update equations for the case of an all-pole filter.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a simplified version of this filter for stationary inputs (a linear prediction-based lattice filter).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Generalized this to a joint process estimator, or ladder filter, that is capable of learning a filter with poles and zeroes.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78458" y="634199"/>
            <a:ext cx="8684188" cy="585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Thus far we have concentrated on FIR filters and transversal implementations (e.g., direct form or tapped delay lines).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An FIR filter may need many taps to model a smooth frequency response that can be described by an all-pole filter (e.g., voice or music). This leads to a very high computational cost.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A recursive structure can achieve the same performance at a significantly reduced computational cost. But, we must worry about stability (e.g., poles outside the unit circle).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performance surface associated with an IIR adaptive filter is not guaranteed to be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, leading to convergence to local minima in MSE.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The basic form of a recursive filter is:</a:t>
            </a:r>
          </a:p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  <a:tabLst>
                <a:tab pos="3376613" algn="r"/>
              </a:tabLst>
            </a:pPr>
            <a:r>
              <a:rPr lang="en-US" sz="1800" b="1" dirty="0" smtClean="0"/>
              <a:t>We can define an extended coefficient vector:</a:t>
            </a:r>
          </a:p>
          <a:p>
            <a:pPr marL="165100" indent="-165100">
              <a:spcAft>
                <a:spcPts val="4800"/>
              </a:spcAft>
              <a:tabLst>
                <a:tab pos="3376613" algn="r"/>
              </a:tabLst>
            </a:pPr>
            <a:r>
              <a:rPr lang="en-US" sz="1800" b="1" dirty="0" smtClean="0"/>
              <a:t>	and an extended data vector:</a:t>
            </a:r>
          </a:p>
        </p:txBody>
      </p:sp>
      <p:graphicFrame>
        <p:nvGraphicFramePr>
          <p:cNvPr id="46114" name="Object 34"/>
          <p:cNvGraphicFramePr>
            <a:graphicFrameLocks noChangeAspect="1"/>
          </p:cNvGraphicFramePr>
          <p:nvPr/>
        </p:nvGraphicFramePr>
        <p:xfrm>
          <a:off x="452438" y="4249467"/>
          <a:ext cx="3779838" cy="657225"/>
        </p:xfrm>
        <a:graphic>
          <a:graphicData uri="http://schemas.openxmlformats.org/presentationml/2006/ole">
            <p:oleObj spid="_x0000_s46114" name="Equation" r:id="rId3" imgW="2539800" imgH="44424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505762" y="3948574"/>
            <a:ext cx="3470678" cy="1467485"/>
            <a:chOff x="5308712" y="614533"/>
            <a:chExt cx="3470678" cy="146748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308712" y="1531938"/>
              <a:ext cx="914400" cy="15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935378" y="1531938"/>
              <a:ext cx="610088" cy="984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559533" y="1197292"/>
              <a:ext cx="685800" cy="685800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rot="5400000">
              <a:off x="7617404" y="899562"/>
              <a:ext cx="582760" cy="1270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"/>
            <p:cNvGraphicFramePr>
              <a:graphicFrameLocks noChangeAspect="1"/>
            </p:cNvGraphicFramePr>
            <p:nvPr/>
          </p:nvGraphicFramePr>
          <p:xfrm>
            <a:off x="5468938" y="1155700"/>
            <a:ext cx="473075" cy="301625"/>
          </p:xfrm>
          <a:graphic>
            <a:graphicData uri="http://schemas.openxmlformats.org/presentationml/2006/ole">
              <p:oleObj spid="_x0000_s46116" name="Equation" r:id="rId4" imgW="317160" imgH="203040" progId="Equation.3">
                <p:embed/>
              </p:oleObj>
            </a:graphicData>
          </a:graphic>
        </p:graphicFrame>
        <p:graphicFrame>
          <p:nvGraphicFramePr>
            <p:cNvPr id="14" name="Object 3"/>
            <p:cNvGraphicFramePr>
              <a:graphicFrameLocks noChangeAspect="1"/>
            </p:cNvGraphicFramePr>
            <p:nvPr/>
          </p:nvGraphicFramePr>
          <p:xfrm>
            <a:off x="6985863" y="1238567"/>
            <a:ext cx="471487" cy="301625"/>
          </p:xfrm>
          <a:graphic>
            <a:graphicData uri="http://schemas.openxmlformats.org/presentationml/2006/ole">
              <p:oleObj spid="_x0000_s46117" name="Equation" r:id="rId5" imgW="317160" imgH="203040" progId="Equation.3">
                <p:embed/>
              </p:oleObj>
            </a:graphicData>
          </a:graphic>
        </p:graphicFrame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7999413" y="619125"/>
            <a:ext cx="490537" cy="301625"/>
          </p:xfrm>
          <a:graphic>
            <a:graphicData uri="http://schemas.openxmlformats.org/presentationml/2006/ole">
              <p:oleObj spid="_x0000_s46118" name="Equation" r:id="rId6" imgW="330120" imgH="203040" progId="Equation.3">
                <p:embed/>
              </p:oleObj>
            </a:graphicData>
          </a:graphic>
        </p:graphicFrame>
        <p:graphicFrame>
          <p:nvGraphicFramePr>
            <p:cNvPr id="16" name="Object 5"/>
            <p:cNvGraphicFramePr>
              <a:graphicFrameLocks noChangeAspect="1"/>
            </p:cNvGraphicFramePr>
            <p:nvPr/>
          </p:nvGraphicFramePr>
          <p:xfrm>
            <a:off x="8325365" y="1238567"/>
            <a:ext cx="454025" cy="301625"/>
          </p:xfrm>
          <a:graphic>
            <a:graphicData uri="http://schemas.openxmlformats.org/presentationml/2006/ole">
              <p:oleObj spid="_x0000_s46119" name="Equation" r:id="rId7" imgW="304560" imgH="203040" progId="Equation.3">
                <p:embed/>
              </p:oleObj>
            </a:graphicData>
          </a:graphic>
        </p:graphicFrame>
        <p:grpSp>
          <p:nvGrpSpPr>
            <p:cNvPr id="18" name="Group 29"/>
            <p:cNvGrpSpPr/>
            <p:nvPr/>
          </p:nvGrpSpPr>
          <p:grpSpPr>
            <a:xfrm>
              <a:off x="7573601" y="1198086"/>
              <a:ext cx="685800" cy="685800"/>
              <a:chOff x="3667547" y="1192584"/>
              <a:chExt cx="685800" cy="685800"/>
            </a:xfrm>
          </p:grpSpPr>
          <p:cxnSp>
            <p:nvCxnSpPr>
              <p:cNvPr id="25" name="Straight Connector 24"/>
              <p:cNvCxnSpPr>
                <a:stCxn id="11" idx="0"/>
                <a:endCxn id="11" idx="4"/>
              </p:cNvCxnSpPr>
              <p:nvPr/>
            </p:nvCxnSpPr>
            <p:spPr>
              <a:xfrm rot="13500000" flipH="1">
                <a:off x="3667547" y="1534690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1" idx="2"/>
                <a:endCxn id="11" idx="6"/>
              </p:cNvCxnSpPr>
              <p:nvPr/>
            </p:nvCxnSpPr>
            <p:spPr>
              <a:xfrm rot="8100000" flipH="1">
                <a:off x="3667547" y="1534690"/>
                <a:ext cx="685800" cy="1588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7732258" y="1142724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+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18890" y="1337328"/>
              <a:ext cx="365760" cy="36933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–</a:t>
              </a:r>
            </a:p>
          </p:txBody>
        </p:sp>
        <p:cxnSp>
          <p:nvCxnSpPr>
            <p:cNvPr id="21" name="Elbow Connector 20"/>
            <p:cNvCxnSpPr>
              <a:stCxn id="11" idx="6"/>
            </p:cNvCxnSpPr>
            <p:nvPr/>
          </p:nvCxnSpPr>
          <p:spPr>
            <a:xfrm flipH="1">
              <a:off x="5795889" y="1540192"/>
              <a:ext cx="2449444" cy="541826"/>
            </a:xfrm>
            <a:prstGeom prst="bentConnector3">
              <a:avLst>
                <a:gd name="adj1" fmla="val -933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5795889" y="1167619"/>
              <a:ext cx="1308296" cy="9003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6246069" y="1315109"/>
              <a:ext cx="679799" cy="45016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6431402" y="1411288"/>
            <a:ext cx="339725" cy="300037"/>
          </p:xfrm>
          <a:graphic>
            <a:graphicData uri="http://schemas.openxmlformats.org/presentationml/2006/ole">
              <p:oleObj spid="_x0000_s46120" name="Equation" r:id="rId8" imgW="152280" imgH="203040" progId="Equation.3">
                <p:embed/>
              </p:oleObj>
            </a:graphicData>
          </a:graphic>
        </p:graphicFrame>
      </p:grpSp>
      <p:graphicFrame>
        <p:nvGraphicFramePr>
          <p:cNvPr id="46121" name="Object 41"/>
          <p:cNvGraphicFramePr>
            <a:graphicFrameLocks noChangeAspect="1"/>
          </p:cNvGraphicFramePr>
          <p:nvPr/>
        </p:nvGraphicFramePr>
        <p:xfrm>
          <a:off x="465138" y="5172094"/>
          <a:ext cx="4233863" cy="355600"/>
        </p:xfrm>
        <a:graphic>
          <a:graphicData uri="http://schemas.openxmlformats.org/presentationml/2006/ole">
            <p:oleObj spid="_x0000_s46121" name="Equation" r:id="rId9" imgW="2844720" imgH="241200" progId="Equation.3">
              <p:embed/>
            </p:oleObj>
          </a:graphicData>
        </a:graphic>
      </p:graphicFrame>
      <p:graphicFrame>
        <p:nvGraphicFramePr>
          <p:cNvPr id="46122" name="Object 42"/>
          <p:cNvGraphicFramePr>
            <a:graphicFrameLocks noChangeAspect="1"/>
          </p:cNvGraphicFramePr>
          <p:nvPr/>
        </p:nvGraphicFramePr>
        <p:xfrm>
          <a:off x="465138" y="5793497"/>
          <a:ext cx="6161088" cy="749300"/>
        </p:xfrm>
        <a:graphic>
          <a:graphicData uri="http://schemas.openxmlformats.org/presentationml/2006/ole">
            <p:oleObj spid="_x0000_s46122" name="Equation" r:id="rId10" imgW="4140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Minimization of the Error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704387" cy="326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As usual, we can set up a minimization of the mean-squared error: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3800"/>
              </a:spcAft>
            </a:pPr>
            <a:r>
              <a:rPr lang="en-US" sz="1800" b="1" dirty="0" smtClean="0">
                <a:sym typeface="Symbol"/>
              </a:rPr>
              <a:t>	and differentiate the error with respect to the filter coefficients: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Since </a:t>
            </a:r>
            <a:r>
              <a:rPr lang="en-US" sz="1800" i="1" dirty="0" smtClean="0">
                <a:sym typeface="Symbol"/>
              </a:rPr>
              <a:t>e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 is only dependent on </a:t>
            </a:r>
            <a:r>
              <a:rPr lang="en-US" sz="1800" i="1" dirty="0" smtClean="0">
                <a:sym typeface="Symbol"/>
              </a:rPr>
              <a:t></a:t>
            </a:r>
            <a:r>
              <a:rPr lang="en-US" sz="1800" b="1" dirty="0" smtClean="0">
                <a:sym typeface="Symbol"/>
              </a:rPr>
              <a:t> through </a:t>
            </a:r>
            <a:r>
              <a:rPr lang="en-US" sz="1800" i="1" dirty="0" smtClean="0">
                <a:sym typeface="Symbol"/>
              </a:rPr>
              <a:t>y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This minimization is more complex because </a:t>
            </a:r>
            <a:r>
              <a:rPr lang="en-US" sz="1800" i="1" dirty="0" smtClean="0">
                <a:sym typeface="Symbol"/>
              </a:rPr>
              <a:t>y</a:t>
            </a:r>
            <a:r>
              <a:rPr lang="en-US" sz="1800" dirty="0" smtClean="0">
                <a:sym typeface="Symbol"/>
              </a:rPr>
              <a:t>(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-</a:t>
            </a:r>
            <a:r>
              <a:rPr lang="en-US" sz="1800" i="1" dirty="0" smtClean="0">
                <a:sym typeface="Symbol"/>
              </a:rPr>
              <a:t>j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 are also dependent on </a:t>
            </a:r>
            <a:r>
              <a:rPr lang="en-US" sz="1800" i="1" dirty="0" smtClean="0">
                <a:sym typeface="Symbol"/>
              </a:rPr>
              <a:t>(</a:t>
            </a:r>
            <a:r>
              <a:rPr lang="en-US" sz="1800" i="1" dirty="0" err="1" smtClean="0">
                <a:sym typeface="Symbol"/>
              </a:rPr>
              <a:t>i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, so we need to separate things dependent on </a:t>
            </a:r>
            <a:r>
              <a:rPr lang="en-US" sz="1800" i="1" dirty="0" smtClean="0">
                <a:sym typeface="Symbol"/>
              </a:rPr>
              <a:t>h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>
                <a:sym typeface="Symbol"/>
              </a:rPr>
              <a:t> and </a:t>
            </a:r>
            <a:r>
              <a:rPr lang="en-US" sz="1800" i="1" dirty="0" smtClean="0">
                <a:sym typeface="Symbol"/>
              </a:rPr>
              <a:t>f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>
                <a:sym typeface="Symbol"/>
              </a:rPr>
              <a:t>:</a:t>
            </a:r>
          </a:p>
        </p:txBody>
      </p:sp>
      <p:graphicFrame>
        <p:nvGraphicFramePr>
          <p:cNvPr id="88109" name="Object 45"/>
          <p:cNvGraphicFramePr>
            <a:graphicFrameLocks noChangeAspect="1"/>
          </p:cNvGraphicFramePr>
          <p:nvPr/>
        </p:nvGraphicFramePr>
        <p:xfrm>
          <a:off x="465138" y="1620203"/>
          <a:ext cx="4005263" cy="1703387"/>
        </p:xfrm>
        <a:graphic>
          <a:graphicData uri="http://schemas.openxmlformats.org/presentationml/2006/ole">
            <p:oleObj spid="_x0000_s88109" name="Equation" r:id="rId3" imgW="2692080" imgH="1155600" progId="Equation.3">
              <p:embed/>
            </p:oleObj>
          </a:graphicData>
        </a:graphic>
      </p:graphicFrame>
      <p:graphicFrame>
        <p:nvGraphicFramePr>
          <p:cNvPr id="88115" name="Object 51"/>
          <p:cNvGraphicFramePr>
            <a:graphicFrameLocks noChangeAspect="1"/>
          </p:cNvGraphicFramePr>
          <p:nvPr/>
        </p:nvGraphicFramePr>
        <p:xfrm>
          <a:off x="465138" y="885776"/>
          <a:ext cx="3044825" cy="357188"/>
        </p:xfrm>
        <a:graphic>
          <a:graphicData uri="http://schemas.openxmlformats.org/presentationml/2006/ole">
            <p:oleObj spid="_x0000_s88115" name="Equation" r:id="rId4" imgW="2044440" imgH="241200" progId="Equation.3">
              <p:embed/>
            </p:oleObj>
          </a:graphicData>
        </a:graphic>
      </p:graphicFrame>
      <p:graphicFrame>
        <p:nvGraphicFramePr>
          <p:cNvPr id="88116" name="Object 52"/>
          <p:cNvGraphicFramePr>
            <a:graphicFrameLocks noChangeAspect="1"/>
          </p:cNvGraphicFramePr>
          <p:nvPr/>
        </p:nvGraphicFramePr>
        <p:xfrm>
          <a:off x="465138" y="3661605"/>
          <a:ext cx="4627562" cy="1384300"/>
        </p:xfrm>
        <a:graphic>
          <a:graphicData uri="http://schemas.openxmlformats.org/presentationml/2006/ole">
            <p:oleObj spid="_x0000_s88116" name="Equation" r:id="rId5" imgW="3111480" imgH="939600" progId="Equation.3">
              <p:embed/>
            </p:oleObj>
          </a:graphicData>
        </a:graphic>
      </p:graphicFrame>
      <p:graphicFrame>
        <p:nvGraphicFramePr>
          <p:cNvPr id="88117" name="Object 53"/>
          <p:cNvGraphicFramePr>
            <a:graphicFrameLocks noChangeAspect="1"/>
          </p:cNvGraphicFramePr>
          <p:nvPr/>
        </p:nvGraphicFramePr>
        <p:xfrm>
          <a:off x="465138" y="5831597"/>
          <a:ext cx="6856413" cy="711200"/>
        </p:xfrm>
        <a:graphic>
          <a:graphicData uri="http://schemas.openxmlformats.org/presentationml/2006/ole">
            <p:oleObj spid="_x0000_s88117" name="Equation" r:id="rId6" imgW="4609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Minimization of the Error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4" y="548640"/>
            <a:ext cx="8704387" cy="326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this follows because </a:t>
            </a:r>
            <a:r>
              <a:rPr lang="en-US" sz="1800" i="1" dirty="0" smtClean="0">
                <a:sym typeface="Symbol"/>
              </a:rPr>
              <a:t>h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>
                <a:sym typeface="Symbol"/>
              </a:rPr>
              <a:t> and </a:t>
            </a:r>
            <a:r>
              <a:rPr lang="en-US" sz="1800" i="1" dirty="0" smtClean="0">
                <a:sym typeface="Symbol"/>
              </a:rPr>
              <a:t>f</a:t>
            </a:r>
            <a:r>
              <a:rPr lang="en-US" sz="1800" dirty="0" smtClean="0">
                <a:sym typeface="Symbol"/>
              </a:rPr>
              <a:t>() </a:t>
            </a:r>
            <a:r>
              <a:rPr lang="en-US" sz="1800" b="1" dirty="0" smtClean="0">
                <a:sym typeface="Symbol"/>
              </a:rPr>
              <a:t>are independent. Continuing for </a:t>
            </a:r>
            <a:r>
              <a:rPr lang="en-US" sz="1800" i="1" dirty="0" smtClean="0">
                <a:sym typeface="Symbol"/>
              </a:rPr>
              <a:t>f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/>
              <a:t>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Combining these two equations:</a:t>
            </a:r>
          </a:p>
          <a:p>
            <a:pPr marL="165100" indent="-165100">
              <a:spcAft>
                <a:spcPts val="12800"/>
              </a:spcAft>
            </a:pPr>
            <a:r>
              <a:rPr lang="en-US" sz="1800" b="1" dirty="0" smtClean="0">
                <a:sym typeface="Symbol"/>
              </a:rPr>
              <a:t>	which is a recursive update for the gradient. Substituting into                        :</a:t>
            </a:r>
          </a:p>
          <a:p>
            <a:pPr marL="165100" indent="-165100">
              <a:spcAft>
                <a:spcPts val="12800"/>
              </a:spcAft>
            </a:pPr>
            <a:r>
              <a:rPr lang="en-US" sz="1800" b="1" dirty="0" smtClean="0">
                <a:sym typeface="Symbol"/>
              </a:rPr>
              <a:t>	which are recursive forms of the normal equations. Direct solution of these equations produces a nonlinear set of equations because of the recursive nature of the derivatives. An alternate approach is to try an iterative solution.</a:t>
            </a:r>
          </a:p>
        </p:txBody>
      </p:sp>
      <p:graphicFrame>
        <p:nvGraphicFramePr>
          <p:cNvPr id="88117" name="Object 53"/>
          <p:cNvGraphicFramePr>
            <a:graphicFrameLocks noChangeAspect="1"/>
          </p:cNvGraphicFramePr>
          <p:nvPr/>
        </p:nvGraphicFramePr>
        <p:xfrm>
          <a:off x="465138" y="893103"/>
          <a:ext cx="4760912" cy="655638"/>
        </p:xfrm>
        <a:graphic>
          <a:graphicData uri="http://schemas.openxmlformats.org/presentationml/2006/ole">
            <p:oleObj spid="_x0000_s107525" name="Equation" r:id="rId3" imgW="3200400" imgH="444240" progId="Equation.3">
              <p:embed/>
            </p:oleObj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465138" y="1923854"/>
          <a:ext cx="6688138" cy="1685925"/>
        </p:xfrm>
        <a:graphic>
          <a:graphicData uri="http://schemas.openxmlformats.org/presentationml/2006/ole">
            <p:oleObj spid="_x0000_s107526" name="Equation" r:id="rId4" imgW="4495680" imgH="1143000" progId="Equation.3">
              <p:embed/>
            </p:oleObj>
          </a:graphicData>
        </a:graphic>
      </p:graphicFrame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6958793" y="3441260"/>
          <a:ext cx="1566862" cy="673100"/>
        </p:xfrm>
        <a:graphic>
          <a:graphicData uri="http://schemas.openxmlformats.org/presentationml/2006/ole">
            <p:oleObj spid="_x0000_s107528" name="Equation" r:id="rId5" imgW="1054080" imgH="457200" progId="Equation.3">
              <p:embed/>
            </p:oleObj>
          </a:graphicData>
        </a:graphic>
      </p:graphicFrame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465138" y="3996861"/>
          <a:ext cx="5327650" cy="1536700"/>
        </p:xfrm>
        <a:graphic>
          <a:graphicData uri="http://schemas.openxmlformats.org/presentationml/2006/ole">
            <p:oleObj spid="_x0000_s107529" name="Equation" r:id="rId6" imgW="35812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63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Iterative Solution Using Steepest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186395" y="647114"/>
            <a:ext cx="8690319" cy="59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We seek an update of the form: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We replace                         by the instantaneous version:</a:t>
            </a:r>
          </a:p>
          <a:p>
            <a:pPr marL="165100" indent="-165100">
              <a:spcAft>
                <a:spcPts val="16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summarize the Recursive LMS Algorithm (IIRLMS):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in addition to the approximation for the error, we have an approximation for the derivative that is a function of time.</a:t>
            </a:r>
          </a:p>
        </p:txBody>
      </p: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465138" y="901478"/>
          <a:ext cx="1647825" cy="581025"/>
        </p:xfrm>
        <a:graphic>
          <a:graphicData uri="http://schemas.openxmlformats.org/presentationml/2006/ole">
            <p:oleObj spid="_x0000_s97292" name="Equation" r:id="rId3" imgW="1104840" imgH="393480" progId="Equation.3">
              <p:embed/>
            </p:oleObj>
          </a:graphicData>
        </a:graphic>
      </p:graphicFrame>
      <p:graphicFrame>
        <p:nvGraphicFramePr>
          <p:cNvPr id="97303" name="Object 23"/>
          <p:cNvGraphicFramePr>
            <a:graphicFrameLocks noChangeAspect="1"/>
          </p:cNvGraphicFramePr>
          <p:nvPr/>
        </p:nvGraphicFramePr>
        <p:xfrm>
          <a:off x="1551158" y="1427896"/>
          <a:ext cx="1512888" cy="336550"/>
        </p:xfrm>
        <a:graphic>
          <a:graphicData uri="http://schemas.openxmlformats.org/presentationml/2006/ole">
            <p:oleObj spid="_x0000_s97303" name="Equation" r:id="rId4" imgW="1015920" imgH="228600" progId="Equation.3">
              <p:embed/>
            </p:oleObj>
          </a:graphicData>
        </a:graphic>
      </p:graphicFrame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465138" y="1753723"/>
          <a:ext cx="3419475" cy="1647825"/>
        </p:xfrm>
        <a:graphic>
          <a:graphicData uri="http://schemas.openxmlformats.org/presentationml/2006/ole">
            <p:oleObj spid="_x0000_s97304" name="Equation" r:id="rId5" imgW="2298600" imgH="1117440" progId="Equation.3">
              <p:embed/>
            </p:oleObj>
          </a:graphicData>
        </a:graphic>
      </p:graphicFrame>
      <p:graphicFrame>
        <p:nvGraphicFramePr>
          <p:cNvPr id="97307" name="Object 27"/>
          <p:cNvGraphicFramePr>
            <a:graphicFrameLocks noChangeAspect="1"/>
          </p:cNvGraphicFramePr>
          <p:nvPr/>
        </p:nvGraphicFramePr>
        <p:xfrm>
          <a:off x="465138" y="3708962"/>
          <a:ext cx="2986087" cy="2022475"/>
        </p:xfrm>
        <a:graphic>
          <a:graphicData uri="http://schemas.openxmlformats.org/presentationml/2006/ole">
            <p:oleObj spid="_x0000_s97307" name="Equation" r:id="rId6" imgW="200628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7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Computational Simplification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6396" y="644768"/>
            <a:ext cx="8690318" cy="254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update for the derivative of </a:t>
            </a:r>
            <a:r>
              <a:rPr lang="en-US" sz="1800" i="1" dirty="0" smtClean="0">
                <a:solidFill>
                  <a:schemeClr val="bg1"/>
                </a:solidFill>
              </a:rPr>
              <a:t>y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requires </a:t>
            </a:r>
            <a:r>
              <a:rPr lang="en-US" sz="1800" i="1" dirty="0" smtClean="0">
                <a:solidFill>
                  <a:schemeClr val="bg1"/>
                </a:solidFill>
              </a:rPr>
              <a:t>N+L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i="1" baseline="30000" dirty="0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order recursions. If we assume the coefficients are slowly-varying, we can further reduce computations. Separating components once again for </a:t>
            </a:r>
            <a:r>
              <a:rPr lang="en-US" sz="1800" i="1" dirty="0" smtClean="0">
                <a:solidFill>
                  <a:schemeClr val="bg1"/>
                </a:solidFill>
              </a:rPr>
              <a:t>f</a:t>
            </a:r>
            <a:r>
              <a:rPr lang="en-US" sz="1800" dirty="0" smtClean="0">
                <a:solidFill>
                  <a:schemeClr val="bg1"/>
                </a:solidFill>
              </a:rPr>
              <a:t>()</a:t>
            </a:r>
            <a:r>
              <a:rPr 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</a:rPr>
              <a:t>h</a:t>
            </a:r>
            <a:r>
              <a:rPr lang="en-US" sz="1800" dirty="0" smtClean="0">
                <a:solidFill>
                  <a:schemeClr val="bg1"/>
                </a:solidFill>
              </a:rPr>
              <a:t>()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Approximating these derivatives using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</a:t>
            </a:r>
            <a:r>
              <a:rPr 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</a:t>
            </a:r>
            <a:r>
              <a:rPr 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We reduce 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1800" i="1" dirty="0" smtClean="0">
                <a:solidFill>
                  <a:schemeClr val="bg1"/>
                </a:solidFill>
                <a:sym typeface="Symbol"/>
              </a:rPr>
              <a:t>L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recursions to just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recursions to compute the derivatives.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Simpler approximations exist where the gradient is simply approximated by the instantaneous error:</a:t>
            </a:r>
          </a:p>
        </p:txBody>
      </p:sp>
      <p:graphicFrame>
        <p:nvGraphicFramePr>
          <p:cNvPr id="45095" name="Object 39"/>
          <p:cNvGraphicFramePr>
            <a:graphicFrameLocks noChangeAspect="1"/>
          </p:cNvGraphicFramePr>
          <p:nvPr/>
        </p:nvGraphicFramePr>
        <p:xfrm>
          <a:off x="465138" y="1555896"/>
          <a:ext cx="4854575" cy="1384300"/>
        </p:xfrm>
        <a:graphic>
          <a:graphicData uri="http://schemas.openxmlformats.org/presentationml/2006/ole">
            <p:oleObj spid="_x0000_s45095" name="Equation" r:id="rId3" imgW="3263760" imgH="939600" progId="Equation.3">
              <p:embed/>
            </p:oleObj>
          </a:graphicData>
        </a:graphic>
      </p:graphicFrame>
      <p:graphicFrame>
        <p:nvGraphicFramePr>
          <p:cNvPr id="45096" name="Object 40"/>
          <p:cNvGraphicFramePr>
            <a:graphicFrameLocks noChangeAspect="1"/>
          </p:cNvGraphicFramePr>
          <p:nvPr/>
        </p:nvGraphicFramePr>
        <p:xfrm>
          <a:off x="465138" y="3357514"/>
          <a:ext cx="4760913" cy="1347787"/>
        </p:xfrm>
        <a:graphic>
          <a:graphicData uri="http://schemas.openxmlformats.org/presentationml/2006/ole">
            <p:oleObj spid="_x0000_s45096" name="Equation" r:id="rId4" imgW="3200400" imgH="914400" progId="Equation.3">
              <p:embed/>
            </p:oleObj>
          </a:graphicData>
        </a:graphic>
      </p:graphicFrame>
      <p:graphicFrame>
        <p:nvGraphicFramePr>
          <p:cNvPr id="45097" name="Object 41"/>
          <p:cNvGraphicFramePr>
            <a:graphicFrameLocks noChangeAspect="1"/>
          </p:cNvGraphicFramePr>
          <p:nvPr/>
        </p:nvGraphicFramePr>
        <p:xfrm>
          <a:off x="465138" y="5928360"/>
          <a:ext cx="1908175" cy="336550"/>
        </p:xfrm>
        <a:graphic>
          <a:graphicData uri="http://schemas.openxmlformats.org/presentationml/2006/ole">
            <p:oleObj spid="_x0000_s45097" name="Equation" r:id="rId5" imgW="1282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Considerations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8704386" cy="271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determine the stability of the filter, we can use our Levinson-Durbin recursion discussed previously. If the adaptation step-size is small, we need not perform this check every sample to reduce its computational burden.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Alternately, we introduce a scale factor to push the poles away from the unit circle and closer to the origin:</a:t>
            </a:r>
          </a:p>
          <a:p>
            <a:pPr marL="165100" indent="-165100">
              <a:spcAft>
                <a:spcPts val="3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This factor broadens the bandwidth of the poles. Of course, such heuristics introduce bias and slow convergence.</a:t>
            </a:r>
          </a:p>
        </p:txBody>
      </p:sp>
      <p:graphicFrame>
        <p:nvGraphicFramePr>
          <p:cNvPr id="44077" name="Object 45"/>
          <p:cNvGraphicFramePr>
            <a:graphicFrameLocks noChangeAspect="1"/>
          </p:cNvGraphicFramePr>
          <p:nvPr/>
        </p:nvGraphicFramePr>
        <p:xfrm>
          <a:off x="465138" y="2280968"/>
          <a:ext cx="3335338" cy="336550"/>
        </p:xfrm>
        <a:graphic>
          <a:graphicData uri="http://schemas.openxmlformats.org/presentationml/2006/ole">
            <p:oleObj spid="_x0000_s44077" name="Equation" r:id="rId3" imgW="223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Lattice Structure Adaptive Filters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4751364" cy="22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implement the IIR filter using a lattice filter structure. This has some interesting benefits, including a way to directly estimate the filter coefficients.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form a prediction of </a:t>
            </a:r>
            <a:r>
              <a:rPr lang="en-US" sz="1800" i="1" dirty="0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60000">
            <a:off x="6018657" y="-420917"/>
            <a:ext cx="1816608" cy="3957828"/>
          </a:xfrm>
          <a:prstGeom prst="rect">
            <a:avLst/>
          </a:prstGeom>
        </p:spPr>
      </p:pic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65138" y="2216859"/>
          <a:ext cx="1819275" cy="636587"/>
        </p:xfrm>
        <a:graphic>
          <a:graphicData uri="http://schemas.openxmlformats.org/presentationml/2006/ole">
            <p:oleObj spid="_x0000_s103433" name="Equation" r:id="rId4" imgW="1218960" imgH="43164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3778" y="2907322"/>
            <a:ext cx="8664800" cy="22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prediction error is defined as: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It is also possible to define a “backwards predictor”: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show that minimization of the forward and backward errors produce identical results: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errors can be computed in an iterative fashion:</a:t>
            </a: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452438" y="3141663"/>
          <a:ext cx="3638551" cy="636587"/>
        </p:xfrm>
        <a:graphic>
          <a:graphicData uri="http://schemas.openxmlformats.org/presentationml/2006/ole">
            <p:oleObj spid="_x0000_s103435" name="Equation" r:id="rId5" imgW="2438280" imgH="431640" progId="Equation.3">
              <p:embed/>
            </p:oleObj>
          </a:graphicData>
        </a:graphic>
      </p:graphicFrame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452438" y="4118805"/>
          <a:ext cx="2520950" cy="338138"/>
        </p:xfrm>
        <a:graphic>
          <a:graphicData uri="http://schemas.openxmlformats.org/presentationml/2006/ole">
            <p:oleObj spid="_x0000_s103436" name="Equation" r:id="rId6" imgW="1688760" imgH="228600" progId="Equation.3">
              <p:embed/>
            </p:oleObj>
          </a:graphicData>
        </a:graphic>
      </p:graphicFrame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452438" y="5158447"/>
          <a:ext cx="3449638" cy="338138"/>
        </p:xfrm>
        <a:graphic>
          <a:graphicData uri="http://schemas.openxmlformats.org/presentationml/2006/ole">
            <p:oleObj spid="_x0000_s103437" name="Equation" r:id="rId7" imgW="2311200" imgH="228600" progId="Equation.3">
              <p:embed/>
            </p:oleObj>
          </a:graphicData>
        </a:graphic>
      </p:graphicFrame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452438" y="5808494"/>
          <a:ext cx="2824163" cy="790575"/>
        </p:xfrm>
        <a:graphic>
          <a:graphicData uri="http://schemas.openxmlformats.org/presentationml/2006/ole">
            <p:oleObj spid="_x0000_s103438" name="Equation" r:id="rId8" imgW="18921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Lattice Structure Adaptive Filters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86396" y="644769"/>
            <a:ext cx="4751364" cy="22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Updates for the filter coefficients can be derived using the orthogonality principle:</a:t>
            </a: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60000">
            <a:off x="6018657" y="-420917"/>
            <a:ext cx="1816608" cy="3957828"/>
          </a:xfrm>
          <a:prstGeom prst="rect">
            <a:avLst/>
          </a:prstGeom>
        </p:spPr>
      </p:pic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52438" y="1255737"/>
          <a:ext cx="2312988" cy="1573213"/>
        </p:xfrm>
        <a:graphic>
          <a:graphicData uri="http://schemas.openxmlformats.org/presentationml/2006/ole">
            <p:oleObj spid="_x0000_s108546" name="Equation" r:id="rId4" imgW="1549080" imgH="1066680" progId="Equation.3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83778" y="2907322"/>
            <a:ext cx="8664800" cy="22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iterative procedure can be summarized as: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For stationary inputs:                               and                   . These are the reflection coefficients we previously discussed.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also previously discussed ways to convert between reflection and prediction coefficients. </a:t>
            </a:r>
          </a:p>
        </p:txBody>
      </p:sp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452438" y="3243018"/>
          <a:ext cx="5097463" cy="1731962"/>
        </p:xfrm>
        <a:graphic>
          <a:graphicData uri="http://schemas.openxmlformats.org/presentationml/2006/ole">
            <p:oleObj spid="_x0000_s108550" name="Equation" r:id="rId5" imgW="3416040" imgH="1168200" progId="Equation.3">
              <p:embed/>
            </p:oleObj>
          </a:graphicData>
        </a:graphic>
      </p:graphicFrame>
      <p:graphicFrame>
        <p:nvGraphicFramePr>
          <p:cNvPr id="108551" name="Object 7"/>
          <p:cNvGraphicFramePr>
            <a:graphicFrameLocks noChangeAspect="1"/>
          </p:cNvGraphicFramePr>
          <p:nvPr/>
        </p:nvGraphicFramePr>
        <p:xfrm>
          <a:off x="5108111" y="5127429"/>
          <a:ext cx="1155700" cy="355600"/>
        </p:xfrm>
        <a:graphic>
          <a:graphicData uri="http://schemas.openxmlformats.org/presentationml/2006/ole">
            <p:oleObj spid="_x0000_s108551" name="Equation" r:id="rId6" imgW="774360" imgH="241200" progId="Equation.3">
              <p:embed/>
            </p:oleObj>
          </a:graphicData>
        </a:graphic>
      </p:graphicFrame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2711500" y="5124597"/>
          <a:ext cx="1951038" cy="355600"/>
        </p:xfrm>
        <a:graphic>
          <a:graphicData uri="http://schemas.openxmlformats.org/presentationml/2006/ole">
            <p:oleObj spid="_x0000_s108552" name="Equation" r:id="rId7" imgW="1307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18762</TotalTime>
  <Words>777</Words>
  <Application>Microsoft PowerPoint</Application>
  <PresentationFormat>Letter Paper (8.5x11 in)</PresentationFormat>
  <Paragraphs>78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1690</cp:revision>
  <dcterms:created xsi:type="dcterms:W3CDTF">2002-09-12T17:13:32Z</dcterms:created>
  <dcterms:modified xsi:type="dcterms:W3CDTF">2008-09-23T01:46:26Z</dcterms:modified>
</cp:coreProperties>
</file>