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452" r:id="rId4"/>
    <p:sldId id="500" r:id="rId5"/>
    <p:sldId id="521" r:id="rId6"/>
    <p:sldId id="518" r:id="rId7"/>
    <p:sldId id="522" r:id="rId8"/>
    <p:sldId id="509" r:id="rId9"/>
    <p:sldId id="523" r:id="rId10"/>
    <p:sldId id="524" r:id="rId11"/>
    <p:sldId id="525" r:id="rId12"/>
    <p:sldId id="478"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4086"/>
        <p:guide pos="2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9/24/2008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12,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tat.tamu.edu/stat30x/notes/node100.html" TargetMode="External"/><Relationship Id="rId13" Type="http://schemas.openxmlformats.org/officeDocument/2006/relationships/image" Target="../media/image2.png"/><Relationship Id="rId3" Type="http://schemas.openxmlformats.org/officeDocument/2006/relationships/hyperlink" Target="http://en.wikipedia.org/wiki/Autoregressive_moving_average_model" TargetMode="External"/><Relationship Id="rId7" Type="http://schemas.openxmlformats.org/officeDocument/2006/relationships/hyperlink" Target="http://en.wikipedia.org/wiki/MVUE" TargetMode="External"/><Relationship Id="rId12" Type="http://schemas.openxmlformats.org/officeDocument/2006/relationships/hyperlink" Target="http://liceu.uab.es/~joaquim/phonetics/fon_anal_acus/herram_anal_acu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s.tut.fi/~tabus/course/ASP/LectureNew10.pdf" TargetMode="External"/><Relationship Id="rId11" Type="http://schemas.openxmlformats.org/officeDocument/2006/relationships/hyperlink" Target="http://www.ece.msstate.edu/research/isip/publications/courses/ece_8423/lectures/current/lecture_12.mp3" TargetMode="External"/><Relationship Id="rId5" Type="http://schemas.openxmlformats.org/officeDocument/2006/relationships/hyperlink" Target="http://www.mathworks.com/access/helpdesk/help/toolbox/signal/index.html?/access/helpdesk/help/toolbox/signal/pburg.html&amp;http://www.google.com/search?q=Burg+method&amp;ie=utf-8&amp;oe=utf-8&amp;aq=t&amp;rls=org.mozilla:en-US:official&amp;client=firefox-a" TargetMode="External"/><Relationship Id="rId15" Type="http://schemas.openxmlformats.org/officeDocument/2006/relationships/image" Target="../media/image3.png"/><Relationship Id="rId10" Type="http://schemas.openxmlformats.org/officeDocument/2006/relationships/hyperlink" Target="http://www.ece.msstate.edu/research/isip/publications/courses/ece_8423/lectures/current/lecture_12.ppt" TargetMode="External"/><Relationship Id="rId4" Type="http://schemas.openxmlformats.org/officeDocument/2006/relationships/hyperlink" Target="http://local.wasp.uwa.edu.au/~pbourke/miscellaneous/ar/" TargetMode="External"/><Relationship Id="rId9" Type="http://schemas.openxmlformats.org/officeDocument/2006/relationships/hyperlink" Target="http://isl.ira.uka.de/~wolfel/DA_Woelfel.pdf" TargetMode="External"/><Relationship Id="rId14" Type="http://schemas.openxmlformats.org/officeDocument/2006/relationships/hyperlink" Target="http://ib.ptb.de/8/84/842/NMR/842nmre.html"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3.bin"/><Relationship Id="rId7" Type="http://schemas.openxmlformats.org/officeDocument/2006/relationships/oleObject" Target="../embeddings/oleObject37.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2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oleObject2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 Id="rId9" Type="http://schemas.openxmlformats.org/officeDocument/2006/relationships/oleObject" Target="../embeddings/oleObject3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AR Spectral Estimation</a:t>
            </a:r>
            <a:br>
              <a:rPr lang="en-US" sz="1800" b="1" noProof="0" dirty="0" smtClean="0">
                <a:solidFill>
                  <a:schemeClr val="tx2"/>
                </a:solidFill>
                <a:latin typeface="+mn-lt"/>
              </a:rPr>
            </a:br>
            <a:r>
              <a:rPr lang="en-US" sz="1800" b="1" noProof="0" dirty="0" smtClean="0">
                <a:solidFill>
                  <a:schemeClr val="tx2"/>
                </a:solidFill>
                <a:latin typeface="+mn-lt"/>
              </a:rPr>
              <a:t>MA </a:t>
            </a:r>
            <a:r>
              <a:rPr lang="en-US" sz="1800" b="1" dirty="0" smtClean="0">
                <a:solidFill>
                  <a:schemeClr val="tx2"/>
                </a:solidFill>
              </a:rPr>
              <a:t>Spectral Estimation </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ARMA Spectral Estimation</a:t>
            </a:r>
            <a:br>
              <a:rPr lang="en-US" sz="1800" b="1" noProof="0" dirty="0" smtClean="0">
                <a:solidFill>
                  <a:schemeClr val="tx2"/>
                </a:solidFill>
                <a:latin typeface="+mn-lt"/>
              </a:rPr>
            </a:br>
            <a:r>
              <a:rPr lang="en-US" sz="1800" b="1" noProof="0" dirty="0" smtClean="0">
                <a:solidFill>
                  <a:schemeClr val="tx2"/>
                </a:solidFill>
                <a:latin typeface="+mn-lt"/>
              </a:rPr>
              <a:t>Minimum Variance Estimation</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ARMA Models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PB: AR Estimation</a:t>
            </a:r>
            <a:r>
              <a:rPr lang="en-US" sz="1800" b="1" dirty="0" smtClean="0">
                <a:solidFill>
                  <a:schemeClr val="bg1"/>
                </a:solidFill>
              </a:rPr>
              <a:t/>
            </a:r>
            <a:br>
              <a:rPr lang="en-US" sz="1800" b="1" dirty="0" smtClean="0">
                <a:solidFill>
                  <a:schemeClr val="bg1"/>
                </a:solidFill>
              </a:rPr>
            </a:br>
            <a:r>
              <a:rPr lang="en-US" sz="1800" b="1" dirty="0" err="1" smtClean="0">
                <a:solidFill>
                  <a:schemeClr val="bg1"/>
                </a:solidFill>
                <a:hlinkClick r:id="rId5"/>
              </a:rPr>
              <a:t>Mathworks</a:t>
            </a:r>
            <a:r>
              <a:rPr lang="en-US" sz="1800" b="1" dirty="0" smtClean="0">
                <a:solidFill>
                  <a:schemeClr val="bg1"/>
                </a:solidFill>
                <a:hlinkClick r:id="rId5"/>
              </a:rPr>
              <a:t>: The Burg Method</a:t>
            </a:r>
            <a:r>
              <a:rPr lang="en-US" sz="1800" b="1" dirty="0" smtClean="0">
                <a:solidFill>
                  <a:schemeClr val="bg1"/>
                </a:solidFill>
                <a:hlinkClick r:id="rId6"/>
              </a:rPr>
              <a:t/>
            </a:r>
            <a:br>
              <a:rPr lang="en-US" sz="1800" b="1" dirty="0" smtClean="0">
                <a:solidFill>
                  <a:schemeClr val="bg1"/>
                </a:solidFill>
                <a:hlinkClick r:id="rId6"/>
              </a:rPr>
            </a:br>
            <a:r>
              <a:rPr lang="en-US" sz="1800" b="1" dirty="0" smtClean="0">
                <a:solidFill>
                  <a:schemeClr val="bg1"/>
                </a:solidFill>
                <a:hlinkClick r:id="rId7"/>
              </a:rPr>
              <a:t>Wiki: Minimum Variance Estimators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JL: Minimum Variance Unbiased</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9"/>
              </a:rPr>
              <a:t>DAW: Minimum Variance Spectrum</a:t>
            </a: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10"/>
              </a:rPr>
              <a:t>.../publications/courses/ece_8423/lectures/current/lecture_12.ppt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1"/>
              </a:rPr>
              <a:t>.../publications/courses/ece_8423/lectures/current/lecture_12.mp3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12: </a:t>
            </a:r>
            <a:r>
              <a:rPr lang="en-US" b="1" dirty="0" smtClean="0">
                <a:solidFill>
                  <a:schemeClr val="accent2"/>
                </a:solidFill>
              </a:rPr>
              <a:t>PARAMETRIC AND MINIMUM VARIANCE SPECTRAL ESTIMATION</a:t>
            </a:r>
            <a:endParaRPr lang="en-US" b="1" dirty="0">
              <a:solidFill>
                <a:schemeClr val="accent2"/>
              </a:solidFill>
            </a:endParaRPr>
          </a:p>
        </p:txBody>
      </p:sp>
      <p:pic>
        <p:nvPicPr>
          <p:cNvPr id="49154" name="Picture 2">
            <a:hlinkClick r:id="rId12"/>
          </p:cNvPr>
          <p:cNvPicPr>
            <a:picLocks noChangeAspect="1" noChangeArrowheads="1"/>
          </p:cNvPicPr>
          <p:nvPr/>
        </p:nvPicPr>
        <p:blipFill>
          <a:blip r:embed="rId13"/>
          <a:srcRect/>
          <a:stretch>
            <a:fillRect/>
          </a:stretch>
        </p:blipFill>
        <p:spPr bwMode="auto">
          <a:xfrm>
            <a:off x="5372099" y="1727468"/>
            <a:ext cx="3308351" cy="1986264"/>
          </a:xfrm>
          <a:prstGeom prst="rect">
            <a:avLst/>
          </a:prstGeom>
          <a:noFill/>
          <a:ln w="38100">
            <a:solidFill>
              <a:schemeClr val="accent1"/>
            </a:solidFill>
            <a:miter lim="800000"/>
            <a:headEnd/>
            <a:tailEnd/>
          </a:ln>
          <a:effectLst/>
        </p:spPr>
      </p:pic>
      <p:pic>
        <p:nvPicPr>
          <p:cNvPr id="49155" name="Picture 3">
            <a:hlinkClick r:id="rId14"/>
          </p:cNvPr>
          <p:cNvPicPr>
            <a:picLocks noChangeAspect="1" noChangeArrowheads="1"/>
          </p:cNvPicPr>
          <p:nvPr/>
        </p:nvPicPr>
        <p:blipFill>
          <a:blip r:embed="rId15" cstate="print"/>
          <a:srcRect/>
          <a:stretch>
            <a:fillRect/>
          </a:stretch>
        </p:blipFill>
        <p:spPr bwMode="auto">
          <a:xfrm>
            <a:off x="5372100" y="3744679"/>
            <a:ext cx="3308349" cy="1568665"/>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Minimization Using Lagrange Multipliers</a:t>
            </a:r>
            <a:endParaRPr lang="en-US" b="1" dirty="0">
              <a:solidFill>
                <a:schemeClr val="accent2"/>
              </a:solidFill>
            </a:endParaRPr>
          </a:p>
        </p:txBody>
      </p:sp>
      <p:sp>
        <p:nvSpPr>
          <p:cNvPr id="6" name="Text Box 3"/>
          <p:cNvSpPr txBox="1">
            <a:spLocks noChangeArrowheads="1"/>
          </p:cNvSpPr>
          <p:nvPr/>
        </p:nvSpPr>
        <p:spPr bwMode="auto">
          <a:xfrm>
            <a:off x="178458" y="634199"/>
            <a:ext cx="8684188" cy="6027858"/>
          </a:xfrm>
          <a:prstGeom prst="rect">
            <a:avLst/>
          </a:prstGeom>
          <a:noFill/>
          <a:ln w="9525">
            <a:noFill/>
            <a:miter lim="800000"/>
            <a:headEnd/>
            <a:tailEnd/>
          </a:ln>
          <a:effectLst/>
        </p:spPr>
        <p:txBody>
          <a:bodyPr lIns="0" tIns="0" rIns="0" bIns="0"/>
          <a:lstStyle/>
          <a:p>
            <a:pPr marL="165100" indent="-165100">
              <a:spcAft>
                <a:spcPts val="10800"/>
              </a:spcAft>
              <a:buFont typeface="Arial" pitchFamily="34" charset="0"/>
              <a:buChar char="•"/>
              <a:tabLst>
                <a:tab pos="3376613" algn="r"/>
              </a:tabLst>
            </a:pPr>
            <a:r>
              <a:rPr lang="en-US" sz="1800" b="1" dirty="0" smtClean="0"/>
              <a:t>Redefine our criterion function using Lagrange multipliers:</a:t>
            </a:r>
          </a:p>
          <a:p>
            <a:pPr marL="165100" indent="-165100">
              <a:spcAft>
                <a:spcPts val="5400"/>
              </a:spcAft>
              <a:buFont typeface="Arial" pitchFamily="34" charset="0"/>
              <a:buChar char="•"/>
              <a:tabLst>
                <a:tab pos="3376613" algn="r"/>
              </a:tabLst>
            </a:pPr>
            <a:r>
              <a:rPr lang="en-US" sz="1800" b="1" dirty="0" smtClean="0"/>
              <a:t>But we must also satisfy             so:</a:t>
            </a:r>
          </a:p>
          <a:p>
            <a:pPr marL="165100" indent="-165100">
              <a:spcAft>
                <a:spcPts val="6000"/>
              </a:spcAft>
              <a:buFont typeface="Arial" pitchFamily="34" charset="0"/>
              <a:buChar char="•"/>
              <a:tabLst>
                <a:tab pos="3376613" algn="r"/>
              </a:tabLst>
            </a:pPr>
            <a:r>
              <a:rPr lang="en-US" sz="1800" b="1" dirty="0" smtClean="0"/>
              <a:t>Substituting into our expression for </a:t>
            </a:r>
            <a:r>
              <a:rPr lang="en-US" sz="1800" b="1" dirty="0" err="1" smtClean="0"/>
              <a:t>a</a:t>
            </a:r>
            <a:r>
              <a:rPr lang="en-US" sz="1800" baseline="-25000" dirty="0" err="1" smtClean="0"/>
              <a:t>MV</a:t>
            </a:r>
            <a:r>
              <a:rPr lang="en-US" sz="1800" b="1" dirty="0" smtClean="0"/>
              <a:t>:</a:t>
            </a:r>
          </a:p>
          <a:p>
            <a:pPr marL="165100" indent="-165100">
              <a:spcAft>
                <a:spcPts val="1200"/>
              </a:spcAft>
              <a:buFont typeface="Arial" pitchFamily="34" charset="0"/>
              <a:buChar char="•"/>
              <a:tabLst>
                <a:tab pos="3376613" algn="r"/>
              </a:tabLst>
            </a:pPr>
            <a:r>
              <a:rPr lang="en-US" sz="1800" b="1" dirty="0" smtClean="0"/>
              <a:t>s</a:t>
            </a:r>
            <a:r>
              <a:rPr lang="en-US" sz="1800" b="1" dirty="0" smtClean="0"/>
              <a:t> and the expectation are functions of frequency (</a:t>
            </a:r>
            <a:r>
              <a:rPr lang="en-US" sz="1800" i="1" dirty="0" smtClean="0">
                <a:sym typeface="Symbol"/>
              </a:rPr>
              <a:t></a:t>
            </a:r>
            <a:r>
              <a:rPr lang="en-US" sz="1800" baseline="-25000" dirty="0" smtClean="0">
                <a:sym typeface="Symbol"/>
              </a:rPr>
              <a:t>0</a:t>
            </a:r>
            <a:r>
              <a:rPr lang="en-US" sz="1800" b="1" dirty="0" smtClean="0"/>
              <a:t>). Since y is the unbiased estimate of the sinusoid amplitude and phase at this frequency, the power is an estimate of the squared amplitude at that frequency.</a:t>
            </a:r>
          </a:p>
          <a:p>
            <a:pPr marL="165100" indent="-165100">
              <a:spcAft>
                <a:spcPts val="5400"/>
              </a:spcAft>
              <a:buFont typeface="Arial" pitchFamily="34" charset="0"/>
              <a:buChar char="•"/>
              <a:tabLst>
                <a:tab pos="3376613" algn="r"/>
              </a:tabLst>
            </a:pPr>
            <a:r>
              <a:rPr lang="en-US" sz="1800" b="1" dirty="0" smtClean="0"/>
              <a:t>The Minimum Variance Spectral Estimator can be written in terms of these:</a:t>
            </a:r>
          </a:p>
          <a:p>
            <a:pPr marL="165100" indent="-165100">
              <a:spcAft>
                <a:spcPts val="4800"/>
              </a:spcAft>
              <a:buFont typeface="Arial" pitchFamily="34" charset="0"/>
              <a:buChar char="•"/>
              <a:tabLst>
                <a:tab pos="3376613" algn="r"/>
              </a:tabLst>
            </a:pPr>
            <a:r>
              <a:rPr lang="en-US" sz="1800" b="1" dirty="0" smtClean="0"/>
              <a:t>In practice, this function is evaluated at equispaced frequencies (</a:t>
            </a:r>
            <a:r>
              <a:rPr lang="en-US" sz="1800" dirty="0" smtClean="0"/>
              <a:t>2</a:t>
            </a:r>
            <a:r>
              <a:rPr lang="en-US" sz="1800" dirty="0" smtClean="0">
                <a:sym typeface="Symbol"/>
              </a:rPr>
              <a:t></a:t>
            </a:r>
            <a:r>
              <a:rPr lang="en-US" sz="1800" i="1" dirty="0" smtClean="0">
                <a:sym typeface="Symbol"/>
              </a:rPr>
              <a:t>k</a:t>
            </a:r>
            <a:r>
              <a:rPr lang="en-US" sz="1800" dirty="0" smtClean="0">
                <a:sym typeface="Symbol"/>
              </a:rPr>
              <a:t>/</a:t>
            </a:r>
            <a:r>
              <a:rPr lang="en-US" sz="1800" i="1" dirty="0" smtClean="0">
                <a:sym typeface="Symbol"/>
              </a:rPr>
              <a:t>M</a:t>
            </a:r>
            <a:r>
              <a:rPr lang="en-US" sz="1800" b="1" dirty="0" smtClean="0">
                <a:sym typeface="Symbol"/>
              </a:rPr>
              <a:t>).</a:t>
            </a:r>
            <a:endParaRPr lang="en-US" sz="1800" b="1" dirty="0" smtClean="0"/>
          </a:p>
        </p:txBody>
      </p:sp>
      <p:graphicFrame>
        <p:nvGraphicFramePr>
          <p:cNvPr id="114697" name="Object 9"/>
          <p:cNvGraphicFramePr>
            <a:graphicFrameLocks noChangeAspect="1"/>
          </p:cNvGraphicFramePr>
          <p:nvPr/>
        </p:nvGraphicFramePr>
        <p:xfrm>
          <a:off x="463550" y="998000"/>
          <a:ext cx="2174875" cy="1327150"/>
        </p:xfrm>
        <a:graphic>
          <a:graphicData uri="http://schemas.openxmlformats.org/presentationml/2006/ole">
            <p:oleObj spid="_x0000_s114697" name="Equation" r:id="rId3" imgW="1460160" imgH="901440" progId="Equation.3">
              <p:embed/>
            </p:oleObj>
          </a:graphicData>
        </a:graphic>
      </p:graphicFrame>
      <p:graphicFrame>
        <p:nvGraphicFramePr>
          <p:cNvPr id="114698" name="Object 10"/>
          <p:cNvGraphicFramePr>
            <a:graphicFrameLocks noChangeAspect="1"/>
          </p:cNvGraphicFramePr>
          <p:nvPr/>
        </p:nvGraphicFramePr>
        <p:xfrm>
          <a:off x="3062995" y="2253439"/>
          <a:ext cx="661988" cy="300037"/>
        </p:xfrm>
        <a:graphic>
          <a:graphicData uri="http://schemas.openxmlformats.org/presentationml/2006/ole">
            <p:oleObj spid="_x0000_s114698" name="Equation" r:id="rId4" imgW="444240" imgH="203040" progId="Equation.3">
              <p:embed/>
            </p:oleObj>
          </a:graphicData>
        </a:graphic>
      </p:graphicFrame>
      <p:graphicFrame>
        <p:nvGraphicFramePr>
          <p:cNvPr id="114699" name="Object 11"/>
          <p:cNvGraphicFramePr>
            <a:graphicFrameLocks noChangeAspect="1"/>
          </p:cNvGraphicFramePr>
          <p:nvPr/>
        </p:nvGraphicFramePr>
        <p:xfrm>
          <a:off x="463550" y="2567060"/>
          <a:ext cx="2871788" cy="633413"/>
        </p:xfrm>
        <a:graphic>
          <a:graphicData uri="http://schemas.openxmlformats.org/presentationml/2006/ole">
            <p:oleObj spid="_x0000_s114699" name="Equation" r:id="rId5" imgW="1930320" imgH="431640" progId="Equation.3">
              <p:embed/>
            </p:oleObj>
          </a:graphicData>
        </a:graphic>
      </p:graphicFrame>
      <p:graphicFrame>
        <p:nvGraphicFramePr>
          <p:cNvPr id="114700" name="Object 12"/>
          <p:cNvGraphicFramePr>
            <a:graphicFrameLocks noChangeAspect="1"/>
          </p:cNvGraphicFramePr>
          <p:nvPr/>
        </p:nvGraphicFramePr>
        <p:xfrm>
          <a:off x="463550" y="3545108"/>
          <a:ext cx="3155951" cy="669925"/>
        </p:xfrm>
        <a:graphic>
          <a:graphicData uri="http://schemas.openxmlformats.org/presentationml/2006/ole">
            <p:oleObj spid="_x0000_s114700" name="Equation" r:id="rId6" imgW="2120760" imgH="457200" progId="Equation.3">
              <p:embed/>
            </p:oleObj>
          </a:graphicData>
        </a:graphic>
      </p:graphicFrame>
      <p:graphicFrame>
        <p:nvGraphicFramePr>
          <p:cNvPr id="114701" name="Object 13"/>
          <p:cNvGraphicFramePr>
            <a:graphicFrameLocks noChangeAspect="1"/>
          </p:cNvGraphicFramePr>
          <p:nvPr/>
        </p:nvGraphicFramePr>
        <p:xfrm>
          <a:off x="463550" y="5501027"/>
          <a:ext cx="2192337" cy="633412"/>
        </p:xfrm>
        <a:graphic>
          <a:graphicData uri="http://schemas.openxmlformats.org/presentationml/2006/ole">
            <p:oleObj spid="_x0000_s114701" name="Equation" r:id="rId7" imgW="1473120" imgH="4316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1138773"/>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Introduced the </a:t>
            </a:r>
            <a:r>
              <a:rPr lang="en-US" sz="1800" b="1" dirty="0" smtClean="0"/>
              <a:t>AR, MA and ARMA spectral estimation.</a:t>
            </a:r>
          </a:p>
          <a:p>
            <a:pPr marL="168275" indent="-168275">
              <a:spcAft>
                <a:spcPts val="1200"/>
              </a:spcAft>
              <a:buFont typeface="Arial" pitchFamily="34" charset="0"/>
              <a:buChar char="•"/>
            </a:pPr>
            <a:r>
              <a:rPr lang="en-US" sz="1800" b="1" dirty="0" smtClean="0"/>
              <a:t>Discussed three techniques for automatically determining the model order.</a:t>
            </a:r>
          </a:p>
          <a:p>
            <a:pPr marL="168275" indent="-168275">
              <a:spcAft>
                <a:spcPts val="1200"/>
              </a:spcAft>
              <a:buFont typeface="Arial" pitchFamily="34" charset="0"/>
              <a:buChar char="•"/>
            </a:pPr>
            <a:r>
              <a:rPr lang="en-US" sz="1800" b="1" dirty="0" smtClean="0"/>
              <a:t>Introduced the concept of minimum variance spectral estimation.</a:t>
            </a: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725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Autoregressive (AR) Spectral Estimation</a:t>
            </a:r>
            <a:endParaRPr lang="en-US" b="1" dirty="0">
              <a:solidFill>
                <a:schemeClr val="accent2"/>
              </a:solidFill>
            </a:endParaRPr>
          </a:p>
        </p:txBody>
      </p:sp>
      <p:sp>
        <p:nvSpPr>
          <p:cNvPr id="41" name="Text Box 3"/>
          <p:cNvSpPr txBox="1">
            <a:spLocks noChangeArrowheads="1"/>
          </p:cNvSpPr>
          <p:nvPr/>
        </p:nvSpPr>
        <p:spPr bwMode="auto">
          <a:xfrm>
            <a:off x="178458" y="634199"/>
            <a:ext cx="8684188" cy="6027858"/>
          </a:xfrm>
          <a:prstGeom prst="rect">
            <a:avLst/>
          </a:prstGeom>
          <a:noFill/>
          <a:ln w="9525">
            <a:noFill/>
            <a:miter lim="800000"/>
            <a:headEnd/>
            <a:tailEnd/>
          </a:ln>
          <a:effectLst/>
        </p:spPr>
        <p:txBody>
          <a:bodyPr lIns="0" tIns="0" rIns="0" bIns="0"/>
          <a:lstStyle/>
          <a:p>
            <a:pPr marL="165100" indent="-165100">
              <a:spcAft>
                <a:spcPts val="6000"/>
              </a:spcAft>
              <a:buFont typeface="Arial" pitchFamily="34" charset="0"/>
              <a:buChar char="•"/>
              <a:tabLst>
                <a:tab pos="3376613" algn="r"/>
              </a:tabLst>
            </a:pPr>
            <a:r>
              <a:rPr lang="en-US" sz="1800" b="1" dirty="0" smtClean="0"/>
              <a:t>Assume our samples, </a:t>
            </a:r>
            <a:r>
              <a:rPr lang="en-US" sz="1800" i="1" dirty="0" smtClean="0"/>
              <a:t>x</a:t>
            </a:r>
            <a:r>
              <a:rPr lang="en-US" sz="1800" dirty="0" smtClean="0"/>
              <a:t>(0)</a:t>
            </a:r>
            <a:r>
              <a:rPr lang="en-US" sz="1800" b="1" dirty="0" smtClean="0"/>
              <a:t>, </a:t>
            </a:r>
            <a:r>
              <a:rPr lang="en-US" sz="1800" i="1" dirty="0" smtClean="0"/>
              <a:t>x</a:t>
            </a:r>
            <a:r>
              <a:rPr lang="en-US" sz="1800" dirty="0" smtClean="0"/>
              <a:t>(1)</a:t>
            </a:r>
            <a:r>
              <a:rPr lang="en-US" sz="1800" b="1" dirty="0" smtClean="0"/>
              <a:t>, …, </a:t>
            </a:r>
            <a:r>
              <a:rPr lang="en-US" sz="1800" i="1" dirty="0" smtClean="0"/>
              <a:t>x</a:t>
            </a:r>
            <a:r>
              <a:rPr lang="en-US" sz="1800" dirty="0" smtClean="0"/>
              <a:t>(</a:t>
            </a:r>
            <a:r>
              <a:rPr lang="en-US" sz="1800" i="1" dirty="0" smtClean="0"/>
              <a:t>L</a:t>
            </a:r>
            <a:r>
              <a:rPr lang="en-US" sz="1800" dirty="0" smtClean="0"/>
              <a:t>-1) </a:t>
            </a:r>
            <a:r>
              <a:rPr lang="en-US" sz="1800" b="1" dirty="0" smtClean="0"/>
              <a:t>are drawn from an </a:t>
            </a:r>
            <a:r>
              <a:rPr lang="en-US" sz="1800" i="1" dirty="0" err="1" smtClean="0"/>
              <a:t>M</a:t>
            </a:r>
            <a:r>
              <a:rPr lang="en-US" sz="1800" i="1" baseline="30000" dirty="0" err="1" smtClean="0"/>
              <a:t>th</a:t>
            </a:r>
            <a:r>
              <a:rPr lang="en-US" sz="1800" b="1" dirty="0" smtClean="0"/>
              <a:t>-order AR model with a zero-mean IID sequence, </a:t>
            </a:r>
            <a:r>
              <a:rPr lang="en-US" sz="1800" i="1" dirty="0" smtClean="0"/>
              <a:t>w</a:t>
            </a:r>
            <a:r>
              <a:rPr lang="en-US" sz="1800" dirty="0" smtClean="0"/>
              <a:t>(</a:t>
            </a:r>
            <a:r>
              <a:rPr lang="en-US" sz="1800" i="1" dirty="0" smtClean="0"/>
              <a:t>n</a:t>
            </a:r>
            <a:r>
              <a:rPr lang="en-US" sz="1800" dirty="0" smtClean="0"/>
              <a:t>)</a:t>
            </a:r>
            <a:r>
              <a:rPr lang="en-US" sz="1800" b="1" dirty="0" smtClean="0"/>
              <a:t> as input:</a:t>
            </a:r>
          </a:p>
          <a:p>
            <a:pPr marL="165100" indent="-165100">
              <a:spcAft>
                <a:spcPts val="3600"/>
              </a:spcAft>
              <a:buFont typeface="Arial" pitchFamily="34" charset="0"/>
              <a:buChar char="•"/>
              <a:tabLst>
                <a:tab pos="3376613" algn="r"/>
              </a:tabLst>
            </a:pPr>
            <a:r>
              <a:rPr lang="en-US" sz="1800" b="1" dirty="0" smtClean="0"/>
              <a:t>A corresponding difference equation is:</a:t>
            </a:r>
          </a:p>
          <a:p>
            <a:pPr marL="165100" indent="-165100">
              <a:spcAft>
                <a:spcPts val="7200"/>
              </a:spcAft>
              <a:buFont typeface="Arial" pitchFamily="34" charset="0"/>
              <a:buChar char="•"/>
              <a:tabLst>
                <a:tab pos="3376613" algn="r"/>
              </a:tabLst>
            </a:pPr>
            <a:r>
              <a:rPr lang="en-US" sz="1800" b="1" dirty="0" smtClean="0"/>
              <a:t>The magnitude spectrum is of the form:</a:t>
            </a:r>
          </a:p>
          <a:p>
            <a:pPr marL="165100" indent="-165100">
              <a:spcAft>
                <a:spcPts val="6000"/>
              </a:spcAft>
              <a:buFont typeface="Arial" pitchFamily="34" charset="0"/>
              <a:buChar char="•"/>
              <a:tabLst>
                <a:tab pos="3376613" algn="r"/>
              </a:tabLst>
            </a:pPr>
            <a:r>
              <a:rPr lang="en-US" sz="1800" b="1" dirty="0" smtClean="0"/>
              <a:t>Our spectrum estimate is of the form:</a:t>
            </a:r>
          </a:p>
          <a:p>
            <a:pPr marL="165100" indent="-165100">
              <a:spcAft>
                <a:spcPts val="1200"/>
              </a:spcAft>
              <a:tabLst>
                <a:tab pos="3376613" algn="r"/>
              </a:tabLst>
            </a:pPr>
            <a:r>
              <a:rPr lang="en-US" sz="1800" b="1" dirty="0" smtClean="0"/>
              <a:t>	</a:t>
            </a:r>
            <a:r>
              <a:rPr lang="en-US" sz="1800" b="1" dirty="0" smtClean="0"/>
              <a:t>where f represents the model parameters, and s is referred to as a frequency scanning vector or steering vector.</a:t>
            </a:r>
          </a:p>
          <a:p>
            <a:pPr marL="165100" indent="-165100">
              <a:spcAft>
                <a:spcPts val="1200"/>
              </a:spcAft>
              <a:buFont typeface="Arial" pitchFamily="34" charset="0"/>
              <a:buChar char="•"/>
              <a:tabLst>
                <a:tab pos="3376613" algn="r"/>
              </a:tabLst>
            </a:pPr>
            <a:r>
              <a:rPr lang="en-US" sz="1800" b="1" dirty="0" smtClean="0"/>
              <a:t>We must estimate the noise power, the model order AND the filter coefficients.</a:t>
            </a:r>
          </a:p>
          <a:p>
            <a:pPr marL="165100" indent="-165100">
              <a:spcAft>
                <a:spcPts val="1200"/>
              </a:spcAft>
              <a:buFont typeface="Arial" pitchFamily="34" charset="0"/>
              <a:buChar char="•"/>
              <a:tabLst>
                <a:tab pos="3376613" algn="r"/>
              </a:tabLst>
            </a:pPr>
            <a:r>
              <a:rPr lang="en-US" sz="1800" b="1" dirty="0" smtClean="0"/>
              <a:t>This would be easy except we know that an AR model of order </a:t>
            </a:r>
            <a:r>
              <a:rPr lang="en-US" sz="1800" i="1" dirty="0" smtClean="0"/>
              <a:t>p &gt; M </a:t>
            </a:r>
            <a:r>
              <a:rPr lang="en-US" sz="1800" b="1" dirty="0" smtClean="0"/>
              <a:t>will produce a smaller error than </a:t>
            </a:r>
            <a:r>
              <a:rPr lang="en-US" sz="1800" i="1" dirty="0" smtClean="0"/>
              <a:t>p = M</a:t>
            </a:r>
            <a:r>
              <a:rPr lang="en-US" sz="1800" b="1" dirty="0" smtClean="0"/>
              <a:t>. Why is this a concern?</a:t>
            </a:r>
            <a:endParaRPr lang="en-US" sz="1800" b="1" dirty="0" smtClean="0"/>
          </a:p>
        </p:txBody>
      </p:sp>
      <p:graphicFrame>
        <p:nvGraphicFramePr>
          <p:cNvPr id="46122" name="Object 42"/>
          <p:cNvGraphicFramePr>
            <a:graphicFrameLocks noChangeAspect="1"/>
          </p:cNvGraphicFramePr>
          <p:nvPr/>
        </p:nvGraphicFramePr>
        <p:xfrm>
          <a:off x="463550" y="1219638"/>
          <a:ext cx="3516313" cy="636588"/>
        </p:xfrm>
        <a:graphic>
          <a:graphicData uri="http://schemas.openxmlformats.org/presentationml/2006/ole">
            <p:oleObj spid="_x0000_s46122" name="Equation" r:id="rId3" imgW="2361960" imgH="431640" progId="Equation.3">
              <p:embed/>
            </p:oleObj>
          </a:graphicData>
        </a:graphic>
      </p:graphicFrame>
      <p:graphicFrame>
        <p:nvGraphicFramePr>
          <p:cNvPr id="46125" name="Object 45"/>
          <p:cNvGraphicFramePr>
            <a:graphicFrameLocks noChangeAspect="1"/>
          </p:cNvGraphicFramePr>
          <p:nvPr/>
        </p:nvGraphicFramePr>
        <p:xfrm>
          <a:off x="463550" y="2277525"/>
          <a:ext cx="5048250" cy="317500"/>
        </p:xfrm>
        <a:graphic>
          <a:graphicData uri="http://schemas.openxmlformats.org/presentationml/2006/ole">
            <p:oleObj spid="_x0000_s46125" name="Equation" r:id="rId4" imgW="3390840" imgH="215640" progId="Equation.3">
              <p:embed/>
            </p:oleObj>
          </a:graphicData>
        </a:graphic>
      </p:graphicFrame>
      <p:graphicFrame>
        <p:nvGraphicFramePr>
          <p:cNvPr id="46126" name="Object 46"/>
          <p:cNvGraphicFramePr>
            <a:graphicFrameLocks noChangeAspect="1"/>
          </p:cNvGraphicFramePr>
          <p:nvPr/>
        </p:nvGraphicFramePr>
        <p:xfrm>
          <a:off x="463550" y="3000814"/>
          <a:ext cx="3838575" cy="787400"/>
        </p:xfrm>
        <a:graphic>
          <a:graphicData uri="http://schemas.openxmlformats.org/presentationml/2006/ole">
            <p:oleObj spid="_x0000_s46126" name="Equation" r:id="rId5" imgW="2577960" imgH="533160" progId="Equation.3">
              <p:embed/>
            </p:oleObj>
          </a:graphicData>
        </a:graphic>
      </p:graphicFrame>
      <p:graphicFrame>
        <p:nvGraphicFramePr>
          <p:cNvPr id="46127" name="Object 47"/>
          <p:cNvGraphicFramePr>
            <a:graphicFrameLocks noChangeAspect="1"/>
          </p:cNvGraphicFramePr>
          <p:nvPr/>
        </p:nvGraphicFramePr>
        <p:xfrm>
          <a:off x="463550" y="4109548"/>
          <a:ext cx="4613275" cy="787400"/>
        </p:xfrm>
        <a:graphic>
          <a:graphicData uri="http://schemas.openxmlformats.org/presentationml/2006/ole">
            <p:oleObj spid="_x0000_s46127" name="Equation" r:id="rId6" imgW="3098520" imgH="53316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Estimation of Parameters</a:t>
            </a:r>
            <a:endParaRPr lang="en-US" b="1" dirty="0">
              <a:solidFill>
                <a:schemeClr val="accent2"/>
              </a:solidFill>
            </a:endParaRPr>
          </a:p>
        </p:txBody>
      </p:sp>
      <p:sp>
        <p:nvSpPr>
          <p:cNvPr id="41" name="Text Box 3"/>
          <p:cNvSpPr txBox="1">
            <a:spLocks noChangeArrowheads="1"/>
          </p:cNvSpPr>
          <p:nvPr/>
        </p:nvSpPr>
        <p:spPr bwMode="auto">
          <a:xfrm>
            <a:off x="186394" y="548640"/>
            <a:ext cx="8704387" cy="6309360"/>
          </a:xfrm>
          <a:prstGeom prst="rect">
            <a:avLst/>
          </a:prstGeom>
          <a:noFill/>
          <a:ln w="9525">
            <a:noFill/>
            <a:miter lim="800000"/>
            <a:headEnd/>
            <a:tailEnd/>
          </a:ln>
          <a:effectLst/>
        </p:spPr>
        <p:txBody>
          <a:bodyPr lIns="0" tIns="0" rIns="0" bIns="0"/>
          <a:lstStyle/>
          <a:p>
            <a:pPr marL="165100" indent="-165100">
              <a:spcAft>
                <a:spcPts val="3000"/>
              </a:spcAft>
              <a:buFont typeface="Arial" pitchFamily="34" charset="0"/>
              <a:buChar char="•"/>
            </a:pPr>
            <a:r>
              <a:rPr lang="en-US" sz="1800" b="1" dirty="0" smtClean="0"/>
              <a:t>We can estimate the parameters of this model using linear prediction:</a:t>
            </a:r>
          </a:p>
          <a:p>
            <a:pPr marL="165100" indent="-165100">
              <a:spcAft>
                <a:spcPts val="4800"/>
              </a:spcAft>
              <a:buFont typeface="Arial" pitchFamily="34" charset="0"/>
              <a:buChar char="•"/>
            </a:pPr>
            <a:r>
              <a:rPr lang="en-US" sz="1800" b="1" dirty="0" smtClean="0">
                <a:sym typeface="Symbol"/>
              </a:rPr>
              <a:t>We also know how to estimate the autocorrelation function that is required:</a:t>
            </a:r>
          </a:p>
          <a:p>
            <a:pPr marL="165100" indent="-165100">
              <a:spcAft>
                <a:spcPts val="3600"/>
              </a:spcAft>
            </a:pPr>
            <a:r>
              <a:rPr lang="en-US" sz="1800" b="1" dirty="0" smtClean="0">
                <a:sym typeface="Symbol"/>
              </a:rPr>
              <a:t>	</a:t>
            </a:r>
            <a:r>
              <a:rPr lang="en-US" sz="1800" b="1" dirty="0" smtClean="0">
                <a:sym typeface="Symbol"/>
              </a:rPr>
              <a:t>using our biased estimator. We can also rearrange the AR model:</a:t>
            </a:r>
            <a:endParaRPr lang="en-US" sz="1800" b="1" dirty="0" smtClean="0">
              <a:sym typeface="Symbol"/>
            </a:endParaRPr>
          </a:p>
          <a:p>
            <a:pPr marL="165100" indent="-165100">
              <a:spcAft>
                <a:spcPts val="5400"/>
              </a:spcAft>
              <a:buFont typeface="Arial" pitchFamily="34" charset="0"/>
              <a:buChar char="•"/>
            </a:pPr>
            <a:r>
              <a:rPr lang="en-US" sz="1800" b="1" dirty="0" smtClean="0">
                <a:sym typeface="Symbol"/>
              </a:rPr>
              <a:t>We can multiply by </a:t>
            </a:r>
            <a:r>
              <a:rPr lang="en-US" sz="1800" i="1" dirty="0" smtClean="0"/>
              <a:t>x</a:t>
            </a:r>
            <a:r>
              <a:rPr lang="en-US" sz="1800" dirty="0" smtClean="0"/>
              <a:t>(</a:t>
            </a:r>
            <a:r>
              <a:rPr lang="en-US" sz="1800" i="1" dirty="0" smtClean="0"/>
              <a:t>n</a:t>
            </a:r>
            <a:r>
              <a:rPr lang="en-US" sz="1800" dirty="0" smtClean="0"/>
              <a:t>)</a:t>
            </a:r>
            <a:r>
              <a:rPr lang="en-US" sz="1800" b="1" dirty="0" smtClean="0">
                <a:sym typeface="Symbol"/>
              </a:rPr>
              <a:t>, take the expectation, and show:</a:t>
            </a:r>
          </a:p>
          <a:p>
            <a:pPr marL="165100" indent="-165100">
              <a:spcAft>
                <a:spcPts val="5400"/>
              </a:spcAft>
              <a:buFont typeface="Arial" pitchFamily="34" charset="0"/>
              <a:buChar char="•"/>
            </a:pPr>
            <a:r>
              <a:rPr lang="en-US" sz="1800" b="1" dirty="0" smtClean="0">
                <a:sym typeface="Symbol"/>
              </a:rPr>
              <a:t>The left-hand side reduces:</a:t>
            </a:r>
          </a:p>
          <a:p>
            <a:pPr marL="165100" indent="-165100">
              <a:spcAft>
                <a:spcPts val="3600"/>
              </a:spcAft>
              <a:buFont typeface="Arial" pitchFamily="34" charset="0"/>
              <a:buChar char="•"/>
            </a:pPr>
            <a:r>
              <a:rPr lang="en-US" sz="1800" b="1" dirty="0" smtClean="0">
                <a:sym typeface="Symbol"/>
              </a:rPr>
              <a:t>Hence, we can estimate the input power by:</a:t>
            </a:r>
          </a:p>
          <a:p>
            <a:pPr marL="165100" indent="-165100">
              <a:spcAft>
                <a:spcPts val="6000"/>
              </a:spcAft>
              <a:buFont typeface="Arial" pitchFamily="34" charset="0"/>
              <a:buChar char="•"/>
            </a:pPr>
            <a:r>
              <a:rPr lang="en-US" sz="1800" b="1" dirty="0" smtClean="0">
                <a:sym typeface="Symbol"/>
              </a:rPr>
              <a:t>Note this can also be estimated from the data using:</a:t>
            </a:r>
            <a:endParaRPr lang="en-US" sz="1800" b="1" dirty="0" smtClean="0">
              <a:sym typeface="Symbol"/>
            </a:endParaRPr>
          </a:p>
        </p:txBody>
      </p:sp>
      <p:graphicFrame>
        <p:nvGraphicFramePr>
          <p:cNvPr id="88115" name="Object 51"/>
          <p:cNvGraphicFramePr>
            <a:graphicFrameLocks noChangeAspect="1"/>
          </p:cNvGraphicFramePr>
          <p:nvPr/>
        </p:nvGraphicFramePr>
        <p:xfrm>
          <a:off x="463550" y="1453263"/>
          <a:ext cx="2533651" cy="638175"/>
        </p:xfrm>
        <a:graphic>
          <a:graphicData uri="http://schemas.openxmlformats.org/presentationml/2006/ole">
            <p:oleObj spid="_x0000_s88115" name="Equation" r:id="rId3" imgW="1701720" imgH="431640" progId="Equation.3">
              <p:embed/>
            </p:oleObj>
          </a:graphicData>
        </a:graphic>
      </p:graphicFrame>
      <p:graphicFrame>
        <p:nvGraphicFramePr>
          <p:cNvPr id="88120" name="Object 56"/>
          <p:cNvGraphicFramePr>
            <a:graphicFrameLocks noChangeAspect="1"/>
          </p:cNvGraphicFramePr>
          <p:nvPr/>
        </p:nvGraphicFramePr>
        <p:xfrm>
          <a:off x="463550" y="839757"/>
          <a:ext cx="869950" cy="338138"/>
        </p:xfrm>
        <a:graphic>
          <a:graphicData uri="http://schemas.openxmlformats.org/presentationml/2006/ole">
            <p:oleObj spid="_x0000_s88120" name="Equation" r:id="rId4" imgW="583920" imgH="228600" progId="Equation.3">
              <p:embed/>
            </p:oleObj>
          </a:graphicData>
        </a:graphic>
      </p:graphicFrame>
      <p:graphicFrame>
        <p:nvGraphicFramePr>
          <p:cNvPr id="88121" name="Object 57"/>
          <p:cNvGraphicFramePr>
            <a:graphicFrameLocks noChangeAspect="1"/>
          </p:cNvGraphicFramePr>
          <p:nvPr/>
        </p:nvGraphicFramePr>
        <p:xfrm>
          <a:off x="463550" y="2406201"/>
          <a:ext cx="5029200" cy="317500"/>
        </p:xfrm>
        <a:graphic>
          <a:graphicData uri="http://schemas.openxmlformats.org/presentationml/2006/ole">
            <p:oleObj spid="_x0000_s88121" name="Equation" r:id="rId5" imgW="3377880" imgH="215640" progId="Equation.3">
              <p:embed/>
            </p:oleObj>
          </a:graphicData>
        </a:graphic>
      </p:graphicFrame>
      <p:graphicFrame>
        <p:nvGraphicFramePr>
          <p:cNvPr id="88122" name="Object 58"/>
          <p:cNvGraphicFramePr>
            <a:graphicFrameLocks noChangeAspect="1"/>
          </p:cNvGraphicFramePr>
          <p:nvPr/>
        </p:nvGraphicFramePr>
        <p:xfrm>
          <a:off x="463550" y="4882244"/>
          <a:ext cx="5424488" cy="633412"/>
        </p:xfrm>
        <a:graphic>
          <a:graphicData uri="http://schemas.openxmlformats.org/presentationml/2006/ole">
            <p:oleObj spid="_x0000_s88122" name="Equation" r:id="rId6" imgW="3644640" imgH="431640" progId="Equation.3">
              <p:embed/>
            </p:oleObj>
          </a:graphicData>
        </a:graphic>
      </p:graphicFrame>
      <p:graphicFrame>
        <p:nvGraphicFramePr>
          <p:cNvPr id="88123" name="Object 59"/>
          <p:cNvGraphicFramePr>
            <a:graphicFrameLocks noChangeAspect="1"/>
          </p:cNvGraphicFramePr>
          <p:nvPr/>
        </p:nvGraphicFramePr>
        <p:xfrm>
          <a:off x="463550" y="5837238"/>
          <a:ext cx="2041525" cy="649287"/>
        </p:xfrm>
        <a:graphic>
          <a:graphicData uri="http://schemas.openxmlformats.org/presentationml/2006/ole">
            <p:oleObj spid="_x0000_s88123" name="Equation" r:id="rId7" imgW="1371600" imgH="444240" progId="Equation.3">
              <p:embed/>
            </p:oleObj>
          </a:graphicData>
        </a:graphic>
      </p:graphicFrame>
      <p:graphicFrame>
        <p:nvGraphicFramePr>
          <p:cNvPr id="88124" name="Object 60"/>
          <p:cNvGraphicFramePr>
            <a:graphicFrameLocks noChangeAspect="1"/>
          </p:cNvGraphicFramePr>
          <p:nvPr/>
        </p:nvGraphicFramePr>
        <p:xfrm>
          <a:off x="3325869" y="5837237"/>
          <a:ext cx="2003425" cy="649288"/>
        </p:xfrm>
        <a:graphic>
          <a:graphicData uri="http://schemas.openxmlformats.org/presentationml/2006/ole">
            <p:oleObj spid="_x0000_s88124" name="Equation" r:id="rId8" imgW="1346040" imgH="444240" progId="Equation.3">
              <p:embed/>
            </p:oleObj>
          </a:graphicData>
        </a:graphic>
      </p:graphicFrame>
      <p:graphicFrame>
        <p:nvGraphicFramePr>
          <p:cNvPr id="88125" name="Object 61"/>
          <p:cNvGraphicFramePr>
            <a:graphicFrameLocks noChangeAspect="1"/>
          </p:cNvGraphicFramePr>
          <p:nvPr/>
        </p:nvGraphicFramePr>
        <p:xfrm>
          <a:off x="463550" y="3125291"/>
          <a:ext cx="8375651" cy="673100"/>
        </p:xfrm>
        <a:graphic>
          <a:graphicData uri="http://schemas.openxmlformats.org/presentationml/2006/ole">
            <p:oleObj spid="_x0000_s88125" name="Equation" r:id="rId9" imgW="5626080" imgH="457200" progId="Equation.3">
              <p:embed/>
            </p:oleObj>
          </a:graphicData>
        </a:graphic>
      </p:graphicFrame>
      <p:graphicFrame>
        <p:nvGraphicFramePr>
          <p:cNvPr id="88126" name="Object 62"/>
          <p:cNvGraphicFramePr>
            <a:graphicFrameLocks noChangeAspect="1"/>
          </p:cNvGraphicFramePr>
          <p:nvPr/>
        </p:nvGraphicFramePr>
        <p:xfrm>
          <a:off x="463550" y="4080083"/>
          <a:ext cx="7242175" cy="673100"/>
        </p:xfrm>
        <a:graphic>
          <a:graphicData uri="http://schemas.openxmlformats.org/presentationml/2006/ole">
            <p:oleObj spid="_x0000_s88126" name="Equation" r:id="rId10" imgW="4863960" imgH="4572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Burg Method</a:t>
            </a:r>
            <a:endParaRPr lang="en-US" b="1" dirty="0">
              <a:solidFill>
                <a:schemeClr val="accent2"/>
              </a:solidFill>
            </a:endParaRPr>
          </a:p>
        </p:txBody>
      </p:sp>
      <p:sp>
        <p:nvSpPr>
          <p:cNvPr id="10" name="Text Box 3"/>
          <p:cNvSpPr txBox="1">
            <a:spLocks noChangeArrowheads="1"/>
          </p:cNvSpPr>
          <p:nvPr/>
        </p:nvSpPr>
        <p:spPr bwMode="auto">
          <a:xfrm>
            <a:off x="186394" y="548640"/>
            <a:ext cx="8704387" cy="6309360"/>
          </a:xfrm>
          <a:prstGeom prst="rect">
            <a:avLst/>
          </a:prstGeom>
          <a:noFill/>
          <a:ln w="9525">
            <a:noFill/>
            <a:miter lim="800000"/>
            <a:headEnd/>
            <a:tailEnd/>
          </a:ln>
          <a:effectLst/>
        </p:spPr>
        <p:txBody>
          <a:bodyPr lIns="0" tIns="0" rIns="0" bIns="0"/>
          <a:lstStyle/>
          <a:p>
            <a:pPr marL="165100" indent="-165100">
              <a:spcAft>
                <a:spcPts val="6600"/>
              </a:spcAft>
              <a:buFont typeface="Arial" pitchFamily="34" charset="0"/>
              <a:buChar char="•"/>
            </a:pPr>
            <a:r>
              <a:rPr lang="en-US" sz="1800" b="1" dirty="0" smtClean="0"/>
              <a:t>We can also estimate the coefficients using the iterative Burg method:</a:t>
            </a:r>
          </a:p>
          <a:p>
            <a:pPr marL="165100" indent="-165100">
              <a:spcAft>
                <a:spcPts val="10800"/>
              </a:spcAft>
              <a:buFont typeface="Arial" pitchFamily="34" charset="0"/>
              <a:buChar char="•"/>
            </a:pPr>
            <a:r>
              <a:rPr lang="en-US" sz="1800" b="1" dirty="0" smtClean="0">
                <a:sym typeface="Symbol"/>
              </a:rPr>
              <a:t>We can also estimate the coefficients using the block estimation approach:</a:t>
            </a:r>
          </a:p>
          <a:p>
            <a:pPr marL="165100" indent="-165100">
              <a:spcAft>
                <a:spcPts val="7200"/>
              </a:spcAft>
              <a:buFont typeface="Arial" pitchFamily="34" charset="0"/>
              <a:buChar char="•"/>
            </a:pPr>
            <a:r>
              <a:rPr lang="en-US" sz="1800" b="1" dirty="0" smtClean="0">
                <a:sym typeface="Symbol"/>
              </a:rPr>
              <a:t>We can convert the reflection coefficients to predictor coefficients using:</a:t>
            </a:r>
          </a:p>
          <a:p>
            <a:pPr marL="165100" indent="-165100">
              <a:spcAft>
                <a:spcPts val="1200"/>
              </a:spcAft>
              <a:buFont typeface="Arial" pitchFamily="34" charset="0"/>
              <a:buChar char="•"/>
            </a:pPr>
            <a:r>
              <a:rPr lang="en-US" sz="1800" b="1" dirty="0" smtClean="0">
                <a:sym typeface="Symbol"/>
              </a:rPr>
              <a:t>The Burg method is known to produce very high resolution spectral estimation from short data segments. However, it is sensitive to model order.</a:t>
            </a:r>
          </a:p>
          <a:p>
            <a:pPr marL="165100" indent="-165100">
              <a:spcAft>
                <a:spcPts val="1200"/>
              </a:spcAft>
              <a:buFont typeface="Arial" pitchFamily="34" charset="0"/>
              <a:buChar char="•"/>
            </a:pPr>
            <a:r>
              <a:rPr lang="en-US" sz="1800" b="1" dirty="0" smtClean="0">
                <a:sym typeface="Symbol"/>
              </a:rPr>
              <a:t>It is also associated with a phenomenon known as line splitting in which a single peak in the spectrum is represented by two distinct peaks. This is often a side-effect of its tendency to underestimate the bandwidth of the poles in the signal and a tendency to favor harmonic processes.</a:t>
            </a:r>
          </a:p>
          <a:p>
            <a:pPr marL="165100" indent="-165100">
              <a:spcAft>
                <a:spcPts val="9600"/>
              </a:spcAft>
              <a:buFont typeface="Arial" pitchFamily="34" charset="0"/>
              <a:buChar char="•"/>
            </a:pPr>
            <a:endParaRPr lang="en-US" sz="1800" b="1" dirty="0" smtClean="0">
              <a:sym typeface="Symbol"/>
            </a:endParaRPr>
          </a:p>
        </p:txBody>
      </p:sp>
      <p:graphicFrame>
        <p:nvGraphicFramePr>
          <p:cNvPr id="11" name="Object 51"/>
          <p:cNvGraphicFramePr>
            <a:graphicFrameLocks noChangeAspect="1"/>
          </p:cNvGraphicFramePr>
          <p:nvPr/>
        </p:nvGraphicFramePr>
        <p:xfrm>
          <a:off x="463550" y="872686"/>
          <a:ext cx="5710238" cy="731838"/>
        </p:xfrm>
        <a:graphic>
          <a:graphicData uri="http://schemas.openxmlformats.org/presentationml/2006/ole">
            <p:oleObj spid="_x0000_s110598" name="Equation" r:id="rId3" imgW="3835080" imgH="495000" progId="Equation.3">
              <p:embed/>
            </p:oleObj>
          </a:graphicData>
        </a:graphic>
      </p:graphicFrame>
      <p:graphicFrame>
        <p:nvGraphicFramePr>
          <p:cNvPr id="110606" name="Object 14"/>
          <p:cNvGraphicFramePr>
            <a:graphicFrameLocks noChangeAspect="1"/>
          </p:cNvGraphicFramePr>
          <p:nvPr/>
        </p:nvGraphicFramePr>
        <p:xfrm>
          <a:off x="463550" y="1960222"/>
          <a:ext cx="6503988" cy="1312862"/>
        </p:xfrm>
        <a:graphic>
          <a:graphicData uri="http://schemas.openxmlformats.org/presentationml/2006/ole">
            <p:oleObj spid="_x0000_s110606" name="Equation" r:id="rId4" imgW="4368600" imgH="888840" progId="Equation.3">
              <p:embed/>
            </p:oleObj>
          </a:graphicData>
        </a:graphic>
      </p:graphicFrame>
      <p:graphicFrame>
        <p:nvGraphicFramePr>
          <p:cNvPr id="110607" name="Object 15"/>
          <p:cNvGraphicFramePr>
            <a:graphicFrameLocks noChangeAspect="1"/>
          </p:cNvGraphicFramePr>
          <p:nvPr/>
        </p:nvGraphicFramePr>
        <p:xfrm>
          <a:off x="463550" y="3641139"/>
          <a:ext cx="5275262" cy="787400"/>
        </p:xfrm>
        <a:graphic>
          <a:graphicData uri="http://schemas.openxmlformats.org/presentationml/2006/ole">
            <p:oleObj spid="_x0000_s110607" name="Equation" r:id="rId5" imgW="3543120" imgH="53316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Model Order Selection</a:t>
            </a:r>
            <a:endParaRPr lang="en-US" b="1" dirty="0">
              <a:solidFill>
                <a:schemeClr val="accent2"/>
              </a:solidFill>
            </a:endParaRPr>
          </a:p>
        </p:txBody>
      </p:sp>
      <p:sp>
        <p:nvSpPr>
          <p:cNvPr id="41" name="Text Box 3"/>
          <p:cNvSpPr txBox="1">
            <a:spLocks noChangeArrowheads="1"/>
          </p:cNvSpPr>
          <p:nvPr/>
        </p:nvSpPr>
        <p:spPr bwMode="auto">
          <a:xfrm>
            <a:off x="186394" y="548640"/>
            <a:ext cx="8704387" cy="3263705"/>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Recall that the error decreases as we increase the model order, so in most typical </a:t>
            </a:r>
            <a:r>
              <a:rPr lang="en-US" sz="1800" b="1" dirty="0" smtClean="0"/>
              <a:t>situations, it is difficult to determine an optimum model order.</a:t>
            </a:r>
          </a:p>
          <a:p>
            <a:pPr marL="165100" indent="-165100">
              <a:spcAft>
                <a:spcPts val="1200"/>
              </a:spcAft>
              <a:buFont typeface="Arial" pitchFamily="34" charset="0"/>
              <a:buChar char="•"/>
            </a:pPr>
            <a:r>
              <a:rPr lang="en-US" sz="1800" b="1" dirty="0" smtClean="0"/>
              <a:t>We prefer models with lower orders following the principle of parsimony (or Occam’s Razor).</a:t>
            </a:r>
          </a:p>
          <a:p>
            <a:pPr marL="165100" indent="-165100">
              <a:spcAft>
                <a:spcPts val="1200"/>
              </a:spcAft>
              <a:buFont typeface="Arial" pitchFamily="34" charset="0"/>
              <a:buChar char="•"/>
            </a:pPr>
            <a:r>
              <a:rPr lang="en-US" sz="1800" b="1" dirty="0" smtClean="0"/>
              <a:t>We could simply set an arbitrary threshold on the error, but such thresholds can vary with the application. Some common criteria (choose minimum) are:</a:t>
            </a:r>
          </a:p>
          <a:p>
            <a:pPr marL="338138" indent="-169863">
              <a:spcAft>
                <a:spcPts val="5400"/>
              </a:spcAft>
              <a:buFont typeface="Wingdings" pitchFamily="2" charset="2"/>
              <a:buChar char="§"/>
            </a:pPr>
            <a:r>
              <a:rPr lang="en-US" sz="1800" b="1" dirty="0" smtClean="0"/>
              <a:t>Minimum Final Prediction Error:</a:t>
            </a:r>
          </a:p>
          <a:p>
            <a:pPr marL="338138" indent="-169863">
              <a:spcAft>
                <a:spcPts val="1200"/>
              </a:spcAft>
            </a:pPr>
            <a:r>
              <a:rPr lang="en-US" sz="1800" b="1" dirty="0" smtClean="0">
                <a:sym typeface="Symbol"/>
              </a:rPr>
              <a:t>	tends to underestimate the model order.</a:t>
            </a:r>
          </a:p>
          <a:p>
            <a:pPr marL="338138" indent="-169863">
              <a:spcAft>
                <a:spcPts val="3600"/>
              </a:spcAft>
              <a:buFont typeface="Wingdings" pitchFamily="2" charset="2"/>
              <a:buChar char="§"/>
            </a:pPr>
            <a:r>
              <a:rPr lang="en-US" sz="1800" b="1" dirty="0" err="1" smtClean="0">
                <a:sym typeface="Symbol"/>
              </a:rPr>
              <a:t>Akaike’s</a:t>
            </a:r>
            <a:r>
              <a:rPr lang="en-US" sz="1800" b="1" dirty="0" smtClean="0">
                <a:sym typeface="Symbol"/>
              </a:rPr>
              <a:t> Information Criterion (AIC):</a:t>
            </a:r>
          </a:p>
          <a:p>
            <a:pPr marL="338138" indent="-169863">
              <a:spcAft>
                <a:spcPts val="1200"/>
              </a:spcAft>
            </a:pPr>
            <a:r>
              <a:rPr lang="en-US" sz="1800" b="1" dirty="0" smtClean="0">
                <a:sym typeface="Symbol"/>
              </a:rPr>
              <a:t>	</a:t>
            </a:r>
            <a:r>
              <a:rPr lang="en-US" sz="1800" b="1" dirty="0" smtClean="0">
                <a:sym typeface="Symbol"/>
              </a:rPr>
              <a:t>tends to overestimate the model order.</a:t>
            </a:r>
          </a:p>
          <a:p>
            <a:pPr marL="338138" indent="-169863">
              <a:spcAft>
                <a:spcPts val="6000"/>
              </a:spcAft>
              <a:buFont typeface="Wingdings" pitchFamily="2" charset="2"/>
              <a:buChar char="§"/>
            </a:pPr>
            <a:r>
              <a:rPr lang="en-US" sz="1800" b="1" dirty="0" smtClean="0">
                <a:sym typeface="Symbol"/>
              </a:rPr>
              <a:t>Criterion Autoregressive Transfer Function (CAT):</a:t>
            </a:r>
            <a:endParaRPr lang="en-US" sz="1800" b="1" dirty="0" smtClean="0">
              <a:sym typeface="Symbol"/>
            </a:endParaRPr>
          </a:p>
          <a:p>
            <a:pPr marL="168275" indent="-168275">
              <a:spcAft>
                <a:spcPts val="7200"/>
              </a:spcAft>
              <a:buFont typeface="Arial" pitchFamily="34" charset="0"/>
              <a:buChar char="•"/>
            </a:pPr>
            <a:r>
              <a:rPr lang="en-US" sz="1800" b="1" dirty="0" smtClean="0">
                <a:sym typeface="Symbol"/>
              </a:rPr>
              <a:t>These approaches have not been very successful in practice.</a:t>
            </a:r>
            <a:endParaRPr lang="en-US" sz="1800" b="1" dirty="0" smtClean="0">
              <a:sym typeface="Symbol"/>
            </a:endParaRPr>
          </a:p>
        </p:txBody>
      </p:sp>
      <p:graphicFrame>
        <p:nvGraphicFramePr>
          <p:cNvPr id="107535" name="Object 15"/>
          <p:cNvGraphicFramePr>
            <a:graphicFrameLocks noChangeAspect="1"/>
          </p:cNvGraphicFramePr>
          <p:nvPr/>
        </p:nvGraphicFramePr>
        <p:xfrm>
          <a:off x="463550" y="2953629"/>
          <a:ext cx="2590800" cy="676275"/>
        </p:xfrm>
        <a:graphic>
          <a:graphicData uri="http://schemas.openxmlformats.org/presentationml/2006/ole">
            <p:oleObj spid="_x0000_s107535" name="Equation" r:id="rId3" imgW="1739880" imgH="457200" progId="Equation.3">
              <p:embed/>
            </p:oleObj>
          </a:graphicData>
        </a:graphic>
      </p:graphicFrame>
      <p:graphicFrame>
        <p:nvGraphicFramePr>
          <p:cNvPr id="107536" name="Object 16"/>
          <p:cNvGraphicFramePr>
            <a:graphicFrameLocks noChangeAspect="1"/>
          </p:cNvGraphicFramePr>
          <p:nvPr/>
        </p:nvGraphicFramePr>
        <p:xfrm>
          <a:off x="463550" y="4369192"/>
          <a:ext cx="2325687" cy="374650"/>
        </p:xfrm>
        <a:graphic>
          <a:graphicData uri="http://schemas.openxmlformats.org/presentationml/2006/ole">
            <p:oleObj spid="_x0000_s107536" name="Equation" r:id="rId4" imgW="1562040" imgH="253800" progId="Equation.3">
              <p:embed/>
            </p:oleObj>
          </a:graphicData>
        </a:graphic>
      </p:graphicFrame>
      <p:graphicFrame>
        <p:nvGraphicFramePr>
          <p:cNvPr id="107537" name="Object 17"/>
          <p:cNvGraphicFramePr>
            <a:graphicFrameLocks noChangeAspect="1"/>
          </p:cNvGraphicFramePr>
          <p:nvPr/>
        </p:nvGraphicFramePr>
        <p:xfrm>
          <a:off x="463550" y="5455847"/>
          <a:ext cx="5181601" cy="785812"/>
        </p:xfrm>
        <a:graphic>
          <a:graphicData uri="http://schemas.openxmlformats.org/presentationml/2006/ole">
            <p:oleObj spid="_x0000_s107537" name="Equation" r:id="rId5" imgW="3479760" imgH="53316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Additional Comments</a:t>
            </a:r>
            <a:endParaRPr lang="en-US" b="1" dirty="0">
              <a:solidFill>
                <a:schemeClr val="accent2"/>
              </a:solidFill>
            </a:endParaRPr>
          </a:p>
        </p:txBody>
      </p:sp>
      <p:sp>
        <p:nvSpPr>
          <p:cNvPr id="41" name="Text Box 3"/>
          <p:cNvSpPr txBox="1">
            <a:spLocks noChangeArrowheads="1"/>
          </p:cNvSpPr>
          <p:nvPr/>
        </p:nvSpPr>
        <p:spPr bwMode="auto">
          <a:xfrm>
            <a:off x="186394" y="548640"/>
            <a:ext cx="8704387" cy="3263705"/>
          </a:xfrm>
          <a:prstGeom prst="rect">
            <a:avLst/>
          </a:prstGeom>
          <a:noFill/>
          <a:ln w="9525">
            <a:noFill/>
            <a:miter lim="800000"/>
            <a:headEnd/>
            <a:tailEnd/>
          </a:ln>
          <a:effectLst/>
        </p:spPr>
        <p:txBody>
          <a:bodyPr lIns="0" tIns="0" rIns="0" bIns="0"/>
          <a:lstStyle/>
          <a:p>
            <a:pPr marL="165100" indent="-165100">
              <a:spcAft>
                <a:spcPts val="1200"/>
              </a:spcAft>
              <a:buFont typeface="Arial" pitchFamily="34" charset="0"/>
              <a:buChar char="•"/>
            </a:pPr>
            <a:r>
              <a:rPr lang="en-US" sz="1800" b="1" dirty="0" smtClean="0"/>
              <a:t>Burg showed that the AR estimate is a maximum entropy estimate if the signal is Gaussian and the </a:t>
            </a:r>
            <a:r>
              <a:rPr lang="en-US" sz="1800" b="1" dirty="0" smtClean="0"/>
              <a:t>exact correlation values are known.</a:t>
            </a:r>
          </a:p>
          <a:p>
            <a:pPr marL="165100" indent="-165100">
              <a:spcAft>
                <a:spcPts val="16200"/>
              </a:spcAft>
              <a:buFont typeface="Arial" pitchFamily="34" charset="0"/>
              <a:buChar char="•"/>
            </a:pPr>
            <a:r>
              <a:rPr lang="en-US" sz="1800" b="1" dirty="0" smtClean="0"/>
              <a:t>Burg also suggested that if the </a:t>
            </a:r>
            <a:r>
              <a:rPr lang="en-US" sz="1800" i="1" dirty="0" smtClean="0"/>
              <a:t>p</a:t>
            </a:r>
            <a:r>
              <a:rPr lang="en-US" sz="1800" b="1" dirty="0" smtClean="0"/>
              <a:t> correlation values are known, the remaining correlation values can be </a:t>
            </a:r>
            <a:r>
              <a:rPr lang="en-US" sz="1800" b="1" dirty="0" smtClean="0"/>
              <a:t>extrapolated in such a way to maximize the uncertainty (entropy) of the signal. We can use our autocorrelation relation:</a:t>
            </a:r>
          </a:p>
          <a:p>
            <a:pPr marL="165100" indent="-165100">
              <a:spcAft>
                <a:spcPts val="6000"/>
              </a:spcAft>
              <a:buFont typeface="Arial" pitchFamily="34" charset="0"/>
              <a:buChar char="•"/>
            </a:pPr>
            <a:r>
              <a:rPr lang="en-US" sz="1800" b="1" dirty="0" smtClean="0">
                <a:sym typeface="Symbol"/>
              </a:rPr>
              <a:t>We can contrast this with the Blackman-Tukey method:</a:t>
            </a:r>
          </a:p>
          <a:p>
            <a:pPr marL="165100" indent="-165100">
              <a:spcAft>
                <a:spcPts val="12800"/>
              </a:spcAft>
            </a:pPr>
            <a:r>
              <a:rPr lang="en-US" sz="1800" b="1" dirty="0" smtClean="0">
                <a:sym typeface="Symbol"/>
              </a:rPr>
              <a:t>	This method assumes the correlation values are zero outside the</a:t>
            </a:r>
            <a:br>
              <a:rPr lang="en-US" sz="1800" b="1" dirty="0" smtClean="0">
                <a:sym typeface="Symbol"/>
              </a:rPr>
            </a:br>
            <a:r>
              <a:rPr lang="en-US" sz="1800" b="1" dirty="0" smtClean="0">
                <a:sym typeface="Symbol"/>
              </a:rPr>
              <a:t>interval </a:t>
            </a:r>
            <a:r>
              <a:rPr lang="en-US" sz="1800" dirty="0" smtClean="0">
                <a:sym typeface="Symbol"/>
              </a:rPr>
              <a:t>[-(</a:t>
            </a:r>
            <a:r>
              <a:rPr lang="en-US" sz="1800" i="1" dirty="0" smtClean="0">
                <a:sym typeface="Symbol"/>
              </a:rPr>
              <a:t>M</a:t>
            </a:r>
            <a:r>
              <a:rPr lang="en-US" sz="1800" baseline="-25000" dirty="0" smtClean="0">
                <a:sym typeface="Symbol"/>
              </a:rPr>
              <a:t>1</a:t>
            </a:r>
            <a:r>
              <a:rPr lang="en-US" sz="1800" dirty="0" smtClean="0">
                <a:sym typeface="Symbol"/>
              </a:rPr>
              <a:t>-1),(</a:t>
            </a:r>
            <a:r>
              <a:rPr lang="en-US" sz="1800" i="1" dirty="0" smtClean="0">
                <a:sym typeface="Symbol"/>
              </a:rPr>
              <a:t>M</a:t>
            </a:r>
            <a:r>
              <a:rPr lang="en-US" sz="1800" baseline="-25000" dirty="0" smtClean="0">
                <a:sym typeface="Symbol"/>
              </a:rPr>
              <a:t>1</a:t>
            </a:r>
            <a:r>
              <a:rPr lang="en-US" sz="1800" dirty="0" smtClean="0">
                <a:sym typeface="Symbol"/>
              </a:rPr>
              <a:t>-1)]</a:t>
            </a:r>
            <a:r>
              <a:rPr lang="en-US" sz="1800" b="1" dirty="0" smtClean="0">
                <a:sym typeface="Symbol"/>
              </a:rPr>
              <a:t>. The Burg method attempts to extrapolate these values. The maximum entropy concept represented a new way of thinking when it was first introduced. In recent years, statistical extrapolation techniques such as Bayesian methods have created a similar revolution.</a:t>
            </a:r>
            <a:endParaRPr lang="en-US" sz="1800" dirty="0" smtClean="0">
              <a:sym typeface="Symbol"/>
            </a:endParaRPr>
          </a:p>
        </p:txBody>
      </p:sp>
      <p:graphicFrame>
        <p:nvGraphicFramePr>
          <p:cNvPr id="111624" name="Object 8"/>
          <p:cNvGraphicFramePr>
            <a:graphicFrameLocks noChangeAspect="1"/>
          </p:cNvGraphicFramePr>
          <p:nvPr/>
        </p:nvGraphicFramePr>
        <p:xfrm>
          <a:off x="463550" y="2184743"/>
          <a:ext cx="3324225" cy="1863725"/>
        </p:xfrm>
        <a:graphic>
          <a:graphicData uri="http://schemas.openxmlformats.org/presentationml/2006/ole">
            <p:oleObj spid="_x0000_s111624" name="Equation" r:id="rId3" imgW="2234880" imgH="1269720" progId="Equation.3">
              <p:embed/>
            </p:oleObj>
          </a:graphicData>
        </a:graphic>
      </p:graphicFrame>
      <p:graphicFrame>
        <p:nvGraphicFramePr>
          <p:cNvPr id="111626" name="Object 10"/>
          <p:cNvGraphicFramePr>
            <a:graphicFrameLocks noChangeAspect="1"/>
          </p:cNvGraphicFramePr>
          <p:nvPr/>
        </p:nvGraphicFramePr>
        <p:xfrm>
          <a:off x="463550" y="4442386"/>
          <a:ext cx="6564312" cy="714375"/>
        </p:xfrm>
        <a:graphic>
          <a:graphicData uri="http://schemas.openxmlformats.org/presentationml/2006/ole">
            <p:oleObj spid="_x0000_s111626" name="Equation" r:id="rId4" imgW="4406760" imgH="4824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Moving Average (MA) Estimation</a:t>
            </a:r>
            <a:endParaRPr lang="en-US" b="1" dirty="0">
              <a:solidFill>
                <a:schemeClr val="accent2"/>
              </a:solidFill>
            </a:endParaRPr>
          </a:p>
        </p:txBody>
      </p:sp>
      <p:sp>
        <p:nvSpPr>
          <p:cNvPr id="7" name="Text Box 3"/>
          <p:cNvSpPr txBox="1">
            <a:spLocks noChangeArrowheads="1"/>
          </p:cNvSpPr>
          <p:nvPr/>
        </p:nvSpPr>
        <p:spPr bwMode="auto">
          <a:xfrm>
            <a:off x="178458" y="634199"/>
            <a:ext cx="8684188" cy="6027858"/>
          </a:xfrm>
          <a:prstGeom prst="rect">
            <a:avLst/>
          </a:prstGeom>
          <a:noFill/>
          <a:ln w="9525">
            <a:noFill/>
            <a:miter lim="800000"/>
            <a:headEnd/>
            <a:tailEnd/>
          </a:ln>
          <a:effectLst/>
        </p:spPr>
        <p:txBody>
          <a:bodyPr lIns="0" tIns="0" rIns="0" bIns="0"/>
          <a:lstStyle/>
          <a:p>
            <a:pPr marL="165100" indent="-165100">
              <a:spcAft>
                <a:spcPts val="3600"/>
              </a:spcAft>
              <a:buFont typeface="Arial" pitchFamily="34" charset="0"/>
              <a:buChar char="•"/>
              <a:tabLst>
                <a:tab pos="3376613" algn="r"/>
              </a:tabLst>
            </a:pPr>
            <a:r>
              <a:rPr lang="en-US" sz="1800" b="1" dirty="0" smtClean="0"/>
              <a:t>Assume our samples, </a:t>
            </a:r>
            <a:r>
              <a:rPr lang="en-US" sz="1800" i="1" dirty="0" smtClean="0"/>
              <a:t>x</a:t>
            </a:r>
            <a:r>
              <a:rPr lang="en-US" sz="1800" dirty="0" smtClean="0"/>
              <a:t>(0)</a:t>
            </a:r>
            <a:r>
              <a:rPr lang="en-US" sz="1800" b="1" dirty="0" smtClean="0"/>
              <a:t>, </a:t>
            </a:r>
            <a:r>
              <a:rPr lang="en-US" sz="1800" i="1" dirty="0" smtClean="0"/>
              <a:t>x</a:t>
            </a:r>
            <a:r>
              <a:rPr lang="en-US" sz="1800" dirty="0" smtClean="0"/>
              <a:t>(1)</a:t>
            </a:r>
            <a:r>
              <a:rPr lang="en-US" sz="1800" b="1" dirty="0" smtClean="0"/>
              <a:t>, …, </a:t>
            </a:r>
            <a:r>
              <a:rPr lang="en-US" sz="1800" i="1" dirty="0" smtClean="0"/>
              <a:t>x</a:t>
            </a:r>
            <a:r>
              <a:rPr lang="en-US" sz="1800" dirty="0" smtClean="0"/>
              <a:t>(</a:t>
            </a:r>
            <a:r>
              <a:rPr lang="en-US" sz="1800" i="1" dirty="0" smtClean="0"/>
              <a:t>L</a:t>
            </a:r>
            <a:r>
              <a:rPr lang="en-US" sz="1800" dirty="0" smtClean="0"/>
              <a:t>-1) </a:t>
            </a:r>
            <a:r>
              <a:rPr lang="en-US" sz="1800" b="1" dirty="0" smtClean="0"/>
              <a:t>are drawn from an </a:t>
            </a:r>
            <a:r>
              <a:rPr lang="en-US" sz="1800" i="1" dirty="0" smtClean="0"/>
              <a:t>N</a:t>
            </a:r>
            <a:r>
              <a:rPr lang="en-US" sz="1800" i="1" baseline="30000" dirty="0" smtClean="0"/>
              <a:t>th</a:t>
            </a:r>
            <a:r>
              <a:rPr lang="en-US" sz="1800" b="1" dirty="0" smtClean="0"/>
              <a:t>-order MA model with a zero-mean IID sequence, </a:t>
            </a:r>
            <a:r>
              <a:rPr lang="en-US" sz="1800" i="1" dirty="0" smtClean="0"/>
              <a:t>w</a:t>
            </a:r>
            <a:r>
              <a:rPr lang="en-US" sz="1800" dirty="0" smtClean="0"/>
              <a:t>(</a:t>
            </a:r>
            <a:r>
              <a:rPr lang="en-US" sz="1800" i="1" dirty="0" smtClean="0"/>
              <a:t>n</a:t>
            </a:r>
            <a:r>
              <a:rPr lang="en-US" sz="1800" dirty="0" smtClean="0"/>
              <a:t>)</a:t>
            </a:r>
            <a:r>
              <a:rPr lang="en-US" sz="1800" b="1" dirty="0" smtClean="0"/>
              <a:t> as input:</a:t>
            </a:r>
          </a:p>
          <a:p>
            <a:pPr marL="165100" indent="-165100">
              <a:spcAft>
                <a:spcPts val="9600"/>
              </a:spcAft>
              <a:buFont typeface="Arial" pitchFamily="34" charset="0"/>
              <a:buChar char="•"/>
              <a:tabLst>
                <a:tab pos="3376613" algn="r"/>
              </a:tabLst>
            </a:pPr>
            <a:r>
              <a:rPr lang="en-US" sz="1800" b="1" dirty="0" smtClean="0"/>
              <a:t>We can show the autocorrelation function satisfies the following equation:</a:t>
            </a:r>
            <a:endParaRPr lang="en-US" sz="1800" b="1" dirty="0" smtClean="0"/>
          </a:p>
          <a:p>
            <a:pPr marL="165100" indent="-165100">
              <a:spcAft>
                <a:spcPts val="7200"/>
              </a:spcAft>
              <a:buFont typeface="Arial" pitchFamily="34" charset="0"/>
              <a:buChar char="•"/>
              <a:tabLst>
                <a:tab pos="3376613" algn="r"/>
              </a:tabLst>
            </a:pPr>
            <a:r>
              <a:rPr lang="en-US" sz="1800" b="1" dirty="0" smtClean="0"/>
              <a:t>The MA spectrum is computed as:</a:t>
            </a:r>
          </a:p>
          <a:p>
            <a:pPr marL="165100" indent="-165100">
              <a:spcAft>
                <a:spcPts val="7200"/>
              </a:spcAft>
              <a:buFont typeface="Arial" pitchFamily="34" charset="0"/>
              <a:buChar char="•"/>
              <a:tabLst>
                <a:tab pos="3376613" algn="r"/>
              </a:tabLst>
            </a:pPr>
            <a:r>
              <a:rPr lang="en-US" sz="1800" b="1" dirty="0" smtClean="0"/>
              <a:t>The MA model is appropriate if prior knowledge indicates the signal fits such a model. If, however, the signal contains poles, then a large number of MA coefficients will be required, and the estimate will not be accurate. For this reason, AR models are more popular and successful.</a:t>
            </a:r>
            <a:endParaRPr lang="en-US" sz="1800" b="1" dirty="0" smtClean="0"/>
          </a:p>
        </p:txBody>
      </p:sp>
      <p:graphicFrame>
        <p:nvGraphicFramePr>
          <p:cNvPr id="8" name="Object 42"/>
          <p:cNvGraphicFramePr>
            <a:graphicFrameLocks noChangeAspect="1"/>
          </p:cNvGraphicFramePr>
          <p:nvPr/>
        </p:nvGraphicFramePr>
        <p:xfrm>
          <a:off x="463550" y="1218223"/>
          <a:ext cx="3498850" cy="355600"/>
        </p:xfrm>
        <a:graphic>
          <a:graphicData uri="http://schemas.openxmlformats.org/presentationml/2006/ole">
            <p:oleObj spid="_x0000_s97313" name="Equation" r:id="rId3" imgW="2349360" imgH="241200" progId="Equation.3">
              <p:embed/>
            </p:oleObj>
          </a:graphicData>
        </a:graphic>
      </p:graphicFrame>
      <p:graphicFrame>
        <p:nvGraphicFramePr>
          <p:cNvPr id="97317" name="Object 37"/>
          <p:cNvGraphicFramePr>
            <a:graphicFrameLocks noChangeAspect="1"/>
          </p:cNvGraphicFramePr>
          <p:nvPr/>
        </p:nvGraphicFramePr>
        <p:xfrm>
          <a:off x="463550" y="1955826"/>
          <a:ext cx="4194175" cy="1081087"/>
        </p:xfrm>
        <a:graphic>
          <a:graphicData uri="http://schemas.openxmlformats.org/presentationml/2006/ole">
            <p:oleObj spid="_x0000_s97317" name="Equation" r:id="rId4" imgW="2819160" imgH="736560" progId="Equation.3">
              <p:embed/>
            </p:oleObj>
          </a:graphicData>
        </a:graphic>
      </p:graphicFrame>
      <p:graphicFrame>
        <p:nvGraphicFramePr>
          <p:cNvPr id="97318" name="Object 38"/>
          <p:cNvGraphicFramePr>
            <a:graphicFrameLocks noChangeAspect="1"/>
          </p:cNvGraphicFramePr>
          <p:nvPr/>
        </p:nvGraphicFramePr>
        <p:xfrm>
          <a:off x="463550" y="3451518"/>
          <a:ext cx="3854450" cy="503238"/>
        </p:xfrm>
        <a:graphic>
          <a:graphicData uri="http://schemas.openxmlformats.org/presentationml/2006/ole">
            <p:oleObj spid="_x0000_s97318" name="Equation" r:id="rId5" imgW="2590560" imgH="34272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Moving Average Autoregressive (ARMA) Estimation</a:t>
            </a:r>
            <a:endParaRPr lang="en-US" b="1" dirty="0">
              <a:solidFill>
                <a:schemeClr val="accent2"/>
              </a:solidFill>
            </a:endParaRPr>
          </a:p>
        </p:txBody>
      </p:sp>
      <p:sp>
        <p:nvSpPr>
          <p:cNvPr id="7" name="Text Box 3"/>
          <p:cNvSpPr txBox="1">
            <a:spLocks noChangeArrowheads="1"/>
          </p:cNvSpPr>
          <p:nvPr/>
        </p:nvSpPr>
        <p:spPr bwMode="auto">
          <a:xfrm>
            <a:off x="178458" y="634199"/>
            <a:ext cx="8684188" cy="6027858"/>
          </a:xfrm>
          <a:prstGeom prst="rect">
            <a:avLst/>
          </a:prstGeom>
          <a:noFill/>
          <a:ln w="9525">
            <a:noFill/>
            <a:miter lim="800000"/>
            <a:headEnd/>
            <a:tailEnd/>
          </a:ln>
          <a:effectLst/>
        </p:spPr>
        <p:txBody>
          <a:bodyPr lIns="0" tIns="0" rIns="0" bIns="0"/>
          <a:lstStyle/>
          <a:p>
            <a:pPr marL="165100" indent="-165100">
              <a:spcAft>
                <a:spcPts val="7200"/>
              </a:spcAft>
              <a:buFont typeface="Arial" pitchFamily="34" charset="0"/>
              <a:buChar char="•"/>
              <a:tabLst>
                <a:tab pos="3376613" algn="r"/>
              </a:tabLst>
            </a:pPr>
            <a:r>
              <a:rPr lang="en-US" sz="1800" b="1" dirty="0" smtClean="0"/>
              <a:t>An obvious extension is to combine these two models:</a:t>
            </a:r>
            <a:endParaRPr lang="en-US" sz="1800" b="1" dirty="0" smtClean="0"/>
          </a:p>
          <a:p>
            <a:pPr marL="165100" indent="-165100">
              <a:spcAft>
                <a:spcPts val="1200"/>
              </a:spcAft>
              <a:buFont typeface="Arial" pitchFamily="34" charset="0"/>
              <a:buChar char="•"/>
              <a:tabLst>
                <a:tab pos="3376613" algn="r"/>
              </a:tabLst>
            </a:pPr>
            <a:r>
              <a:rPr lang="en-US" sz="1800" b="1" dirty="0" smtClean="0"/>
              <a:t>To estimate both parameters simultaneousl</a:t>
            </a:r>
            <a:r>
              <a:rPr lang="en-US" sz="1800" b="1" dirty="0" smtClean="0"/>
              <a:t>y leads to a set of nonlinear equations. Instead a two-step process is used:</a:t>
            </a:r>
          </a:p>
          <a:p>
            <a:pPr marL="338138" indent="-169863">
              <a:spcAft>
                <a:spcPts val="12600"/>
              </a:spcAft>
              <a:buFont typeface="Wingdings" pitchFamily="2" charset="2"/>
              <a:buChar char="§"/>
              <a:tabLst>
                <a:tab pos="3376613" algn="r"/>
              </a:tabLst>
            </a:pPr>
            <a:r>
              <a:rPr lang="en-US" sz="1800" b="1" dirty="0" smtClean="0"/>
              <a:t>Estimate the AR coefficients using the Modified Yule-Walker equations:</a:t>
            </a:r>
          </a:p>
          <a:p>
            <a:pPr marL="338138" indent="-169863">
              <a:spcAft>
                <a:spcPts val="1200"/>
              </a:spcAft>
              <a:buFont typeface="Wingdings" pitchFamily="2" charset="2"/>
              <a:buChar char="§"/>
              <a:tabLst>
                <a:tab pos="3376613" algn="r"/>
              </a:tabLst>
            </a:pPr>
            <a:r>
              <a:rPr lang="en-US" sz="1800" b="1" dirty="0" smtClean="0"/>
              <a:t>Inverse filter the signal using these coefficients.</a:t>
            </a:r>
          </a:p>
          <a:p>
            <a:pPr marL="338138" indent="-169863">
              <a:spcAft>
                <a:spcPts val="1200"/>
              </a:spcAft>
              <a:buFont typeface="Wingdings" pitchFamily="2" charset="2"/>
              <a:buChar char="§"/>
              <a:tabLst>
                <a:tab pos="3376613" algn="r"/>
              </a:tabLst>
            </a:pPr>
            <a:r>
              <a:rPr lang="en-US" sz="1800" b="1" dirty="0" smtClean="0"/>
              <a:t>Use the MA estimation process on the remaining signal.</a:t>
            </a:r>
          </a:p>
          <a:p>
            <a:pPr marL="168275" indent="-168275">
              <a:spcAft>
                <a:spcPts val="1200"/>
              </a:spcAft>
              <a:buFont typeface="Arial" pitchFamily="34" charset="0"/>
              <a:buChar char="•"/>
              <a:tabLst>
                <a:tab pos="3376613" algn="r"/>
              </a:tabLst>
            </a:pPr>
            <a:r>
              <a:rPr lang="en-US" sz="1800" b="1" dirty="0" smtClean="0"/>
              <a:t>ARMA methods are obviously more complicated and sensitive than AR methods. Not that using the principles of long division and stability, we can show that the AR model is capable of modeling an ARMA process, albeit not as efficiently as a formal ARMA model.</a:t>
            </a:r>
          </a:p>
          <a:p>
            <a:pPr marL="338138" indent="-169863">
              <a:spcAft>
                <a:spcPts val="1200"/>
              </a:spcAft>
              <a:buFont typeface="Wingdings" pitchFamily="2" charset="2"/>
              <a:buChar char="§"/>
              <a:tabLst>
                <a:tab pos="3376613" algn="r"/>
              </a:tabLst>
            </a:pPr>
            <a:endParaRPr lang="en-US" sz="1800" b="1" dirty="0" smtClean="0"/>
          </a:p>
          <a:p>
            <a:pPr marL="165100" indent="-165100">
              <a:spcAft>
                <a:spcPts val="7200"/>
              </a:spcAft>
              <a:buFont typeface="Arial" pitchFamily="34" charset="0"/>
              <a:buChar char="•"/>
              <a:tabLst>
                <a:tab pos="3376613" algn="r"/>
              </a:tabLst>
            </a:pPr>
            <a:endParaRPr lang="en-US" sz="1800" b="1" dirty="0" smtClean="0"/>
          </a:p>
        </p:txBody>
      </p:sp>
      <p:graphicFrame>
        <p:nvGraphicFramePr>
          <p:cNvPr id="112645" name="Object 5"/>
          <p:cNvGraphicFramePr>
            <a:graphicFrameLocks noChangeAspect="1"/>
          </p:cNvGraphicFramePr>
          <p:nvPr/>
        </p:nvGraphicFramePr>
        <p:xfrm>
          <a:off x="463550" y="1003789"/>
          <a:ext cx="3554413" cy="674688"/>
        </p:xfrm>
        <a:graphic>
          <a:graphicData uri="http://schemas.openxmlformats.org/presentationml/2006/ole">
            <p:oleObj spid="_x0000_s112645" name="Equation" r:id="rId3" imgW="2387520" imgH="457200" progId="Equation.3">
              <p:embed/>
            </p:oleObj>
          </a:graphicData>
        </a:graphic>
      </p:graphicFrame>
      <p:graphicFrame>
        <p:nvGraphicFramePr>
          <p:cNvPr id="112646" name="Object 6"/>
          <p:cNvGraphicFramePr>
            <a:graphicFrameLocks noChangeAspect="1"/>
          </p:cNvGraphicFramePr>
          <p:nvPr/>
        </p:nvGraphicFramePr>
        <p:xfrm>
          <a:off x="463550" y="2882608"/>
          <a:ext cx="5973763" cy="1387475"/>
        </p:xfrm>
        <a:graphic>
          <a:graphicData uri="http://schemas.openxmlformats.org/presentationml/2006/ole">
            <p:oleObj spid="_x0000_s112646" name="Equation" r:id="rId4" imgW="4012920" imgH="939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2" y="57150"/>
            <a:ext cx="8663769"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Minimum Variance Spectral Estimation</a:t>
            </a:r>
            <a:endParaRPr lang="en-US" b="1" dirty="0">
              <a:solidFill>
                <a:schemeClr val="accent2"/>
              </a:solidFill>
            </a:endParaRPr>
          </a:p>
        </p:txBody>
      </p:sp>
      <p:sp>
        <p:nvSpPr>
          <p:cNvPr id="6" name="Text Box 3"/>
          <p:cNvSpPr txBox="1">
            <a:spLocks noChangeArrowheads="1"/>
          </p:cNvSpPr>
          <p:nvPr/>
        </p:nvSpPr>
        <p:spPr bwMode="auto">
          <a:xfrm>
            <a:off x="178458" y="634199"/>
            <a:ext cx="8684188" cy="6027858"/>
          </a:xfrm>
          <a:prstGeom prst="rect">
            <a:avLst/>
          </a:prstGeom>
          <a:noFill/>
          <a:ln w="9525">
            <a:noFill/>
            <a:miter lim="800000"/>
            <a:headEnd/>
            <a:tailEnd/>
          </a:ln>
          <a:effectLst/>
        </p:spPr>
        <p:txBody>
          <a:bodyPr lIns="0" tIns="0" rIns="0" bIns="0"/>
          <a:lstStyle/>
          <a:p>
            <a:pPr marL="165100" indent="-165100">
              <a:spcAft>
                <a:spcPts val="3600"/>
              </a:spcAft>
              <a:buFont typeface="Arial" pitchFamily="34" charset="0"/>
              <a:buChar char="•"/>
              <a:tabLst>
                <a:tab pos="3376613" algn="r"/>
              </a:tabLst>
            </a:pPr>
            <a:r>
              <a:rPr lang="en-US" sz="1800" b="1" dirty="0" smtClean="0"/>
              <a:t>Consider a sequence of measurements, </a:t>
            </a:r>
            <a:r>
              <a:rPr lang="en-US" sz="1800" i="1" dirty="0" smtClean="0"/>
              <a:t>x</a:t>
            </a:r>
            <a:r>
              <a:rPr lang="en-US" sz="1800" dirty="0" smtClean="0"/>
              <a:t>(0)</a:t>
            </a:r>
            <a:r>
              <a:rPr lang="en-US" sz="1800" b="1" dirty="0" smtClean="0"/>
              <a:t>, </a:t>
            </a:r>
            <a:r>
              <a:rPr lang="en-US" sz="1800" i="1" dirty="0" smtClean="0"/>
              <a:t>x</a:t>
            </a:r>
            <a:r>
              <a:rPr lang="en-US" sz="1800" dirty="0" smtClean="0"/>
              <a:t>(1)</a:t>
            </a:r>
            <a:r>
              <a:rPr lang="en-US" sz="1800" b="1" dirty="0" smtClean="0"/>
              <a:t>, …, </a:t>
            </a:r>
            <a:r>
              <a:rPr lang="en-US" sz="1800" i="1" dirty="0" smtClean="0"/>
              <a:t>x</a:t>
            </a:r>
            <a:r>
              <a:rPr lang="en-US" sz="1800" dirty="0" smtClean="0"/>
              <a:t>(</a:t>
            </a:r>
            <a:r>
              <a:rPr lang="en-US" sz="1800" i="1" dirty="0" smtClean="0"/>
              <a:t>M</a:t>
            </a:r>
            <a:r>
              <a:rPr lang="en-US" sz="1800" dirty="0" smtClean="0"/>
              <a:t>-1) </a:t>
            </a:r>
            <a:r>
              <a:rPr lang="en-US" sz="1800" b="1" dirty="0" smtClean="0"/>
              <a:t>consisting of a complex sinusoid of frequency </a:t>
            </a:r>
            <a:r>
              <a:rPr lang="en-US" sz="1800" i="1" dirty="0" smtClean="0">
                <a:sym typeface="Symbol"/>
              </a:rPr>
              <a:t></a:t>
            </a:r>
            <a:r>
              <a:rPr lang="en-US" sz="1800" baseline="-25000" dirty="0" smtClean="0">
                <a:sym typeface="Symbol"/>
              </a:rPr>
              <a:t>0</a:t>
            </a:r>
            <a:r>
              <a:rPr lang="en-US" sz="1800" b="1" dirty="0" smtClean="0"/>
              <a:t> and phase </a:t>
            </a:r>
            <a:r>
              <a:rPr lang="en-US" sz="1800" i="1" dirty="0" smtClean="0">
                <a:sym typeface="Symbol"/>
              </a:rPr>
              <a:t></a:t>
            </a:r>
            <a:r>
              <a:rPr lang="en-US" sz="1800" b="1" dirty="0" smtClean="0"/>
              <a:t>, and an additive zero-mean stationary random noise, </a:t>
            </a:r>
            <a:r>
              <a:rPr lang="en-US" sz="1800" i="1" dirty="0" smtClean="0"/>
              <a:t>v</a:t>
            </a:r>
            <a:r>
              <a:rPr lang="en-US" sz="1800" dirty="0" smtClean="0"/>
              <a:t>(</a:t>
            </a:r>
            <a:r>
              <a:rPr lang="en-US" sz="1800" i="1" dirty="0" smtClean="0"/>
              <a:t>n</a:t>
            </a:r>
            <a:r>
              <a:rPr lang="en-US" sz="1800" dirty="0" smtClean="0"/>
              <a:t>)</a:t>
            </a:r>
            <a:r>
              <a:rPr lang="en-US" sz="1800" b="1" dirty="0" smtClean="0"/>
              <a:t> so that:</a:t>
            </a:r>
          </a:p>
          <a:p>
            <a:pPr marL="165100" indent="-165100">
              <a:spcAft>
                <a:spcPts val="1200"/>
              </a:spcAft>
              <a:buFont typeface="Arial" pitchFamily="34" charset="0"/>
              <a:buChar char="•"/>
              <a:tabLst>
                <a:tab pos="3376613" algn="r"/>
              </a:tabLst>
            </a:pPr>
            <a:r>
              <a:rPr lang="en-US" sz="1800" b="1" dirty="0" smtClean="0"/>
              <a:t>We can write this in vector form as:</a:t>
            </a:r>
            <a:endParaRPr lang="en-US" sz="1800" b="1" dirty="0" smtClean="0"/>
          </a:p>
          <a:p>
            <a:pPr marL="165100" indent="-165100">
              <a:spcAft>
                <a:spcPts val="1200"/>
              </a:spcAft>
              <a:buFont typeface="Arial" pitchFamily="34" charset="0"/>
              <a:buChar char="•"/>
              <a:tabLst>
                <a:tab pos="3376613" algn="r"/>
              </a:tabLst>
            </a:pPr>
            <a:r>
              <a:rPr lang="en-US" sz="1800" b="1" dirty="0" smtClean="0"/>
              <a:t>Further, define a weighting vector,             , which we intend to use as an estimate of </a:t>
            </a:r>
            <a:r>
              <a:rPr lang="en-US" sz="1800" i="1" dirty="0" smtClean="0"/>
              <a:t>A</a:t>
            </a:r>
            <a:r>
              <a:rPr lang="en-US" sz="1800" i="1" baseline="-25000" dirty="0" smtClean="0"/>
              <a:t>c</a:t>
            </a:r>
            <a:r>
              <a:rPr lang="en-US" sz="1800" b="1" dirty="0" smtClean="0"/>
              <a:t>.</a:t>
            </a:r>
          </a:p>
          <a:p>
            <a:pPr marL="165100" indent="-165100">
              <a:spcAft>
                <a:spcPts val="3600"/>
              </a:spcAft>
              <a:buFont typeface="Arial" pitchFamily="34" charset="0"/>
              <a:buChar char="•"/>
              <a:tabLst>
                <a:tab pos="3376613" algn="r"/>
              </a:tabLst>
            </a:pPr>
            <a:r>
              <a:rPr lang="en-US" sz="1800" b="1" dirty="0" smtClean="0"/>
              <a:t>We can estimate the power of </a:t>
            </a:r>
            <a:r>
              <a:rPr lang="en-US" sz="1800" i="1" dirty="0" smtClean="0"/>
              <a:t>y</a:t>
            </a:r>
            <a:r>
              <a:rPr lang="en-US" sz="1800" b="1" dirty="0" smtClean="0"/>
              <a:t>:</a:t>
            </a:r>
          </a:p>
          <a:p>
            <a:pPr marL="165100" indent="-165100">
              <a:spcAft>
                <a:spcPts val="3600"/>
              </a:spcAft>
              <a:tabLst>
                <a:tab pos="3376613" algn="r"/>
              </a:tabLst>
            </a:pPr>
            <a:r>
              <a:rPr lang="en-US" sz="1800" b="1" dirty="0" smtClean="0"/>
              <a:t>	</a:t>
            </a:r>
            <a:r>
              <a:rPr lang="en-US" sz="1800" b="1" dirty="0" smtClean="0"/>
              <a:t>We seek to minimize the variance of </a:t>
            </a:r>
            <a:r>
              <a:rPr lang="en-US" sz="1800" i="1" dirty="0" smtClean="0"/>
              <a:t>y</a:t>
            </a:r>
            <a:r>
              <a:rPr lang="en-US" sz="1800" b="1" dirty="0" smtClean="0"/>
              <a:t> while producing an unbiased estimate:</a:t>
            </a:r>
            <a:endParaRPr lang="en-US" sz="1800" b="1" dirty="0" smtClean="0"/>
          </a:p>
          <a:p>
            <a:pPr marL="165100" indent="-165100">
              <a:spcAft>
                <a:spcPts val="1200"/>
              </a:spcAft>
              <a:tabLst>
                <a:tab pos="3376613" algn="r"/>
              </a:tabLst>
            </a:pPr>
            <a:r>
              <a:rPr lang="en-US" sz="1800" b="1" dirty="0" smtClean="0"/>
              <a:t>	The solution that minimizes </a:t>
            </a:r>
            <a:r>
              <a:rPr lang="en-US" sz="1800" i="1" dirty="0" smtClean="0"/>
              <a:t>J</a:t>
            </a:r>
            <a:r>
              <a:rPr lang="en-US" sz="1800" b="1" dirty="0" smtClean="0"/>
              <a:t> will also minimize the power.</a:t>
            </a:r>
            <a:endParaRPr lang="en-US" sz="1800" b="1" dirty="0" smtClean="0"/>
          </a:p>
          <a:p>
            <a:pPr marL="165100" indent="-165100">
              <a:spcAft>
                <a:spcPts val="3600"/>
              </a:spcAft>
              <a:buFont typeface="Arial" pitchFamily="34" charset="0"/>
              <a:buChar char="•"/>
              <a:tabLst>
                <a:tab pos="3376613" algn="r"/>
              </a:tabLst>
            </a:pPr>
            <a:r>
              <a:rPr lang="en-US" sz="1800" b="1" dirty="0" smtClean="0"/>
              <a:t>The </a:t>
            </a:r>
            <a:r>
              <a:rPr lang="en-US" sz="1800" b="1" dirty="0" err="1" smtClean="0"/>
              <a:t>unbiasedness</a:t>
            </a:r>
            <a:r>
              <a:rPr lang="en-US" sz="1800" b="1" dirty="0" smtClean="0"/>
              <a:t> constraint is achieved by imposing the condition:</a:t>
            </a:r>
          </a:p>
          <a:p>
            <a:pPr marL="165100" indent="-165100">
              <a:spcAft>
                <a:spcPts val="3600"/>
              </a:spcAft>
              <a:buFont typeface="Arial" pitchFamily="34" charset="0"/>
              <a:buChar char="•"/>
              <a:tabLst>
                <a:tab pos="3376613" algn="r"/>
              </a:tabLst>
            </a:pPr>
            <a:r>
              <a:rPr lang="en-US" sz="1800" b="1" dirty="0" smtClean="0"/>
              <a:t>With this condition:</a:t>
            </a:r>
            <a:endParaRPr lang="en-US" sz="1800" b="1" dirty="0" smtClean="0"/>
          </a:p>
        </p:txBody>
      </p:sp>
      <p:graphicFrame>
        <p:nvGraphicFramePr>
          <p:cNvPr id="113668" name="Object 4"/>
          <p:cNvGraphicFramePr>
            <a:graphicFrameLocks noChangeAspect="1"/>
          </p:cNvGraphicFramePr>
          <p:nvPr/>
        </p:nvGraphicFramePr>
        <p:xfrm>
          <a:off x="463550" y="1542513"/>
          <a:ext cx="6786563" cy="355600"/>
        </p:xfrm>
        <a:graphic>
          <a:graphicData uri="http://schemas.openxmlformats.org/presentationml/2006/ole">
            <p:oleObj spid="_x0000_s113668" name="Equation" r:id="rId3" imgW="4559040" imgH="241200" progId="Equation.3">
              <p:embed/>
            </p:oleObj>
          </a:graphicData>
        </a:graphic>
      </p:graphicFrame>
      <p:graphicFrame>
        <p:nvGraphicFramePr>
          <p:cNvPr id="113669" name="Object 5"/>
          <p:cNvGraphicFramePr>
            <a:graphicFrameLocks noChangeAspect="1"/>
          </p:cNvGraphicFramePr>
          <p:nvPr/>
        </p:nvGraphicFramePr>
        <p:xfrm>
          <a:off x="4261827" y="1901849"/>
          <a:ext cx="1077913" cy="336550"/>
        </p:xfrm>
        <a:graphic>
          <a:graphicData uri="http://schemas.openxmlformats.org/presentationml/2006/ole">
            <p:oleObj spid="_x0000_s113669" name="Equation" r:id="rId4" imgW="723600" imgH="228600" progId="Equation.3">
              <p:embed/>
            </p:oleObj>
          </a:graphicData>
        </a:graphic>
      </p:graphicFrame>
      <p:graphicFrame>
        <p:nvGraphicFramePr>
          <p:cNvPr id="113670" name="Object 6"/>
          <p:cNvGraphicFramePr>
            <a:graphicFrameLocks noChangeAspect="1"/>
          </p:cNvGraphicFramePr>
          <p:nvPr/>
        </p:nvGraphicFramePr>
        <p:xfrm>
          <a:off x="4133752" y="2322293"/>
          <a:ext cx="738188" cy="336550"/>
        </p:xfrm>
        <a:graphic>
          <a:graphicData uri="http://schemas.openxmlformats.org/presentationml/2006/ole">
            <p:oleObj spid="_x0000_s113670" name="Equation" r:id="rId5" imgW="495000" imgH="228600" progId="Equation.3">
              <p:embed/>
            </p:oleObj>
          </a:graphicData>
        </a:graphic>
      </p:graphicFrame>
      <p:graphicFrame>
        <p:nvGraphicFramePr>
          <p:cNvPr id="113671" name="Object 7"/>
          <p:cNvGraphicFramePr>
            <a:graphicFrameLocks noChangeAspect="1"/>
          </p:cNvGraphicFramePr>
          <p:nvPr/>
        </p:nvGraphicFramePr>
        <p:xfrm>
          <a:off x="463550" y="3368456"/>
          <a:ext cx="3783013" cy="411162"/>
        </p:xfrm>
        <a:graphic>
          <a:graphicData uri="http://schemas.openxmlformats.org/presentationml/2006/ole">
            <p:oleObj spid="_x0000_s113671" name="Equation" r:id="rId6" imgW="2539800" imgH="279360" progId="Equation.3">
              <p:embed/>
            </p:oleObj>
          </a:graphicData>
        </a:graphic>
      </p:graphicFrame>
      <p:graphicFrame>
        <p:nvGraphicFramePr>
          <p:cNvPr id="113672" name="Object 8"/>
          <p:cNvGraphicFramePr>
            <a:graphicFrameLocks noChangeAspect="1"/>
          </p:cNvGraphicFramePr>
          <p:nvPr/>
        </p:nvGraphicFramePr>
        <p:xfrm>
          <a:off x="463550" y="4125693"/>
          <a:ext cx="5314951" cy="411163"/>
        </p:xfrm>
        <a:graphic>
          <a:graphicData uri="http://schemas.openxmlformats.org/presentationml/2006/ole">
            <p:oleObj spid="_x0000_s113672" name="Equation" r:id="rId7" imgW="3568680" imgH="279360" progId="Equation.3">
              <p:embed/>
            </p:oleObj>
          </a:graphicData>
        </a:graphic>
      </p:graphicFrame>
      <p:graphicFrame>
        <p:nvGraphicFramePr>
          <p:cNvPr id="113673" name="Object 9"/>
          <p:cNvGraphicFramePr>
            <a:graphicFrameLocks noChangeAspect="1"/>
          </p:cNvGraphicFramePr>
          <p:nvPr/>
        </p:nvGraphicFramePr>
        <p:xfrm>
          <a:off x="463550" y="5278877"/>
          <a:ext cx="2232025" cy="355600"/>
        </p:xfrm>
        <a:graphic>
          <a:graphicData uri="http://schemas.openxmlformats.org/presentationml/2006/ole">
            <p:oleObj spid="_x0000_s113673" name="Equation" r:id="rId8" imgW="1498320" imgH="241200" progId="Equation.3">
              <p:embed/>
            </p:oleObj>
          </a:graphicData>
        </a:graphic>
      </p:graphicFrame>
      <p:graphicFrame>
        <p:nvGraphicFramePr>
          <p:cNvPr id="113674" name="Object 10"/>
          <p:cNvGraphicFramePr>
            <a:graphicFrameLocks noChangeAspect="1"/>
          </p:cNvGraphicFramePr>
          <p:nvPr/>
        </p:nvGraphicFramePr>
        <p:xfrm>
          <a:off x="463550" y="6032449"/>
          <a:ext cx="4633913" cy="355600"/>
        </p:xfrm>
        <a:graphic>
          <a:graphicData uri="http://schemas.openxmlformats.org/presentationml/2006/ole">
            <p:oleObj spid="_x0000_s113674" name="Equation" r:id="rId9" imgW="3111480" imgH="2412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19416</TotalTime>
  <Words>797</Words>
  <Application>Microsoft PowerPoint</Application>
  <PresentationFormat>Letter Paper (8.5x11 in)</PresentationFormat>
  <Paragraphs>75</Paragraphs>
  <Slides>11</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11</vt:i4>
      </vt:variant>
    </vt:vector>
  </HeadingPairs>
  <TitlesOfParts>
    <vt:vector size="15" baseType="lpstr">
      <vt:lpstr>lecture_title</vt:lpstr>
      <vt:lpstr>lecture_default</vt:lpstr>
      <vt:lpstr>Microsoft Equation 3.0</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1762</cp:revision>
  <dcterms:created xsi:type="dcterms:W3CDTF">2002-09-12T17:13:32Z</dcterms:created>
  <dcterms:modified xsi:type="dcterms:W3CDTF">2008-09-25T06:46:16Z</dcterms:modified>
</cp:coreProperties>
</file>