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3"/>
  </p:notesMasterIdLst>
  <p:handoutMasterIdLst>
    <p:handoutMasterId r:id="rId14"/>
  </p:handoutMasterIdLst>
  <p:sldIdLst>
    <p:sldId id="325" r:id="rId3"/>
    <p:sldId id="452" r:id="rId4"/>
    <p:sldId id="500" r:id="rId5"/>
    <p:sldId id="521" r:id="rId6"/>
    <p:sldId id="518" r:id="rId7"/>
    <p:sldId id="522" r:id="rId8"/>
    <p:sldId id="509" r:id="rId9"/>
    <p:sldId id="526" r:id="rId10"/>
    <p:sldId id="523" r:id="rId11"/>
    <p:sldId id="478" r:id="rId12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3891"/>
        <p:guide pos="1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8423/lectures/current/lecture_14.mp3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vega.icu.ac.kr/~celab/research/A%20SHORT%20TUTORIAL%20ON%20SMART%20ANTENNAS%20FOR%20WIRELESS%20COMMUNICATION.htm" TargetMode="External"/><Relationship Id="rId7" Type="http://schemas.openxmlformats.org/officeDocument/2006/relationships/hyperlink" Target="http://www.ece.msstate.edu/research/isip/publications/courses/ece_8423/lectures/current/lecture_14.ppt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vconline.com/loudspeakers/features/avinstall_steerable_arrays/" TargetMode="External"/><Relationship Id="rId11" Type="http://schemas.openxmlformats.org/officeDocument/2006/relationships/hyperlink" Target="http://www.ieeeboston.org/edu/images/airborn_radar/one_row-350.jpg" TargetMode="External"/><Relationship Id="rId5" Type="http://schemas.openxmlformats.org/officeDocument/2006/relationships/hyperlink" Target="http://store.mp3car.com/ProductDetails.asp?ProductCode=COM-017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fcc.gov/Bureaus/Engineering_Technology/Public_Notices/2001/d012072a.pdf" TargetMode="External"/><Relationship Id="rId9" Type="http://schemas.openxmlformats.org/officeDocument/2006/relationships/hyperlink" Target="http://www.ieeeboston.org/edu/images/airborn_radar/jlens-330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0.jpeg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4.jpeg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Signal 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and Noise Models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SNIR Maximization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Least-Squares Minimization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MMSE Adaptation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Griffiths Adaptive Beamformer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Griffiths-Jim Adaptive Beamformer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ICU: Wireless Communications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err="1" smtClean="0">
                <a:solidFill>
                  <a:schemeClr val="bg1"/>
                </a:solidFill>
                <a:hlinkClick r:id="rId4"/>
              </a:rPr>
              <a:t>Arraycom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: Adaptive Antennae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Andrea: Microphone Arrays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SVC: Steerable Loudspeaker Arrays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.../publications/courses/ece_8423/lectures/current/lecture_14.ppt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.../publications/courses/ece_8423/lectures/current/lecture_14.mp3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14: </a:t>
            </a:r>
            <a:r>
              <a:rPr lang="en-US" b="1" dirty="0" smtClean="0">
                <a:solidFill>
                  <a:schemeClr val="accent2"/>
                </a:solidFill>
              </a:rPr>
              <a:t>OPTIMAL AND ADAPTIVE ARRAYS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15088" y="1655864"/>
            <a:ext cx="2265362" cy="189466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" name="Picture 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 l="2589" t="20380" r="1852" b="2632"/>
          <a:stretch>
            <a:fillRect/>
          </a:stretch>
        </p:blipFill>
        <p:spPr bwMode="auto">
          <a:xfrm>
            <a:off x="6408576" y="3559130"/>
            <a:ext cx="2271874" cy="137015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1139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823176" y="2954223"/>
            <a:ext cx="2520517" cy="136844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</a:t>
            </a:r>
            <a:r>
              <a:rPr lang="en-US" sz="1800" b="1" dirty="0" smtClean="0"/>
              <a:t>a method for optimizing the weights of an array to maximize the SNIR.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Compared this to a least squares solution.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Griffiths adaptive beamformer that requires knowledge of the direction of arrival of the signal.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modification of this known as the Griffiths-Lim beamformer that is a generalization that decouples the problems of beamforming to enhance the signal and side-lobe cancellation to suppress the </a:t>
            </a:r>
            <a:r>
              <a:rPr lang="en-US" sz="1800" b="1" smtClean="0"/>
              <a:t>noise.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78458" y="634199"/>
            <a:ext cx="8684188" cy="602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When an array is subjected to directional interferences, or when the measurement noise is correlated between sensors, non-uniform weighting of the sensor outputs can produce superior results to uniform weighting.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There are several ways we can optimize these weights: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  <a:tabLst>
                <a:tab pos="3376613" algn="r"/>
              </a:tabLst>
            </a:pPr>
            <a:r>
              <a:rPr lang="en-US" sz="1800" b="1" dirty="0" smtClean="0"/>
              <a:t>Maximization of output Signal-to-Noise plus Interference Ratio (SNIR)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  <a:tabLst>
                <a:tab pos="3376613" algn="r"/>
              </a:tabLst>
            </a:pPr>
            <a:r>
              <a:rPr lang="en-US" sz="1800" b="1" dirty="0" smtClean="0"/>
              <a:t>Minimization of Mean-Squared Error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  <a:tabLst>
                <a:tab pos="3376613" algn="r"/>
              </a:tabLst>
            </a:pPr>
            <a:r>
              <a:rPr lang="en-US" sz="1800" b="1" dirty="0" smtClean="0"/>
              <a:t>Maximum Likelihood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  <a:tabLst>
                <a:tab pos="3376613" algn="r"/>
              </a:tabLst>
            </a:pPr>
            <a:r>
              <a:rPr lang="en-US" sz="1800" b="1" dirty="0" smtClean="0"/>
              <a:t>Minimum Noise Variance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All four produce results that are typically very similar.</a:t>
            </a:r>
          </a:p>
          <a:p>
            <a:pPr marL="165100" indent="-165100">
              <a:spcAft>
                <a:spcPts val="96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output of the array can be written as</a:t>
            </a:r>
            <a:br>
              <a:rPr lang="en-US" sz="1800" b="1" dirty="0" smtClean="0"/>
            </a:br>
            <a:r>
              <a:rPr lang="en-US" sz="1800" b="1" dirty="0" smtClean="0"/>
              <a:t>(following the complex signal formulation):</a:t>
            </a:r>
            <a:endParaRPr lang="en-US" sz="1800" b="1" dirty="0" smtClean="0"/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array output power is:</a:t>
            </a:r>
          </a:p>
        </p:txBody>
      </p:sp>
      <p:graphicFrame>
        <p:nvGraphicFramePr>
          <p:cNvPr id="89089" name="Object 1"/>
          <p:cNvGraphicFramePr>
            <a:graphicFrameLocks noChangeAspect="1"/>
          </p:cNvGraphicFramePr>
          <p:nvPr/>
        </p:nvGraphicFramePr>
        <p:xfrm>
          <a:off x="465138" y="4386654"/>
          <a:ext cx="2459037" cy="1123950"/>
        </p:xfrm>
        <a:graphic>
          <a:graphicData uri="http://schemas.openxmlformats.org/presentationml/2006/ole">
            <p:oleObj spid="_x0000_s89089" name="Equation" r:id="rId3" imgW="1650960" imgH="761760" progId="Equation.3">
              <p:embed/>
            </p:oleObj>
          </a:graphicData>
        </a:graphic>
      </p:graphicFrame>
      <p:pic>
        <p:nvPicPr>
          <p:cNvPr id="5" name="Picture 4" descr="xx.JPG"/>
          <p:cNvPicPr>
            <a:picLocks noChangeAspect="1"/>
          </p:cNvPicPr>
          <p:nvPr/>
        </p:nvPicPr>
        <p:blipFill>
          <a:blip r:embed="rId4" cstate="print"/>
          <a:srcRect t="3639" r="2764" b="2853"/>
          <a:stretch>
            <a:fillRect/>
          </a:stretch>
        </p:blipFill>
        <p:spPr>
          <a:xfrm>
            <a:off x="5343795" y="3813716"/>
            <a:ext cx="3573193" cy="2362831"/>
          </a:xfrm>
          <a:prstGeom prst="rect">
            <a:avLst/>
          </a:prstGeom>
        </p:spPr>
      </p:pic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465138" y="5907307"/>
          <a:ext cx="3706813" cy="411163"/>
        </p:xfrm>
        <a:graphic>
          <a:graphicData uri="http://schemas.openxmlformats.org/presentationml/2006/ole">
            <p:oleObj spid="_x0000_s89090" name="Equation" r:id="rId5" imgW="24890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Noise Characterization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4" y="548640"/>
            <a:ext cx="8690320" cy="317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The signal component of the output power is:</a:t>
            </a:r>
            <a:endParaRPr lang="en-US" sz="1800" b="1" dirty="0" smtClean="0"/>
          </a:p>
          <a:p>
            <a:pPr marL="165100" indent="-165100">
              <a:spcAft>
                <a:spcPts val="19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write the noise plus interference correlation matrix as:</a:t>
            </a:r>
            <a:endParaRPr lang="en-US" sz="1800" b="1" dirty="0" smtClean="0"/>
          </a:p>
          <a:p>
            <a:pPr marL="165100" indent="-165100">
              <a:spcAft>
                <a:spcPts val="25600"/>
              </a:spcAft>
              <a:buFont typeface="Arial" pitchFamily="34" charset="0"/>
              <a:buChar char="•"/>
            </a:pPr>
            <a:r>
              <a:rPr lang="en-US" sz="1800" b="1" dirty="0" smtClean="0"/>
              <a:t>The noise output power is:</a:t>
            </a:r>
          </a:p>
        </p:txBody>
      </p:sp>
      <p:graphicFrame>
        <p:nvGraphicFramePr>
          <p:cNvPr id="88130" name="Object 66"/>
          <p:cNvGraphicFramePr>
            <a:graphicFrameLocks noChangeAspect="1"/>
          </p:cNvGraphicFramePr>
          <p:nvPr/>
        </p:nvGraphicFramePr>
        <p:xfrm>
          <a:off x="465138" y="906560"/>
          <a:ext cx="4330700" cy="1495425"/>
        </p:xfrm>
        <a:graphic>
          <a:graphicData uri="http://schemas.openxmlformats.org/presentationml/2006/ole">
            <p:oleObj spid="_x0000_s88130" name="Equation" r:id="rId3" imgW="2908080" imgH="1015920" progId="Equation.3">
              <p:embed/>
            </p:oleObj>
          </a:graphicData>
        </a:graphic>
      </p:graphicFrame>
      <p:graphicFrame>
        <p:nvGraphicFramePr>
          <p:cNvPr id="88131" name="Object 67"/>
          <p:cNvGraphicFramePr>
            <a:graphicFrameLocks noChangeAspect="1"/>
          </p:cNvGraphicFramePr>
          <p:nvPr/>
        </p:nvGraphicFramePr>
        <p:xfrm>
          <a:off x="465138" y="2688860"/>
          <a:ext cx="5973763" cy="2374900"/>
        </p:xfrm>
        <a:graphic>
          <a:graphicData uri="http://schemas.openxmlformats.org/presentationml/2006/ole">
            <p:oleObj spid="_x0000_s88131" name="Equation" r:id="rId4" imgW="4012920" imgH="1612800" progId="Equation.3">
              <p:embed/>
            </p:oleObj>
          </a:graphicData>
        </a:graphic>
      </p:graphicFrame>
      <p:graphicFrame>
        <p:nvGraphicFramePr>
          <p:cNvPr id="88133" name="Object 69"/>
          <p:cNvGraphicFramePr>
            <a:graphicFrameLocks noChangeAspect="1"/>
          </p:cNvGraphicFramePr>
          <p:nvPr/>
        </p:nvGraphicFramePr>
        <p:xfrm>
          <a:off x="465138" y="5453869"/>
          <a:ext cx="2024062" cy="411163"/>
        </p:xfrm>
        <a:graphic>
          <a:graphicData uri="http://schemas.openxmlformats.org/presentationml/2006/ole">
            <p:oleObj spid="_x0000_s88133" name="Equation" r:id="rId5" imgW="13586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Maximizing the Signal-to-Noise Plus Interference Ratio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6394" y="548640"/>
            <a:ext cx="8704387" cy="593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the output Signal-to-Noise plus Interference Ratio (SNIR):</a:t>
            </a:r>
            <a:endParaRPr lang="en-US" sz="1800" b="1" dirty="0" smtClean="0"/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maximize the SNIR using the method of Lagrange multipliers:</a:t>
            </a:r>
          </a:p>
          <a:p>
            <a:pPr marL="165100" indent="-165100">
              <a:spcAft>
                <a:spcPts val="7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/>
              <a:t>where k is a complex constant. </a:t>
            </a:r>
            <a:r>
              <a:rPr lang="en-US" sz="1800" b="1" dirty="0" smtClean="0"/>
              <a:t>To maximize </a:t>
            </a:r>
            <a:r>
              <a:rPr lang="en-US" sz="1800" i="1" dirty="0" smtClean="0"/>
              <a:t>J</a:t>
            </a:r>
            <a:r>
              <a:rPr lang="en-US" sz="1800" b="1" dirty="0" smtClean="0"/>
              <a:t>, we need the following identity:</a:t>
            </a:r>
            <a:endParaRPr lang="en-US" sz="1800" b="1" dirty="0" smtClean="0"/>
          </a:p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differentiate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with respect to w: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in the form of an eigenvalue problem where the eigenvalues are the values of the SNIR and the eigenvectors are the array weights. There are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distinct eigenvalues of A, and the largest, </a:t>
            </a:r>
            <a:r>
              <a:rPr lang="en-US" sz="1800" i="1" dirty="0" smtClean="0">
                <a:sym typeface="Symbol"/>
              </a:rPr>
              <a:t></a:t>
            </a:r>
            <a:r>
              <a:rPr lang="en-US" sz="1800" baseline="-25000" dirty="0" smtClean="0">
                <a:sym typeface="Symbol"/>
              </a:rPr>
              <a:t>max</a:t>
            </a:r>
            <a:r>
              <a:rPr lang="en-US" sz="1800" b="1" dirty="0" smtClean="0">
                <a:sym typeface="Symbol"/>
              </a:rPr>
              <a:t>, </a:t>
            </a:r>
            <a:r>
              <a:rPr lang="en-US" sz="1800" b="1" dirty="0" smtClean="0"/>
              <a:t>maximizes the SNIR.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 The </a:t>
            </a:r>
            <a:r>
              <a:rPr lang="en-US" sz="1800" b="1" dirty="0" smtClean="0"/>
              <a:t>corresponding eigenvector, </a:t>
            </a:r>
            <a:r>
              <a:rPr lang="en-US" sz="1800" b="1" dirty="0" err="1" smtClean="0"/>
              <a:t>w</a:t>
            </a:r>
            <a:r>
              <a:rPr lang="en-US" sz="1800" baseline="-25000" dirty="0" err="1" smtClean="0"/>
              <a:t>sn</a:t>
            </a:r>
            <a:r>
              <a:rPr lang="en-US" sz="1800" b="1" dirty="0" smtClean="0"/>
              <a:t>, </a:t>
            </a:r>
            <a:r>
              <a:rPr lang="en-US" sz="1800" b="1" dirty="0" smtClean="0"/>
              <a:t> represents the array weights.</a:t>
            </a:r>
            <a:endParaRPr lang="en-US" sz="1800" b="1" dirty="0" smtClean="0"/>
          </a:p>
        </p:txBody>
      </p:sp>
      <p:graphicFrame>
        <p:nvGraphicFramePr>
          <p:cNvPr id="110608" name="Object 16"/>
          <p:cNvGraphicFramePr>
            <a:graphicFrameLocks noChangeAspect="1"/>
          </p:cNvGraphicFramePr>
          <p:nvPr/>
        </p:nvGraphicFramePr>
        <p:xfrm>
          <a:off x="465138" y="864259"/>
          <a:ext cx="5483226" cy="669925"/>
        </p:xfrm>
        <a:graphic>
          <a:graphicData uri="http://schemas.openxmlformats.org/presentationml/2006/ole">
            <p:oleObj spid="_x0000_s110608" name="Equation" r:id="rId3" imgW="3682800" imgH="457200" progId="Equation.3">
              <p:embed/>
            </p:oleObj>
          </a:graphicData>
        </a:graphic>
      </p:graphicFrame>
      <p:graphicFrame>
        <p:nvGraphicFramePr>
          <p:cNvPr id="110609" name="Object 17"/>
          <p:cNvGraphicFramePr>
            <a:graphicFrameLocks noChangeAspect="1"/>
          </p:cNvGraphicFramePr>
          <p:nvPr/>
        </p:nvGraphicFramePr>
        <p:xfrm>
          <a:off x="465138" y="1918531"/>
          <a:ext cx="3081338" cy="352425"/>
        </p:xfrm>
        <a:graphic>
          <a:graphicData uri="http://schemas.openxmlformats.org/presentationml/2006/ole">
            <p:oleObj spid="_x0000_s110609" name="Equation" r:id="rId4" imgW="2070000" imgH="241200" progId="Equation.3">
              <p:embed/>
            </p:oleObj>
          </a:graphicData>
        </a:graphic>
      </p:graphicFrame>
      <p:graphicFrame>
        <p:nvGraphicFramePr>
          <p:cNvPr id="110610" name="Object 18"/>
          <p:cNvGraphicFramePr>
            <a:graphicFrameLocks noChangeAspect="1"/>
          </p:cNvGraphicFramePr>
          <p:nvPr/>
        </p:nvGraphicFramePr>
        <p:xfrm>
          <a:off x="465138" y="2615116"/>
          <a:ext cx="3175000" cy="892175"/>
        </p:xfrm>
        <a:graphic>
          <a:graphicData uri="http://schemas.openxmlformats.org/presentationml/2006/ole">
            <p:oleObj spid="_x0000_s110610" name="Equation" r:id="rId5" imgW="2133360" imgH="609480" progId="Equation.3">
              <p:embed/>
            </p:oleObj>
          </a:graphicData>
        </a:graphic>
      </p:graphicFrame>
      <p:graphicFrame>
        <p:nvGraphicFramePr>
          <p:cNvPr id="110613" name="Object 21"/>
          <p:cNvGraphicFramePr>
            <a:graphicFrameLocks noChangeAspect="1"/>
          </p:cNvGraphicFramePr>
          <p:nvPr/>
        </p:nvGraphicFramePr>
        <p:xfrm>
          <a:off x="455613" y="3790950"/>
          <a:ext cx="3722687" cy="1320800"/>
        </p:xfrm>
        <a:graphic>
          <a:graphicData uri="http://schemas.openxmlformats.org/presentationml/2006/ole">
            <p:oleObj spid="_x0000_s110613" name="Equation" r:id="rId6" imgW="2501640" imgH="901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Solving for the Weights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6394" y="548640"/>
            <a:ext cx="8704387" cy="593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derive </a:t>
            </a:r>
            <a:r>
              <a:rPr lang="en-US" sz="1800" b="1" dirty="0" smtClean="0"/>
              <a:t>an expression for the weights as follows:</a:t>
            </a:r>
            <a:endParaRPr lang="en-US" sz="1800" b="1" dirty="0" smtClean="0"/>
          </a:p>
        </p:txBody>
      </p:sp>
      <p:graphicFrame>
        <p:nvGraphicFramePr>
          <p:cNvPr id="12" name="Object 21"/>
          <p:cNvGraphicFramePr>
            <a:graphicFrameLocks noChangeAspect="1"/>
          </p:cNvGraphicFramePr>
          <p:nvPr/>
        </p:nvGraphicFramePr>
        <p:xfrm>
          <a:off x="465138" y="813071"/>
          <a:ext cx="5518150" cy="5764212"/>
        </p:xfrm>
        <a:graphic>
          <a:graphicData uri="http://schemas.openxmlformats.org/presentationml/2006/ole">
            <p:oleObj spid="_x0000_s112644" name="Equation" r:id="rId3" imgW="3708360" imgH="3936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Broadside Signal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4" y="548640"/>
            <a:ext cx="8704387" cy="603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Assume a broadside signal and sensors corrupted by uncorrelated noise: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This confirms our result for the delay and sum beamformer in the case of a broadside signal.</a:t>
            </a:r>
          </a:p>
        </p:txBody>
      </p:sp>
      <p:graphicFrame>
        <p:nvGraphicFramePr>
          <p:cNvPr id="111627" name="Object 11"/>
          <p:cNvGraphicFramePr>
            <a:graphicFrameLocks noChangeAspect="1"/>
          </p:cNvGraphicFramePr>
          <p:nvPr/>
        </p:nvGraphicFramePr>
        <p:xfrm>
          <a:off x="465138" y="874810"/>
          <a:ext cx="3233738" cy="1006475"/>
        </p:xfrm>
        <a:graphic>
          <a:graphicData uri="http://schemas.openxmlformats.org/presentationml/2006/ole">
            <p:oleObj spid="_x0000_s111627" name="Equation" r:id="rId3" imgW="217152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Least-Squares Minimization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8458" y="634199"/>
            <a:ext cx="4337271" cy="368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We can derive an alternate solution by minimizing </a:t>
            </a:r>
            <a:r>
              <a:rPr lang="en-US" sz="1800" b="1" dirty="0" smtClean="0"/>
              <a:t>the mean-square error. However, we need to use a pilot signal (the desired signal).</a:t>
            </a:r>
          </a:p>
          <a:p>
            <a:pPr marL="165100" indent="-165100">
              <a:spcAft>
                <a:spcPts val="96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Define the error as usual: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>
                <a:sym typeface="Symbol"/>
              </a:rPr>
              <a:t>We can differentiate with respect to w and show:</a:t>
            </a:r>
          </a:p>
        </p:txBody>
      </p:sp>
      <p:graphicFrame>
        <p:nvGraphicFramePr>
          <p:cNvPr id="97319" name="Object 39"/>
          <p:cNvGraphicFramePr>
            <a:graphicFrameLocks noChangeAspect="1"/>
          </p:cNvGraphicFramePr>
          <p:nvPr/>
        </p:nvGraphicFramePr>
        <p:xfrm>
          <a:off x="450850" y="4651982"/>
          <a:ext cx="6238875" cy="1455738"/>
        </p:xfrm>
        <a:graphic>
          <a:graphicData uri="http://schemas.openxmlformats.org/presentationml/2006/ole">
            <p:oleObj spid="_x0000_s97319" name="Equation" r:id="rId3" imgW="4190760" imgH="990360" progId="Equation.3">
              <p:embed/>
            </p:oleObj>
          </a:graphicData>
        </a:graphic>
      </p:graphicFrame>
      <p:graphicFrame>
        <p:nvGraphicFramePr>
          <p:cNvPr id="97320" name="Object 40"/>
          <p:cNvGraphicFramePr>
            <a:graphicFrameLocks noChangeAspect="1"/>
          </p:cNvGraphicFramePr>
          <p:nvPr/>
        </p:nvGraphicFramePr>
        <p:xfrm>
          <a:off x="450850" y="3957345"/>
          <a:ext cx="1077912" cy="355600"/>
        </p:xfrm>
        <a:graphic>
          <a:graphicData uri="http://schemas.openxmlformats.org/presentationml/2006/ole">
            <p:oleObj spid="_x0000_s97320" name="Equation" r:id="rId4" imgW="723600" imgH="241200" progId="Equation.3">
              <p:embed/>
            </p:oleObj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5" cstate="print"/>
          <a:srcRect l="5196" t="3579" r="13647" b="14564"/>
          <a:stretch>
            <a:fillRect/>
          </a:stretch>
        </p:blipFill>
        <p:spPr>
          <a:xfrm rot="5400000">
            <a:off x="4885130" y="319919"/>
            <a:ext cx="3734381" cy="4332507"/>
          </a:xfrm>
          <a:prstGeom prst="rect">
            <a:avLst/>
          </a:prstGeom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6111" y="4360984"/>
            <a:ext cx="8503653" cy="21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For our narrowband signal, we can show: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>
                <a:sym typeface="Symbol"/>
              </a:rPr>
              <a:t>These solutions are different by a constant.</a:t>
            </a:r>
            <a:endParaRPr lang="en-US" sz="1800" b="1" dirty="0" smtClean="0"/>
          </a:p>
        </p:txBody>
      </p:sp>
      <p:graphicFrame>
        <p:nvGraphicFramePr>
          <p:cNvPr id="97322" name="Object 42"/>
          <p:cNvGraphicFramePr>
            <a:graphicFrameLocks noChangeAspect="1"/>
          </p:cNvGraphicFramePr>
          <p:nvPr/>
        </p:nvGraphicFramePr>
        <p:xfrm>
          <a:off x="450850" y="2188625"/>
          <a:ext cx="4630738" cy="1139825"/>
        </p:xfrm>
        <a:graphic>
          <a:graphicData uri="http://schemas.openxmlformats.org/presentationml/2006/ole">
            <p:oleObj spid="_x0000_s97322" name="Equation" r:id="rId6" imgW="311148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Griffiths Adaptive Beamformer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8458" y="577928"/>
            <a:ext cx="4435745" cy="554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simplest adaptive beamforming approach is to use MMSE: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This has the usual solution: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Application of LMS to beamforming not as straightforward because the desired signal, </a:t>
            </a:r>
            <a:r>
              <a:rPr lang="en-US" sz="1800" i="1" dirty="0" smtClean="0"/>
              <a:t>d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, contains no explicit spatial information.</a:t>
            </a:r>
          </a:p>
          <a:p>
            <a:pPr marL="165100" indent="-165100">
              <a:spcAft>
                <a:spcPts val="114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Griffiths Adaptive Beamformer operates directly on delayed versions of the sensor outputs:</a:t>
            </a:r>
          </a:p>
        </p:txBody>
      </p:sp>
      <p:graphicFrame>
        <p:nvGraphicFramePr>
          <p:cNvPr id="8" name="Object 42"/>
          <p:cNvGraphicFramePr>
            <a:graphicFrameLocks noChangeAspect="1"/>
          </p:cNvGraphicFramePr>
          <p:nvPr/>
        </p:nvGraphicFramePr>
        <p:xfrm>
          <a:off x="450850" y="1100070"/>
          <a:ext cx="3078162" cy="708025"/>
        </p:xfrm>
        <a:graphic>
          <a:graphicData uri="http://schemas.openxmlformats.org/presentationml/2006/ole">
            <p:oleObj spid="_x0000_s115714" name="Equation" r:id="rId3" imgW="2070000" imgH="482400" progId="Equation.3">
              <p:embed/>
            </p:oleObj>
          </a:graphicData>
        </a:graphic>
      </p:graphicFrame>
      <p:graphicFrame>
        <p:nvGraphicFramePr>
          <p:cNvPr id="115722" name="Object 10"/>
          <p:cNvGraphicFramePr>
            <a:graphicFrameLocks noChangeAspect="1"/>
          </p:cNvGraphicFramePr>
          <p:nvPr/>
        </p:nvGraphicFramePr>
        <p:xfrm>
          <a:off x="450850" y="2131405"/>
          <a:ext cx="1946275" cy="336550"/>
        </p:xfrm>
        <a:graphic>
          <a:graphicData uri="http://schemas.openxmlformats.org/presentationml/2006/ole">
            <p:oleObj spid="_x0000_s115722" name="Equation" r:id="rId4" imgW="1307880" imgH="228600" progId="Equation.3">
              <p:embed/>
            </p:oleObj>
          </a:graphicData>
        </a:graphic>
      </p:graphicFrame>
      <p:pic>
        <p:nvPicPr>
          <p:cNvPr id="10" name="Picture 9" descr="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4571999" y="622962"/>
            <a:ext cx="4346575" cy="4741133"/>
          </a:xfrm>
          <a:prstGeom prst="rect">
            <a:avLst/>
          </a:prstGeom>
        </p:spPr>
      </p:pic>
      <p:graphicFrame>
        <p:nvGraphicFramePr>
          <p:cNvPr id="115723" name="Object 11"/>
          <p:cNvGraphicFramePr>
            <a:graphicFrameLocks noChangeAspect="1"/>
          </p:cNvGraphicFramePr>
          <p:nvPr/>
        </p:nvGraphicFramePr>
        <p:xfrm>
          <a:off x="465138" y="4607501"/>
          <a:ext cx="3703638" cy="1346200"/>
        </p:xfrm>
        <a:graphic>
          <a:graphicData uri="http://schemas.openxmlformats.org/presentationml/2006/ole">
            <p:oleObj spid="_x0000_s115723" name="Equation" r:id="rId6" imgW="2489040" imgH="914400" progId="Equation.3">
              <p:embed/>
            </p:oleObj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83221" y="6008146"/>
            <a:ext cx="8609086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vector g, </a:t>
            </a:r>
            <a:r>
              <a:rPr lang="en-US" sz="1800" b="1" dirty="0" smtClean="0"/>
              <a:t>is just the steering vector, which requires knowledge of the direction of the desired signal, which can be estimated heuristically.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Griffiths-Jim Adaptive Beamformer 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" name="Picture 4" descr="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1353" y="666163"/>
            <a:ext cx="7015260" cy="551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20010</TotalTime>
  <Words>418</Words>
  <Application>Microsoft PowerPoint</Application>
  <PresentationFormat>Letter Paper (8.5x11 in)</PresentationFormat>
  <Paragraphs>50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lecture_title</vt:lpstr>
      <vt:lpstr>lecture_default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1842</cp:revision>
  <dcterms:created xsi:type="dcterms:W3CDTF">2002-09-12T17:13:32Z</dcterms:created>
  <dcterms:modified xsi:type="dcterms:W3CDTF">2008-10-02T05:43:04Z</dcterms:modified>
</cp:coreProperties>
</file>