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452" r:id="rId4"/>
    <p:sldId id="527" r:id="rId5"/>
    <p:sldId id="500" r:id="rId6"/>
    <p:sldId id="528" r:id="rId7"/>
    <p:sldId id="529" r:id="rId8"/>
    <p:sldId id="530" r:id="rId9"/>
    <p:sldId id="531" r:id="rId10"/>
    <p:sldId id="532" r:id="rId11"/>
    <p:sldId id="533" r:id="rId12"/>
    <p:sldId id="534" r:id="rId13"/>
    <p:sldId id="4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2677"/>
        <p:guide pos="548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09" y="4277043"/>
            <a:ext cx="6347829" cy="4051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09" y="4277043"/>
            <a:ext cx="6347829" cy="4051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23/lectures/current/lecture_16.ppt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://www.ece.msstate.edu/research/isip/publications/courses/ece_8463/lectures/current/lecture_39/index.html" TargetMode="External"/><Relationship Id="rId7" Type="http://schemas.openxmlformats.org/officeDocument/2006/relationships/hyperlink" Target="http://ocw.mit.edu/NR/rdonlyres/Mathematics/18-443Fall2003/D1920400-EAD0-43AE-88F3-DCBF0FCC34FF/0/lec29.pdf" TargetMode="External"/><Relationship Id="rId12" Type="http://schemas.openxmlformats.org/officeDocument/2006/relationships/hyperlink" Target="http://nirlweb.mc.duke.edu/programs3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Linear_regression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en.wikipedia.org/wiki/Expectation-maximization_algorithm" TargetMode="External"/><Relationship Id="rId10" Type="http://schemas.openxmlformats.org/officeDocument/2006/relationships/hyperlink" Target="http://www.traders.com/Documentation/FEEDbk_docs/Archive/122007/TradersTips/TradersTips.html" TargetMode="External"/><Relationship Id="rId4" Type="http://schemas.openxmlformats.org/officeDocument/2006/relationships/hyperlink" Target="http://www.ece.msstate.edu/research/isip/publications/courses/ece_8443/lectures/current/lecture_11.pptx" TargetMode="External"/><Relationship Id="rId9" Type="http://schemas.openxmlformats.org/officeDocument/2006/relationships/hyperlink" Target="http://www.ece.msstate.edu/research/isip/publications/courses/ece_8423/lectures/current/lecture_16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msstate.edu/research/isip/publications/courses/ece_8443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6.435/www/Dempster7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en.wikipedia.org/wiki/Jensen's_inequalit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Feature and Model Space Adaptation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General Adaptation Framework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Expectation Maximization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Simple Linear Regression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ECE 8463: Adaptation </a:t>
            </a:r>
            <a:r>
              <a:rPr lang="en-US" sz="1800" b="1" noProof="0" dirty="0" smtClean="0">
                <a:solidFill>
                  <a:schemeClr val="bg1"/>
                </a:solidFill>
                <a:hlinkClick r:id="rId4"/>
              </a:rPr>
              <a:t/>
            </a:r>
            <a:br>
              <a:rPr lang="en-US" sz="1800" b="1" noProof="0" dirty="0" smtClean="0">
                <a:solidFill>
                  <a:schemeClr val="bg1"/>
                </a:solidFill>
                <a:hlinkClick r:id="rId4"/>
              </a:rPr>
            </a:br>
            <a:r>
              <a:rPr lang="en-US" sz="1800" b="1" noProof="0" dirty="0" smtClean="0">
                <a:solidFill>
                  <a:schemeClr val="bg1"/>
                </a:solidFill>
                <a:hlinkClick r:id="rId4"/>
              </a:rPr>
              <a:t>ECE 8443: Expectation Maximization</a:t>
            </a:r>
            <a:r>
              <a:rPr lang="en-US" sz="1800" b="1" noProof="0" dirty="0" smtClean="0">
                <a:solidFill>
                  <a:schemeClr val="bg1"/>
                </a:solidFill>
              </a:rPr>
              <a:t/>
            </a:r>
            <a:br>
              <a:rPr lang="en-US" sz="1800" b="1" noProof="0" dirty="0" smtClean="0">
                <a:solidFill>
                  <a:schemeClr val="bg1"/>
                </a:solidFill>
              </a:rPr>
            </a:br>
            <a:r>
              <a:rPr lang="en-US" sz="1800" b="1" noProof="0" dirty="0" smtClean="0">
                <a:solidFill>
                  <a:schemeClr val="bg1"/>
                </a:solidFill>
                <a:hlinkClick r:id="rId5"/>
              </a:rPr>
              <a:t>Wiki: Expectation Maximization</a:t>
            </a:r>
            <a:r>
              <a:rPr lang="en-US" sz="1800" b="1" noProof="0" dirty="0" smtClean="0">
                <a:solidFill>
                  <a:schemeClr val="bg1"/>
                </a:solidFill>
              </a:rPr>
              <a:t/>
            </a:r>
            <a:br>
              <a:rPr lang="en-US" sz="1800" b="1" noProof="0" dirty="0" smtClean="0">
                <a:solidFill>
                  <a:schemeClr val="bg1"/>
                </a:solidFill>
              </a:rPr>
            </a:br>
            <a:r>
              <a:rPr lang="en-US" sz="1800" b="1" noProof="0" dirty="0" smtClean="0">
                <a:solidFill>
                  <a:schemeClr val="bg1"/>
                </a:solidFill>
                <a:hlinkClick r:id="rId6"/>
              </a:rPr>
              <a:t>Wiki: Linear Regression</a:t>
            </a:r>
            <a:r>
              <a:rPr lang="en-US" sz="1800" b="1" noProof="0" dirty="0" smtClean="0">
                <a:solidFill>
                  <a:schemeClr val="bg1"/>
                </a:solidFill>
              </a:rPr>
              <a:t/>
            </a:r>
            <a:br>
              <a:rPr lang="en-US" sz="1800" b="1" noProof="0" dirty="0" smtClean="0">
                <a:solidFill>
                  <a:schemeClr val="bg1"/>
                </a:solidFill>
              </a:rPr>
            </a:br>
            <a:r>
              <a:rPr lang="en-US" sz="1800" b="1" noProof="0" dirty="0" smtClean="0">
                <a:solidFill>
                  <a:schemeClr val="bg1"/>
                </a:solidFill>
                <a:hlinkClick r:id="rId7"/>
              </a:rPr>
              <a:t>MIT: Linear Regression</a:t>
            </a:r>
            <a:r>
              <a:rPr lang="en-US" sz="1800" b="1" noProof="0" dirty="0" smtClean="0">
                <a:solidFill>
                  <a:schemeClr val="bg1"/>
                </a:solidFill>
              </a:rPr>
              <a:t/>
            </a:r>
            <a:br>
              <a:rPr lang="en-US" sz="1800" b="1" noProof="0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.../publications/courses/ece_8423/lectures/current/lecture_16.ppt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.../publications/courses/ece_8423/lectures/current/lecture_16.mp3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16: </a:t>
            </a:r>
            <a:r>
              <a:rPr lang="en-US" b="1" dirty="0" smtClean="0">
                <a:solidFill>
                  <a:schemeClr val="accent2"/>
                </a:solidFill>
              </a:rPr>
              <a:t>EM AND </a:t>
            </a:r>
            <a:r>
              <a:rPr lang="en-US" b="1" smtClean="0">
                <a:solidFill>
                  <a:schemeClr val="accent2"/>
                </a:solidFill>
              </a:rPr>
              <a:t>SIMPLE REGRESSION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1138" name="Picture 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18249" y="3713172"/>
            <a:ext cx="2392363" cy="191389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" name="Picture 3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18249" y="1511042"/>
            <a:ext cx="2392363" cy="219299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Least Squares Linear Regression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562709"/>
            <a:ext cx="868283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Suppose we are given a sequence of observations:</a:t>
            </a:r>
          </a:p>
          <a:p>
            <a:pPr marL="176213" indent="-176213">
              <a:spcBef>
                <a:spcPts val="0"/>
              </a:spcBef>
              <a:spcAft>
                <a:spcPts val="3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We want to estimate a function that predicts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as a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function of 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Bef>
                <a:spcPts val="0"/>
              </a:spcBef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most obvious way to do this would be to minimize the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mean-square error:</a:t>
            </a:r>
          </a:p>
          <a:p>
            <a:pPr marL="176213" indent="-176213">
              <a:spcBef>
                <a:spcPts val="0"/>
              </a:spcBef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find the optimal values, differentiate with respect to each parameter:</a:t>
            </a:r>
          </a:p>
          <a:p>
            <a:pPr marL="176213" indent="-176213">
              <a:spcBef>
                <a:spcPts val="0"/>
              </a:spcBef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Let’s introduce some common statistical quantities to simplify our equations: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534431" y="1442944"/>
            <a:ext cx="1592495" cy="79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31075" y="2238794"/>
            <a:ext cx="15462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90450" y="1617764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55392" y="1390336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05933" y="1331721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05115" y="1596663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51126" y="1031609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2284" y="944858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7484013" y="984718"/>
            <a:ext cx="1223889" cy="829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677422" y="2389142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8820" y="614270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465138" y="895522"/>
          <a:ext cx="1871662" cy="336550"/>
        </p:xfrm>
        <a:graphic>
          <a:graphicData uri="http://schemas.openxmlformats.org/presentationml/2006/ole">
            <p:oleObj spid="_x0000_s121867" name="Equation" r:id="rId3" imgW="1257120" imgH="228600" progId="Equation.3">
              <p:embed/>
            </p:oleObj>
          </a:graphicData>
        </a:graphic>
      </p:graphicFrame>
      <p:graphicFrame>
        <p:nvGraphicFramePr>
          <p:cNvPr id="121868" name="Object 12"/>
          <p:cNvGraphicFramePr>
            <a:graphicFrameLocks noChangeAspect="1"/>
          </p:cNvGraphicFramePr>
          <p:nvPr/>
        </p:nvGraphicFramePr>
        <p:xfrm>
          <a:off x="465138" y="1905439"/>
          <a:ext cx="1908175" cy="336550"/>
        </p:xfrm>
        <a:graphic>
          <a:graphicData uri="http://schemas.openxmlformats.org/presentationml/2006/ole">
            <p:oleObj spid="_x0000_s121868" name="Equation" r:id="rId4" imgW="1282680" imgH="228600" progId="Equation.3">
              <p:embed/>
            </p:oleObj>
          </a:graphicData>
        </a:graphic>
      </p:graphicFrame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465138" y="2863850"/>
          <a:ext cx="5346700" cy="635000"/>
        </p:xfrm>
        <a:graphic>
          <a:graphicData uri="http://schemas.openxmlformats.org/presentationml/2006/ole">
            <p:oleObj spid="_x0000_s121869" name="Equation" r:id="rId5" imgW="3593880" imgH="431640" progId="Equation.3">
              <p:embed/>
            </p:oleObj>
          </a:graphicData>
        </a:graphic>
      </p:graphicFrame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465138" y="3777029"/>
          <a:ext cx="3402012" cy="1308100"/>
        </p:xfrm>
        <a:graphic>
          <a:graphicData uri="http://schemas.openxmlformats.org/presentationml/2006/ole">
            <p:oleObj spid="_x0000_s121870" name="Equation" r:id="rId6" imgW="2286000" imgH="888840" progId="Equation.3">
              <p:embed/>
            </p:oleObj>
          </a:graphicData>
        </a:graphic>
      </p:graphicFrame>
      <p:graphicFrame>
        <p:nvGraphicFramePr>
          <p:cNvPr id="121871" name="Object 15"/>
          <p:cNvGraphicFramePr>
            <a:graphicFrameLocks noChangeAspect="1"/>
          </p:cNvGraphicFramePr>
          <p:nvPr/>
        </p:nvGraphicFramePr>
        <p:xfrm>
          <a:off x="465138" y="5446591"/>
          <a:ext cx="5705475" cy="1008063"/>
        </p:xfrm>
        <a:graphic>
          <a:graphicData uri="http://schemas.openxmlformats.org/presentationml/2006/ole">
            <p:oleObj spid="_x0000_s121871" name="Equation" r:id="rId7" imgW="38350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and Generalization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562709"/>
            <a:ext cx="868283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solve these equations for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0 </a:t>
            </a:r>
            <a:r>
              <a:rPr lang="en-US" sz="1800" b="1" dirty="0" smtClean="0">
                <a:solidFill>
                  <a:schemeClr val="bg1"/>
                </a:solidFill>
              </a:rPr>
              <a:t>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i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are the strengths and weaknesses of this approach?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(Hints: uniform weighting, </a:t>
            </a:r>
            <a:r>
              <a:rPr lang="en-US" sz="1800" b="1" i="1" dirty="0" smtClean="0">
                <a:solidFill>
                  <a:schemeClr val="bg1"/>
                </a:solidFill>
              </a:rPr>
              <a:t>a priori</a:t>
            </a:r>
            <a:r>
              <a:rPr lang="en-US" sz="1800" b="1" dirty="0" smtClean="0">
                <a:solidFill>
                  <a:schemeClr val="bg1"/>
                </a:solidFill>
              </a:rPr>
              <a:t> information)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Generalization (Normal Equation):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534431" y="1442944"/>
            <a:ext cx="1592495" cy="79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31075" y="2238794"/>
            <a:ext cx="15462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90450" y="1617764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55392" y="1390336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05933" y="1331721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05115" y="1596663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51126" y="1031609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2284" y="944858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7484013" y="984718"/>
            <a:ext cx="1223889" cy="829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677422" y="2389142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8820" y="614270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1871" name="Object 15"/>
          <p:cNvGraphicFramePr>
            <a:graphicFrameLocks noChangeAspect="1"/>
          </p:cNvGraphicFramePr>
          <p:nvPr/>
        </p:nvGraphicFramePr>
        <p:xfrm>
          <a:off x="465138" y="916477"/>
          <a:ext cx="3797300" cy="1008062"/>
        </p:xfrm>
        <a:graphic>
          <a:graphicData uri="http://schemas.openxmlformats.org/presentationml/2006/ole">
            <p:oleObj spid="_x0000_s122886" name="Equation" r:id="rId3" imgW="2552400" imgH="685800" progId="Equation.3">
              <p:embed/>
            </p:oleObj>
          </a:graphicData>
        </a:graphic>
      </p:graphicFrame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465138" y="3081411"/>
          <a:ext cx="7278687" cy="3082925"/>
        </p:xfrm>
        <a:graphic>
          <a:graphicData uri="http://schemas.openxmlformats.org/presentationml/2006/ole">
            <p:oleObj spid="_x0000_s122887" name="Equation" r:id="rId4" imgW="4889160" imgH="2095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general statistical framework for adaptation.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two general approaches: MAP and MLLR.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two tools we will use: EM and linear regression.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Derived the equations for estimation of the parameters of the linear regression model using minimum mean-square error.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introduce a probabilistic view of linear regression and derive an estimation procedure that maximizes the likelihood.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Also, introduce MAP adaptation.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Revisiting the Adaptation Problem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78457" y="634199"/>
            <a:ext cx="8740117" cy="602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Previously, we have focused on adaption</a:t>
            </a:r>
            <a:br>
              <a:rPr lang="en-US" sz="1800" b="1" dirty="0" smtClean="0"/>
            </a:br>
            <a:r>
              <a:rPr lang="en-US" sz="1800" b="1" dirty="0" smtClean="0"/>
              <a:t>strategies that involve time series data</a:t>
            </a:r>
            <a:br>
              <a:rPr lang="en-US" sz="1800" b="1" dirty="0" smtClean="0"/>
            </a:br>
            <a:r>
              <a:rPr lang="en-US" sz="1800" b="1" dirty="0" smtClean="0"/>
              <a:t>(e.g., samples of a signal). However, an</a:t>
            </a:r>
            <a:br>
              <a:rPr lang="en-US" sz="1800" b="1" dirty="0" smtClean="0"/>
            </a:br>
            <a:r>
              <a:rPr lang="en-US" sz="1800" b="1" dirty="0" smtClean="0"/>
              <a:t>alternative view of this problem is in terms</a:t>
            </a:r>
            <a:br>
              <a:rPr lang="en-US" sz="1800" b="1" dirty="0" smtClean="0"/>
            </a:br>
            <a:r>
              <a:rPr lang="en-US" sz="1800" b="1" dirty="0" smtClean="0"/>
              <a:t>of models and features.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New data can be in the form of samples of a </a:t>
            </a:r>
            <a:br>
              <a:rPr lang="en-US" sz="1800" b="1" dirty="0" smtClean="0"/>
            </a:br>
            <a:r>
              <a:rPr lang="en-US" sz="1800" b="1" dirty="0" smtClean="0"/>
              <a:t>time series or new feature vectors. The former is </a:t>
            </a:r>
            <a:br>
              <a:rPr lang="en-US" sz="1800" b="1" dirty="0" smtClean="0"/>
            </a:br>
            <a:r>
              <a:rPr lang="en-US" sz="1800" b="1" dirty="0" smtClean="0"/>
              <a:t>more common in time series analysis; the latter is</a:t>
            </a:r>
            <a:br>
              <a:rPr lang="en-US" sz="1800" b="1" dirty="0" smtClean="0"/>
            </a:br>
            <a:r>
              <a:rPr lang="en-US" sz="1800" b="1" dirty="0" smtClean="0"/>
              <a:t>more common in pattern recognition applications.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reference model is typically derived from extensive amounts of data (e.g., tens of thousands of hours of voice) and uses off-line techniques to estimate the parameters of the model.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amount of new data is often orders of magnitude smaller (e.g., minutes of voice), and comes from an environment that is significantly different than the reference data.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reference model normally consists of a large number of parameters, more than can be reliably estimated from only a small amount of new data.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Hence, the adaptation problem revolves around the question of how best we can modify the reference model to better match the new data.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endParaRPr lang="en-US" sz="18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866982" y="1914232"/>
            <a:ext cx="2534237" cy="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34100" y="3181350"/>
            <a:ext cx="27432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273850" y="1855688"/>
            <a:ext cx="1167618" cy="562708"/>
            <a:chOff x="4698610" y="2827605"/>
            <a:chExt cx="1167618" cy="562708"/>
          </a:xfrm>
        </p:grpSpPr>
        <p:sp>
          <p:nvSpPr>
            <p:cNvPr id="19" name="Oval 18"/>
            <p:cNvSpPr/>
            <p:nvPr/>
          </p:nvSpPr>
          <p:spPr>
            <a:xfrm>
              <a:off x="4698610" y="2827605"/>
              <a:ext cx="1167618" cy="562708"/>
            </a:xfrm>
            <a:prstGeom prst="ellipse">
              <a:avLst/>
            </a:prstGeom>
            <a:solidFill>
              <a:schemeClr val="accent3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12679" y="2996421"/>
              <a:ext cx="1139484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Reference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525872" y="870953"/>
            <a:ext cx="1378635" cy="661182"/>
            <a:chOff x="5936564" y="1702192"/>
            <a:chExt cx="1378635" cy="661182"/>
          </a:xfrm>
        </p:grpSpPr>
        <p:sp>
          <p:nvSpPr>
            <p:cNvPr id="13" name="Cloud 12"/>
            <p:cNvSpPr/>
            <p:nvPr/>
          </p:nvSpPr>
          <p:spPr>
            <a:xfrm>
              <a:off x="5936564" y="1702192"/>
              <a:ext cx="1378635" cy="661182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58488" y="1810044"/>
              <a:ext cx="1139484" cy="43088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Common</a:t>
              </a:r>
              <a:b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Space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34545" y="2444186"/>
            <a:ext cx="1167618" cy="562708"/>
            <a:chOff x="4698610" y="2827605"/>
            <a:chExt cx="1167618" cy="562708"/>
          </a:xfrm>
        </p:grpSpPr>
        <p:sp>
          <p:nvSpPr>
            <p:cNvPr id="26" name="Oval 25"/>
            <p:cNvSpPr/>
            <p:nvPr/>
          </p:nvSpPr>
          <p:spPr>
            <a:xfrm>
              <a:off x="4698610" y="2827605"/>
              <a:ext cx="1167618" cy="56270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2679" y="2996421"/>
              <a:ext cx="1139484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b="1" kern="0" dirty="0" smtClean="0">
                  <a:latin typeface="+mn-lt"/>
                </a:rPr>
                <a:t>New Data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9" name="Arc 28"/>
          <p:cNvSpPr/>
          <p:nvPr/>
        </p:nvSpPr>
        <p:spPr>
          <a:xfrm rot="17090519">
            <a:off x="6651231" y="1502894"/>
            <a:ext cx="1172512" cy="635251"/>
          </a:xfrm>
          <a:prstGeom prst="arc">
            <a:avLst/>
          </a:prstGeom>
          <a:ln w="381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090519" flipV="1">
            <a:off x="7633686" y="2093252"/>
            <a:ext cx="1331822" cy="411140"/>
          </a:xfrm>
          <a:prstGeom prst="arc">
            <a:avLst/>
          </a:prstGeom>
          <a:ln w="381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Adaptation Strategies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78457" y="634199"/>
            <a:ext cx="8740117" cy="602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Possible parameter adaptation strategies: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Normalize the reference model and the new</a:t>
            </a:r>
            <a:br>
              <a:rPr lang="en-US" sz="1800" b="1" dirty="0" smtClean="0"/>
            </a:br>
            <a:r>
              <a:rPr lang="en-US" sz="1800" b="1" dirty="0" smtClean="0"/>
              <a:t>data to a common space;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Transform the new data into the reference</a:t>
            </a:r>
            <a:br>
              <a:rPr lang="en-US" sz="1800" b="1" dirty="0" smtClean="0"/>
            </a:br>
            <a:r>
              <a:rPr lang="en-US" sz="1800" b="1" dirty="0" smtClean="0"/>
              <a:t>data space (or alternately transform the reference</a:t>
            </a:r>
            <a:br>
              <a:rPr lang="en-US" sz="1800" b="1" dirty="0" smtClean="0"/>
            </a:br>
            <a:r>
              <a:rPr lang="en-US" sz="1800" b="1" dirty="0" smtClean="0"/>
              <a:t>data into the new data space);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  <a:tabLst>
                <a:tab pos="3376613" algn="r"/>
              </a:tabLst>
            </a:pPr>
            <a:r>
              <a:rPr lang="en-US" sz="1800" b="1" dirty="0" smtClean="0"/>
              <a:t>Reestimate the model parameters by pooling all</a:t>
            </a:r>
            <a:br>
              <a:rPr lang="en-US" sz="1800" b="1" dirty="0" smtClean="0"/>
            </a:br>
            <a:r>
              <a:rPr lang="en-US" sz="1800" b="1" dirty="0" smtClean="0"/>
              <a:t>the data.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latter approach is not often practical for two reasons: (1) the computational complexity of the reestimation process is significant, and would typically have to be performed off-line; (2) the new data would be dwarfed by the amount of old data.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Therefore, in this treatment, we will consider the problem of transforming the model to match the statistics of the new data.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Since the amount of new data is small, the number of parameters associated with this transformation must be small (much less than the original model).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We would also prefer this adaptation process to run close to real-time or online – meaning the new model parameters are available shortly after the new data arrives (rather than waiting overnight for the parameter updates.)</a:t>
            </a:r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/>
          <a:srcRect l="65769" t="8077" r="1779" b="51538"/>
          <a:stretch>
            <a:fillRect/>
          </a:stretch>
        </p:blipFill>
        <p:spPr bwMode="auto">
          <a:xfrm>
            <a:off x="6400800" y="649927"/>
            <a:ext cx="2363372" cy="220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MAP vs. MLLR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4" y="548639"/>
            <a:ext cx="8690320" cy="56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two basic types of adaptation: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Maximum A Priori (MAP): </a:t>
            </a:r>
            <a:r>
              <a:rPr lang="en-US" sz="1800" b="1" dirty="0" smtClean="0"/>
              <a:t>choosing an estimate that maximizes the posterior probability (consistent with the observed data and prior information).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Maximum Likelihood Linear Regression (MLLR): </a:t>
            </a:r>
            <a:r>
              <a:rPr lang="en-US" sz="1800" b="1" dirty="0" smtClean="0"/>
              <a:t>using a maximum likelihood approach to estimate the parameters of a transformation of the feature vectors or model parameters.</a:t>
            </a:r>
          </a:p>
          <a:p>
            <a:pPr marL="168275" indent="-1682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To understand either of these approaches, we need to introduce several new analysis and modeling tools. Two of the most important and basic are: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Expectation Maximization </a:t>
            </a:r>
            <a:r>
              <a:rPr lang="en-US" sz="1800" b="1" dirty="0" smtClean="0">
                <a:solidFill>
                  <a:schemeClr val="accent1"/>
                </a:solidFill>
              </a:rPr>
              <a:t>Theorem: </a:t>
            </a:r>
            <a:r>
              <a:rPr lang="en-US" sz="1800" b="1" dirty="0" smtClean="0"/>
              <a:t>describes a technique for guaranteeing that our new parameter estimates are “better” than the previous estimates.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Maximum Likelihood Linear Regression: </a:t>
            </a:r>
            <a:r>
              <a:rPr lang="en-US" sz="1800" b="1" dirty="0" smtClean="0"/>
              <a:t>describes a statistical approach to fitting a model, typically a line or regression function, to the data.</a:t>
            </a:r>
          </a:p>
          <a:p>
            <a:pPr marL="168275" indent="-1682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In contrast to techniques that minimize the mean square error (e.g., LMS), our goal here will be to produce a model that is better than the previous model. This is, in general, a complicated question that depends on how you define “better.” We will focus on a simple, generative approach, that estimates the probability the training data could have been generated from the model.</a:t>
            </a:r>
          </a:p>
          <a:p>
            <a:pPr marL="168275" indent="-1682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 more thorough treatment of such issues is the focus of our </a:t>
            </a:r>
            <a:r>
              <a:rPr lang="en-US" sz="1800" b="1" dirty="0" smtClean="0">
                <a:hlinkClick r:id="rId2"/>
              </a:rPr>
              <a:t>Pattern Recognition</a:t>
            </a:r>
            <a:r>
              <a:rPr lang="en-US" sz="1800" b="1" dirty="0" smtClean="0"/>
              <a:t>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maximization (EM)  is an approach that is used in many ways to find maximum likelihood estimates of parameters in probabilistic models.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EM is an iterative optimization method to estimate some unknown parameters given measurement data.  U</a:t>
            </a:r>
            <a:r>
              <a:rPr lang="en-US" sz="1800" b="1" dirty="0" smtClean="0">
                <a:solidFill>
                  <a:schemeClr val="bg1"/>
                </a:solidFill>
              </a:rPr>
              <a:t>sed in a variety of contexts to estimate missing data or discover  hidden variables.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intuition behind EM is an old one: alternate between estimating the unknowns and the hidden variables. This idea has been around for a long time. However, in 1977, </a:t>
            </a:r>
            <a:r>
              <a:rPr lang="en-US" sz="1800" b="1" dirty="0" err="1" smtClean="0">
                <a:hlinkClick r:id="rId3"/>
              </a:rPr>
              <a:t>Dempster</a:t>
            </a:r>
            <a:r>
              <a:rPr lang="en-US" sz="1800" b="1" dirty="0" smtClean="0">
                <a:hlinkClick r:id="rId3"/>
              </a:rPr>
              <a:t>, </a:t>
            </a:r>
            <a:r>
              <a:rPr lang="en-US" sz="1800" b="1" i="1" dirty="0" smtClean="0">
                <a:hlinkClick r:id="rId3"/>
              </a:rPr>
              <a:t>et al</a:t>
            </a:r>
            <a:r>
              <a:rPr lang="en-US" sz="1800" b="1" dirty="0" smtClean="0">
                <a:hlinkClick r:id="rId3"/>
              </a:rPr>
              <a:t>., </a:t>
            </a:r>
            <a:r>
              <a:rPr lang="en-US" sz="1800" b="1" dirty="0" smtClean="0"/>
              <a:t>proved convergence and explained the relationship to maximum likelihood estimation.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EM alternates between performing an expectation (E) step, which computes an expectation of the likelihood by including the latent variables as if they were observed, and a maximization (M) step, which computes the maximum likelihood estimates of the parameters by maximizing the expected likelihood found on the E step. The parameters found on the M step are then used to begin another E step, and the process is repeated.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approach is the cornerstone of important  algorithms such as hidden Markov modeling and discriminative training, and has been applied to fields including human language technology and image processing.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Expectation Maximization – Synopsis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590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Lemma: </a:t>
            </a:r>
            <a:r>
              <a:rPr lang="en-US" sz="1800" b="1" dirty="0" smtClean="0"/>
              <a:t>If </a:t>
            </a:r>
            <a:r>
              <a:rPr lang="en-US" sz="1800" dirty="0" smtClean="0"/>
              <a:t>p(x)</a:t>
            </a:r>
            <a:r>
              <a:rPr lang="en-US" sz="1800" b="1" dirty="0" smtClean="0"/>
              <a:t> and </a:t>
            </a:r>
            <a:r>
              <a:rPr lang="en-US" sz="1800" dirty="0" smtClean="0"/>
              <a:t>q(x)</a:t>
            </a:r>
            <a:r>
              <a:rPr lang="en-US" sz="1800" b="1" dirty="0" smtClean="0"/>
              <a:t> are two discrete probability distributions, then:</a:t>
            </a:r>
          </a:p>
          <a:p>
            <a:pPr>
              <a:spcBef>
                <a:spcPts val="4800"/>
              </a:spcBef>
            </a:pPr>
            <a:r>
              <a:rPr lang="en-US" sz="1800" b="1" dirty="0" smtClean="0"/>
              <a:t>with equality if and only if </a:t>
            </a:r>
            <a:r>
              <a:rPr lang="en-US" sz="1800" dirty="0" smtClean="0"/>
              <a:t>p(x) = q(x) </a:t>
            </a:r>
            <a:r>
              <a:rPr lang="en-US" sz="1800" b="1" dirty="0" smtClean="0"/>
              <a:t>for all </a:t>
            </a:r>
            <a:r>
              <a:rPr lang="en-US" sz="1800" dirty="0" smtClean="0"/>
              <a:t>x</a:t>
            </a:r>
            <a:r>
              <a:rPr lang="en-US" sz="1800" b="1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Proof:</a:t>
            </a:r>
          </a:p>
          <a:p>
            <a:pPr marL="0" lvl="1">
              <a:spcBef>
                <a:spcPts val="22500"/>
              </a:spcBef>
              <a:spcAft>
                <a:spcPts val="9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The last step follows because probability distributions sum (or integrate) to 1.</a:t>
            </a:r>
          </a:p>
          <a:p>
            <a:pPr marL="0" lvl="1"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Note: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Jensen’s inequality </a:t>
            </a:r>
            <a:r>
              <a:rPr lang="en-US" sz="1800" b="1" dirty="0" smtClean="0"/>
              <a:t>relates the value of a convex function of an integral to the integral of the convex function and is used extensively in information theory.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867" y="1032386"/>
          <a:ext cx="3086100" cy="457200"/>
        </p:xfrm>
        <a:graphic>
          <a:graphicData uri="http://schemas.openxmlformats.org/presentationml/2006/ole">
            <p:oleObj spid="_x0000_s117762" name="Equation" r:id="rId5" imgW="3085920" imgH="45720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58079" y="2398307"/>
          <a:ext cx="5219700" cy="2425700"/>
        </p:xfrm>
        <a:graphic>
          <a:graphicData uri="http://schemas.openxmlformats.org/presentationml/2006/ole">
            <p:oleObj spid="_x0000_s117763" name="Equation" r:id="rId6" imgW="5219640" imgH="2425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714375"/>
            <a:ext cx="8662988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Theorem: </a:t>
            </a:r>
            <a:r>
              <a:rPr lang="en-US" sz="1800" b="1" dirty="0" smtClean="0">
                <a:solidFill>
                  <a:schemeClr val="bg1"/>
                </a:solidFill>
              </a:rPr>
              <a:t>If                                                                     then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Proof: </a:t>
            </a: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denote observable data. Let              be the probability distribution of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under some model whose parameters are denoted by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          be the corresponding distribution under a different setting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Our goal is to prove that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is more likely under     than  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denote some hidden, or latent, parameters that are governed by the values of     . Because               is a probability distribution that sums to 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we can write:</a:t>
            </a:r>
          </a:p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Because we can exploit the dependence of y on t and using well-known properties of a conditional probability distribution.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63073" y="686157"/>
          <a:ext cx="4089400" cy="469900"/>
        </p:xfrm>
        <a:graphic>
          <a:graphicData uri="http://schemas.openxmlformats.org/presentationml/2006/ole">
            <p:oleObj spid="_x0000_s118786" name="Equation" r:id="rId3" imgW="4089240" imgH="469800" progId="Equation.3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383645" y="720622"/>
          <a:ext cx="1333500" cy="292100"/>
        </p:xfrm>
        <a:graphic>
          <a:graphicData uri="http://schemas.openxmlformats.org/presentationml/2006/ole">
            <p:oleObj spid="_x0000_s118787" name="Equation" r:id="rId4" imgW="1333440" imgH="29196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7393" y="1300211"/>
          <a:ext cx="596900" cy="292100"/>
        </p:xfrm>
        <a:graphic>
          <a:graphicData uri="http://schemas.openxmlformats.org/presentationml/2006/ole">
            <p:oleObj spid="_x0000_s118788" name="Equation" r:id="rId5" imgW="596880" imgH="29196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84482" y="2131499"/>
          <a:ext cx="546100" cy="292100"/>
        </p:xfrm>
        <a:graphic>
          <a:graphicData uri="http://schemas.openxmlformats.org/presentationml/2006/ole">
            <p:oleObj spid="_x0000_s118789" name="Equation" r:id="rId6" imgW="545760" imgH="29196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493260" y="2565349"/>
          <a:ext cx="165100" cy="228600"/>
        </p:xfrm>
        <a:graphic>
          <a:graphicData uri="http://schemas.openxmlformats.org/presentationml/2006/ole">
            <p:oleObj spid="_x0000_s118790" name="Equation" r:id="rId7" imgW="164880" imgH="2286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828425" y="2157312"/>
          <a:ext cx="165100" cy="228600"/>
        </p:xfrm>
        <a:graphic>
          <a:graphicData uri="http://schemas.openxmlformats.org/presentationml/2006/ole">
            <p:oleObj spid="_x0000_s118791" name="Equation" r:id="rId8" imgW="164880" imgH="22860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06521" y="1719056"/>
          <a:ext cx="215900" cy="241300"/>
        </p:xfrm>
        <a:graphic>
          <a:graphicData uri="http://schemas.openxmlformats.org/presentationml/2006/ole">
            <p:oleObj spid="_x0000_s118792" name="Equation" r:id="rId9" imgW="215640" imgH="24120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255005" y="2549525"/>
          <a:ext cx="215900" cy="241300"/>
        </p:xfrm>
        <a:graphic>
          <a:graphicData uri="http://schemas.openxmlformats.org/presentationml/2006/ole">
            <p:oleObj spid="_x0000_s118793" name="Equation" r:id="rId10" imgW="215640" imgH="24120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839064" y="3362171"/>
          <a:ext cx="685800" cy="317500"/>
        </p:xfrm>
        <a:graphic>
          <a:graphicData uri="http://schemas.openxmlformats.org/presentationml/2006/ole">
            <p:oleObj spid="_x0000_s118794" name="Equation" r:id="rId11" imgW="685800" imgH="31716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7200" y="4116388"/>
          <a:ext cx="5765800" cy="469900"/>
        </p:xfrm>
        <a:graphic>
          <a:graphicData uri="http://schemas.openxmlformats.org/presentationml/2006/ole">
            <p:oleObj spid="_x0000_s118795" name="Equation" r:id="rId12" imgW="5765760" imgH="46980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456608" y="3396224"/>
          <a:ext cx="165100" cy="228600"/>
        </p:xfrm>
        <a:graphic>
          <a:graphicData uri="http://schemas.openxmlformats.org/presentationml/2006/ole">
            <p:oleObj spid="_x0000_s118796" name="Equation" r:id="rId13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522651"/>
            <a:ext cx="8662988" cy="58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can multiple each term by “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”:</a:t>
            </a:r>
          </a:p>
          <a:p>
            <a:pPr marL="176213">
              <a:lnSpc>
                <a:spcPct val="150000"/>
              </a:lnSpc>
              <a:spcBef>
                <a:spcPts val="225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where the inequality follows from our lemma.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Explanation: </a:t>
            </a:r>
            <a:r>
              <a:rPr lang="en-US" sz="1800" b="1" dirty="0" smtClean="0">
                <a:solidFill>
                  <a:schemeClr val="bg1"/>
                </a:solidFill>
              </a:rPr>
              <a:t>What exactly have we shown? If the last quantity is greater than zero, then the new model will be better than the old model. This suggests a strategy for finding the new parameters,    – choose them to make the last quantity positive!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Proof Of 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468107" y="984250"/>
          <a:ext cx="7607300" cy="2997200"/>
        </p:xfrm>
        <a:graphic>
          <a:graphicData uri="http://schemas.openxmlformats.org/presentationml/2006/ole">
            <p:oleObj spid="_x0000_s119810" name="Equation" r:id="rId3" imgW="7607160" imgH="2997000" progId="Equation.3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4607848" y="5588667"/>
          <a:ext cx="165100" cy="228600"/>
        </p:xfrm>
        <a:graphic>
          <a:graphicData uri="http://schemas.openxmlformats.org/presentationml/2006/ole">
            <p:oleObj spid="_x0000_s119811" name="Equation" r:id="rId4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Discussion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625887"/>
            <a:ext cx="86629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start with the parameter setting    , and find a parameter setting     for which our inequality holds, then the observed data,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, will be more probable under     than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 name Expectation Maximization comes about because we take the expectation of              with respect to the old distribution              and then maximize the expectation as a function of the argument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Critical to the success of the algorithm is the choice of the proper intermediate variable, t, that will allow finding the maximum of the expectation of           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Perhaps the most prominent use of the EM algorithm in pattern recognition is to derive the Baum-Welch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equations for a hidden Markov model.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algorithms have been derived using this approach.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867905" y="744125"/>
          <a:ext cx="165100" cy="228600"/>
        </p:xfrm>
        <a:graphic>
          <a:graphicData uri="http://schemas.openxmlformats.org/presentationml/2006/ole">
            <p:oleObj spid="_x0000_s120834" name="Equation" r:id="rId3" imgW="16488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396453" y="720725"/>
          <a:ext cx="215900" cy="241300"/>
        </p:xfrm>
        <a:graphic>
          <a:graphicData uri="http://schemas.openxmlformats.org/presentationml/2006/ole">
            <p:oleObj spid="_x0000_s120835" name="Equation" r:id="rId4" imgW="215640" imgH="2412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088308" y="1545866"/>
          <a:ext cx="165100" cy="228600"/>
        </p:xfrm>
        <a:graphic>
          <a:graphicData uri="http://schemas.openxmlformats.org/presentationml/2006/ole">
            <p:oleObj spid="_x0000_s120836" name="Equation" r:id="rId5" imgW="164880" imgH="228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908226" y="1551549"/>
          <a:ext cx="215900" cy="241300"/>
        </p:xfrm>
        <a:graphic>
          <a:graphicData uri="http://schemas.openxmlformats.org/presentationml/2006/ole">
            <p:oleObj spid="_x0000_s120837" name="Equation" r:id="rId6" imgW="215640" imgH="2412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19966" y="2587521"/>
          <a:ext cx="698500" cy="292100"/>
        </p:xfrm>
        <a:graphic>
          <a:graphicData uri="http://schemas.openxmlformats.org/presentationml/2006/ole">
            <p:oleObj spid="_x0000_s120838" name="Equation" r:id="rId7" imgW="698400" imgH="29196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621463" y="2592388"/>
          <a:ext cx="736600" cy="292100"/>
        </p:xfrm>
        <a:graphic>
          <a:graphicData uri="http://schemas.openxmlformats.org/presentationml/2006/ole">
            <p:oleObj spid="_x0000_s120839" name="Equation" r:id="rId8" imgW="736560" imgH="29196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536095" y="3025978"/>
          <a:ext cx="165100" cy="228600"/>
        </p:xfrm>
        <a:graphic>
          <a:graphicData uri="http://schemas.openxmlformats.org/presentationml/2006/ole">
            <p:oleObj spid="_x0000_s120840" name="Equation" r:id="rId9" imgW="164880" imgH="2286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711098" y="4431889"/>
          <a:ext cx="1930400" cy="469900"/>
        </p:xfrm>
        <a:graphic>
          <a:graphicData uri="http://schemas.openxmlformats.org/presentationml/2006/ole">
            <p:oleObj spid="_x0000_s120841" name="Equation" r:id="rId10" imgW="19303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20282</TotalTime>
  <Words>931</Words>
  <Application>Microsoft PowerPoint</Application>
  <PresentationFormat>Letter Paper (8.5x11 in)</PresentationFormat>
  <Paragraphs>95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1874</cp:revision>
  <dcterms:created xsi:type="dcterms:W3CDTF">2002-09-12T17:13:32Z</dcterms:created>
  <dcterms:modified xsi:type="dcterms:W3CDTF">2008-10-16T00:58:13Z</dcterms:modified>
</cp:coreProperties>
</file>