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325" r:id="rId3"/>
    <p:sldId id="534" r:id="rId4"/>
    <p:sldId id="535" r:id="rId5"/>
    <p:sldId id="536" r:id="rId6"/>
    <p:sldId id="537" r:id="rId7"/>
    <p:sldId id="538" r:id="rId8"/>
    <p:sldId id="544" r:id="rId9"/>
    <p:sldId id="539" r:id="rId10"/>
    <p:sldId id="540" r:id="rId11"/>
    <p:sldId id="541" r:id="rId12"/>
    <p:sldId id="542" r:id="rId13"/>
    <p:sldId id="543" r:id="rId14"/>
    <p:sldId id="478" r:id="rId15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2677"/>
        <p:guide pos="547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09" y="4277043"/>
            <a:ext cx="6347829" cy="4051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3" r:id="rId2"/>
    <p:sldLayoutId id="214748371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ocw.mit.edu/NR/rdonlyres/Mathematics/18-443Fall2003/D1920400-EAD0-43AE-88F3-DCBF0FCC34FF/0/lec29.pdf" TargetMode="External"/><Relationship Id="rId7" Type="http://schemas.openxmlformats.org/officeDocument/2006/relationships/hyperlink" Target="http://www.nature.com/nbt/journal/v25/n8/fig_tab/nbt0807-883_F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e.msstate.edu/research/isip/publications/courses/ece_8423/lectures/current/lecture_17.mp3" TargetMode="External"/><Relationship Id="rId5" Type="http://schemas.openxmlformats.org/officeDocument/2006/relationships/hyperlink" Target="http://www.ece.msstate.edu/research/isip/publications/courses/ece_8423/lectures/current/lecture_17.ppt" TargetMode="External"/><Relationship Id="rId4" Type="http://schemas.openxmlformats.org/officeDocument/2006/relationships/hyperlink" Target="http://www.ece.msstate.edu/research/isip/publications/courses/ece_8443/lectures/current/lecture_12.pptx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26.jpeg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jpeg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ML and Simple Regression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Bias of the ML Estimate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Variance of the ML Estimate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Overview of HMMs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MIT: Linear Regression</a:t>
            </a:r>
            <a:br>
              <a:rPr lang="en-US" sz="1800" b="1" dirty="0" smtClean="0">
                <a:solidFill>
                  <a:schemeClr val="bg1"/>
                </a:solidFill>
                <a:hlinkClick r:id="rId3"/>
              </a:rPr>
            </a:br>
            <a:r>
              <a:rPr lang="da-DK" sz="1800" b="1" dirty="0" smtClean="0">
                <a:solidFill>
                  <a:schemeClr val="bg1"/>
                </a:solidFill>
                <a:hlinkClick r:id="rId4"/>
              </a:rPr>
              <a:t>ECE 8443: Hidden Markov Models</a:t>
            </a:r>
            <a:r>
              <a:rPr lang="da-DK" sz="1800" b="1" dirty="0" smtClean="0">
                <a:solidFill>
                  <a:schemeClr val="bg1"/>
                </a:solidFill>
              </a:rPr>
              <a:t/>
            </a:r>
            <a:br>
              <a:rPr lang="da-DK" sz="1800" b="1" dirty="0" smtClean="0">
                <a:solidFill>
                  <a:schemeClr val="bg1"/>
                </a:solidFill>
              </a:rPr>
            </a:br>
            <a:r>
              <a:rPr lang="da-DK" sz="1800" b="1" dirty="0" smtClean="0">
                <a:solidFill>
                  <a:schemeClr val="bg1"/>
                </a:solidFill>
                <a:hlinkClick r:id="rId4"/>
              </a:rPr>
              <a:t>ECE 8443: Continuous Distributions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.../publications/courses/ece_8423/lectures/current/lecture_17.ppt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.../publications/courses/ece_8423/lectures/current/lecture_17.mp3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17: </a:t>
            </a:r>
            <a:r>
              <a:rPr lang="en-US" b="1" dirty="0" smtClean="0">
                <a:solidFill>
                  <a:schemeClr val="accent2"/>
                </a:solidFill>
              </a:rPr>
              <a:t>BIAS AND VARIANCE OF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THE ML REGRESSION ESTIMATE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b="42697"/>
          <a:stretch>
            <a:fillRect/>
          </a:stretch>
        </p:blipFill>
        <p:spPr bwMode="auto">
          <a:xfrm>
            <a:off x="6450126" y="3065875"/>
            <a:ext cx="2233499" cy="18430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2404" y="1789790"/>
            <a:ext cx="2147136" cy="189779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Probability Density Functions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515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to assume that the features are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decorrelated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that the covariance matrix can be approximated as a diagonal matrix to reduce complexity. We refer to this as variance-weighting.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Also, note that for a single mixture, the log of the output probability at each state becomes a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distance, which creates a nice connection between HMMs and PCA. In fact, HMMs can be viewed in some ways as a generalization of PCA.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Write the joint probability of the data and the states given the model as:</a:t>
            </a:r>
          </a:p>
          <a:p>
            <a:pPr marL="176213" indent="-176213">
              <a:spcBef>
                <a:spcPts val="5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can be considered the sum of the product of all densities with all possible state sequences,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, and all possible mixture components, K:</a:t>
            </a:r>
          </a:p>
          <a:p>
            <a:pPr marL="176213" indent="-176213"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and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66725" y="3432015"/>
          <a:ext cx="7416800" cy="673100"/>
        </p:xfrm>
        <a:graphic>
          <a:graphicData uri="http://schemas.openxmlformats.org/presentationml/2006/ole">
            <p:oleObj spid="_x0000_s157698" name="Equation" r:id="rId3" imgW="7416720" imgH="672840" progId="Equation.3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66725" y="4867828"/>
          <a:ext cx="3886200" cy="406400"/>
        </p:xfrm>
        <a:graphic>
          <a:graphicData uri="http://schemas.openxmlformats.org/presentationml/2006/ole">
            <p:oleObj spid="_x0000_s157699" name="Equation" r:id="rId4" imgW="3886200" imgH="406080" progId="Equation.3">
              <p:embed/>
            </p:oleObj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466725" y="5811159"/>
          <a:ext cx="2540000" cy="508000"/>
        </p:xfrm>
        <a:graphic>
          <a:graphicData uri="http://schemas.openxmlformats.org/presentationml/2006/ole">
            <p:oleObj spid="_x0000_s157700" name="Equation" r:id="rId5" imgW="253980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Application of 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402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auxiliary function, </a:t>
            </a:r>
            <a:r>
              <a:rPr lang="en-US" altLang="en-US" sz="1800" dirty="0" smtClean="0">
                <a:solidFill>
                  <a:schemeClr val="bg1"/>
                </a:solidFill>
              </a:rPr>
              <a:t>Q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as:</a:t>
            </a:r>
          </a:p>
          <a:p>
            <a:pPr marL="176213" indent="-176213">
              <a:spcBef>
                <a:spcPts val="5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term has the expected decomposition:</a:t>
            </a:r>
          </a:p>
          <a:p>
            <a:pPr marL="176213" indent="-176213">
              <a:spcBef>
                <a:spcPts val="4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auxiliary function has three components:</a:t>
            </a:r>
          </a:p>
          <a:p>
            <a:pPr marL="176213" indent="-176213">
              <a:spcBef>
                <a:spcPts val="4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first term resembles the term we had for discrete distributions. The remaining two terms are new: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466725" y="1007599"/>
          <a:ext cx="6273800" cy="711200"/>
        </p:xfrm>
        <a:graphic>
          <a:graphicData uri="http://schemas.openxmlformats.org/presentationml/2006/ole">
            <p:oleObj spid="_x0000_s158722" name="Equation" r:id="rId3" imgW="6273720" imgH="711000" progId="Equation.3">
              <p:embed/>
            </p:oleObj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66725" y="2174112"/>
          <a:ext cx="5295900" cy="622300"/>
        </p:xfrm>
        <a:graphic>
          <a:graphicData uri="http://schemas.openxmlformats.org/presentationml/2006/ole">
            <p:oleObj spid="_x0000_s158723" name="Equation" r:id="rId4" imgW="5295600" imgH="62208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66725" y="3325874"/>
          <a:ext cx="5740400" cy="660400"/>
        </p:xfrm>
        <a:graphic>
          <a:graphicData uri="http://schemas.openxmlformats.org/presentationml/2006/ole">
            <p:oleObj spid="_x0000_s158724" name="Equation" r:id="rId5" imgW="5740200" imgH="660240" progId="Equation.3">
              <p:embed/>
            </p:oleObj>
          </a:graphicData>
        </a:graphic>
      </p:graphicFrame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466725" y="4877467"/>
          <a:ext cx="4660900" cy="1282700"/>
        </p:xfrm>
        <a:graphic>
          <a:graphicData uri="http://schemas.openxmlformats.org/presentationml/2006/ole">
            <p:oleObj spid="_x0000_s158725" name="Equation" r:id="rId6" imgW="4660560" imgH="1282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Maximization of                      requires differentiation with respect to the parameters of the Gaussian:                 . This results in the following:</a:t>
            </a:r>
          </a:p>
          <a:p>
            <a:pPr marL="176213" indent="-176213">
              <a:lnSpc>
                <a:spcPct val="150000"/>
              </a:lnSpc>
              <a:spcBef>
                <a:spcPts val="84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the intermediate variable,             , is computed as: </a:t>
            </a:r>
          </a:p>
          <a:p>
            <a:pPr marL="176213" indent="-176213">
              <a:lnSpc>
                <a:spcPct val="150000"/>
              </a:lnSpc>
              <a:spcBef>
                <a:spcPts val="8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mixture coefficients can be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reestimated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using a similar equation: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3538271" y="1065831"/>
          <a:ext cx="927100" cy="330200"/>
        </p:xfrm>
        <a:graphic>
          <a:graphicData uri="http://schemas.openxmlformats.org/presentationml/2006/ole">
            <p:oleObj spid="_x0000_s159746" name="Equation" r:id="rId3" imgW="927000" imgH="330120" progId="Equation.3">
              <p:embed/>
            </p:oleObj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66725" y="1498907"/>
          <a:ext cx="1689100" cy="1206500"/>
        </p:xfrm>
        <a:graphic>
          <a:graphicData uri="http://schemas.openxmlformats.org/presentationml/2006/ole">
            <p:oleObj spid="_x0000_s159747" name="Equation" r:id="rId4" imgW="1688760" imgH="120636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66725" y="3185499"/>
          <a:ext cx="5651500" cy="1206500"/>
        </p:xfrm>
        <a:graphic>
          <a:graphicData uri="http://schemas.openxmlformats.org/presentationml/2006/ole">
            <p:oleObj spid="_x0000_s159748" name="Equation" r:id="rId5" imgW="5651280" imgH="1206360" progId="Equation.3">
              <p:embed/>
            </p:oleObj>
          </a:graphicData>
        </a:graphic>
      </p:graphicFrame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163764" y="594186"/>
          <a:ext cx="1130300" cy="419100"/>
        </p:xfrm>
        <a:graphic>
          <a:graphicData uri="http://schemas.openxmlformats.org/presentationml/2006/ole">
            <p:oleObj spid="_x0000_s159749" name="Equation" r:id="rId6" imgW="1130040" imgH="419040" progId="Equation.3">
              <p:embed/>
            </p:oleObj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2938503" y="1502854"/>
          <a:ext cx="3390900" cy="1206500"/>
        </p:xfrm>
        <a:graphic>
          <a:graphicData uri="http://schemas.openxmlformats.org/presentationml/2006/ole">
            <p:oleObj spid="_x0000_s159750" name="Equation" r:id="rId7" imgW="3390840" imgH="1206360" progId="Equation.3">
              <p:embed/>
            </p:oleObj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3959225" y="2784475"/>
          <a:ext cx="647700" cy="266700"/>
        </p:xfrm>
        <a:graphic>
          <a:graphicData uri="http://schemas.openxmlformats.org/presentationml/2006/ole">
            <p:oleObj spid="_x0000_s159751" name="Equation" r:id="rId8" imgW="647640" imgH="266400" progId="Equation.3">
              <p:embed/>
            </p:oleObj>
          </a:graphicData>
        </a:graphic>
      </p:graphicFrame>
      <p:graphicFrame>
        <p:nvGraphicFramePr>
          <p:cNvPr id="128009" name="Object 9"/>
          <p:cNvGraphicFramePr>
            <a:graphicFrameLocks noChangeAspect="1"/>
          </p:cNvGraphicFramePr>
          <p:nvPr/>
        </p:nvGraphicFramePr>
        <p:xfrm>
          <a:off x="428625" y="4946650"/>
          <a:ext cx="1765300" cy="1206500"/>
        </p:xfrm>
        <a:graphic>
          <a:graphicData uri="http://schemas.openxmlformats.org/presentationml/2006/ole">
            <p:oleObj spid="_x0000_s159752" name="Equation" r:id="rId9" imgW="1765080" imgH="1206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Developed a maximum likelihood method for estimating the parameters of a regression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that these estimates are the same as the LMS estimate and are unbiased.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basics of a hidden Markov model.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2" y="57150"/>
            <a:ext cx="8694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Simple Linear Regression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562709"/>
            <a:ext cx="8682833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Recall our simple linear regression model:</a:t>
            </a:r>
            <a:endParaRPr lang="en-US" sz="1800" b="1" i="1" dirty="0" smtClean="0">
              <a:solidFill>
                <a:schemeClr val="bg1"/>
              </a:solidFill>
              <a:sym typeface="Symbol"/>
            </a:endParaRPr>
          </a:p>
          <a:p>
            <a:pPr marL="176213" indent="-176213">
              <a:spcBef>
                <a:spcPts val="0"/>
              </a:spcBef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us now revisit this approach using a probabilistic model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in which the response variable, </a:t>
            </a:r>
            <a:r>
              <a:rPr lang="en-US" sz="1800" i="1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, is a function of a random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variable, </a:t>
            </a:r>
            <a:r>
              <a:rPr lang="en-US" sz="1800" i="1" dirty="0" smtClean="0">
                <a:solidFill>
                  <a:schemeClr val="bg1"/>
                </a:solidFill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</a:rPr>
              <a:t>, and some measurement noise: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noise,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is assumed to be independent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zero mean.</a:t>
            </a:r>
          </a:p>
          <a:p>
            <a:pPr marL="176213" indent="-176213">
              <a:spcBef>
                <a:spcPts val="0"/>
              </a:spcBef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average value of </a:t>
            </a:r>
            <a:r>
              <a:rPr lang="en-US" sz="1800" i="1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for a </a:t>
            </a:r>
            <a:r>
              <a:rPr lang="en-US" sz="1800" b="1" i="1" dirty="0" smtClean="0">
                <a:solidFill>
                  <a:schemeClr val="bg1"/>
                </a:solidFill>
                <a:sym typeface="Symbol"/>
              </a:rPr>
              <a:t>fixed value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is given by:</a:t>
            </a:r>
          </a:p>
          <a:p>
            <a:pPr marL="176213" indent="-176213">
              <a:spcBef>
                <a:spcPts val="0"/>
              </a:spcBef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refer to </a:t>
            </a:r>
            <a:r>
              <a:rPr lang="en-US" sz="1800" i="1" dirty="0" smtClean="0">
                <a:solidFill>
                  <a:schemeClr val="bg1"/>
                </a:solidFill>
              </a:rPr>
              <a:t>f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as the regression function:</a:t>
            </a:r>
          </a:p>
          <a:p>
            <a:pPr marL="176213" indent="-176213">
              <a:spcBef>
                <a:spcPts val="0"/>
              </a:spcBef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Consider a simple linear regression model:</a:t>
            </a:r>
          </a:p>
          <a:p>
            <a:pPr marL="176213" indent="-1762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Let’s assume the noise,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has a normal, or Gaussian, distribution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,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</a:t>
            </a:r>
            <a:r>
              <a:rPr lang="en-US" sz="1800" baseline="30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Suppose we are given a sequence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,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,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), …, (</a:t>
            </a:r>
            <a:r>
              <a:rPr lang="en-US" sz="1800" i="1" dirty="0" err="1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err="1" smtClean="0">
                <a:solidFill>
                  <a:schemeClr val="bg1"/>
                </a:solidFill>
                <a:sym typeface="Symbol"/>
              </a:rPr>
              <a:t>,</a:t>
            </a:r>
            <a:r>
              <a:rPr lang="en-US" sz="1800" i="1" dirty="0" err="1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generated from: 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534431" y="1442944"/>
            <a:ext cx="1592495" cy="79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31075" y="2238794"/>
            <a:ext cx="1546225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90450" y="1617764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55392" y="1390336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05933" y="1331721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05115" y="1596663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51126" y="1031609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02284" y="944858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7484013" y="984718"/>
            <a:ext cx="1223889" cy="8299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677422" y="2389142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58820" y="614270"/>
            <a:ext cx="23915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Y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1871" name="Object 15"/>
          <p:cNvGraphicFramePr>
            <a:graphicFrameLocks noChangeAspect="1"/>
          </p:cNvGraphicFramePr>
          <p:nvPr/>
        </p:nvGraphicFramePr>
        <p:xfrm>
          <a:off x="454025" y="915988"/>
          <a:ext cx="3457575" cy="1008062"/>
        </p:xfrm>
        <a:graphic>
          <a:graphicData uri="http://schemas.openxmlformats.org/presentationml/2006/ole">
            <p:oleObj spid="_x0000_s122886" name="Equation" r:id="rId3" imgW="2323800" imgH="685800" progId="Equation.3">
              <p:embed/>
            </p:oleObj>
          </a:graphicData>
        </a:graphic>
      </p:graphicFrame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454025" y="2803574"/>
          <a:ext cx="1304925" cy="300037"/>
        </p:xfrm>
        <a:graphic>
          <a:graphicData uri="http://schemas.openxmlformats.org/presentationml/2006/ole">
            <p:oleObj spid="_x0000_s122887" name="Equation" r:id="rId4" imgW="876240" imgH="203040" progId="Equation.3">
              <p:embed/>
            </p:oleObj>
          </a:graphicData>
        </a:graphic>
      </p:graphicFrame>
      <p:graphicFrame>
        <p:nvGraphicFramePr>
          <p:cNvPr id="122888" name="Object 8"/>
          <p:cNvGraphicFramePr>
            <a:graphicFrameLocks noChangeAspect="1"/>
          </p:cNvGraphicFramePr>
          <p:nvPr/>
        </p:nvGraphicFramePr>
        <p:xfrm>
          <a:off x="454025" y="3949700"/>
          <a:ext cx="6524625" cy="300038"/>
        </p:xfrm>
        <a:graphic>
          <a:graphicData uri="http://schemas.openxmlformats.org/presentationml/2006/ole">
            <p:oleObj spid="_x0000_s122888" name="Equation" r:id="rId5" imgW="4381200" imgH="203040" progId="Equation.3">
              <p:embed/>
            </p:oleObj>
          </a:graphicData>
        </a:graphic>
      </p:graphicFrame>
      <p:graphicFrame>
        <p:nvGraphicFramePr>
          <p:cNvPr id="122889" name="Object 9"/>
          <p:cNvGraphicFramePr>
            <a:graphicFrameLocks noChangeAspect="1"/>
          </p:cNvGraphicFramePr>
          <p:nvPr/>
        </p:nvGraphicFramePr>
        <p:xfrm>
          <a:off x="454025" y="4592857"/>
          <a:ext cx="1890712" cy="300038"/>
        </p:xfrm>
        <a:graphic>
          <a:graphicData uri="http://schemas.openxmlformats.org/presentationml/2006/ole">
            <p:oleObj spid="_x0000_s122889" name="Equation" r:id="rId6" imgW="1269720" imgH="203040" progId="Equation.3">
              <p:embed/>
            </p:oleObj>
          </a:graphicData>
        </a:graphic>
      </p:graphicFrame>
      <p:graphicFrame>
        <p:nvGraphicFramePr>
          <p:cNvPr id="122890" name="Object 10"/>
          <p:cNvGraphicFramePr>
            <a:graphicFrameLocks noChangeAspect="1"/>
          </p:cNvGraphicFramePr>
          <p:nvPr/>
        </p:nvGraphicFramePr>
        <p:xfrm>
          <a:off x="454025" y="5257581"/>
          <a:ext cx="2741613" cy="338137"/>
        </p:xfrm>
        <a:graphic>
          <a:graphicData uri="http://schemas.openxmlformats.org/presentationml/2006/ole">
            <p:oleObj spid="_x0000_s122890" name="Equation" r:id="rId7" imgW="1841400" imgH="228600" progId="Equation.3">
              <p:embed/>
            </p:oleObj>
          </a:graphicData>
        </a:graphic>
      </p:graphicFrame>
      <p:graphicFrame>
        <p:nvGraphicFramePr>
          <p:cNvPr id="122891" name="Object 11"/>
          <p:cNvGraphicFramePr>
            <a:graphicFrameLocks noChangeAspect="1"/>
          </p:cNvGraphicFramePr>
          <p:nvPr/>
        </p:nvGraphicFramePr>
        <p:xfrm>
          <a:off x="454025" y="6225467"/>
          <a:ext cx="1797050" cy="338137"/>
        </p:xfrm>
        <a:graphic>
          <a:graphicData uri="http://schemas.openxmlformats.org/presentationml/2006/ole">
            <p:oleObj spid="_x0000_s122891" name="Equation" r:id="rId8" imgW="1206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2" y="57150"/>
            <a:ext cx="8694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Simple Linear Regression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562709"/>
            <a:ext cx="8682833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, 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, …, 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are I.I.D. drawn from a Gaussian distribution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,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</a:t>
            </a:r>
            <a:r>
              <a:rPr lang="en-US" sz="1800" baseline="30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three unknown parameters: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and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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. For a fixed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X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the distribution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Y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 is given by a Gaussian distribution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f(X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),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</a:t>
            </a:r>
            <a:r>
              <a:rPr lang="en-US" sz="1800" baseline="30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Bef>
                <a:spcPts val="0"/>
              </a:spcBef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joint likelihood function of the sequence </a:t>
            </a:r>
            <a:r>
              <a:rPr lang="en-US" sz="1800" i="1" dirty="0" smtClean="0">
                <a:solidFill>
                  <a:schemeClr val="bg1"/>
                </a:solidFill>
              </a:rPr>
              <a:t>Y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,…,</a:t>
            </a:r>
            <a:r>
              <a:rPr lang="en-US" sz="1800" i="1" dirty="0" err="1" smtClean="0">
                <a:solidFill>
                  <a:schemeClr val="bg1"/>
                </a:solidFill>
              </a:rPr>
              <a:t>Y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is: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maximum likelihood approach attempts to find the values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and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 </a:t>
            </a:r>
            <a:r>
              <a:rPr lang="en-US" sz="1800" b="1" dirty="0" smtClean="0">
                <a:solidFill>
                  <a:schemeClr val="bg1"/>
                </a:solidFill>
              </a:rPr>
              <a:t>that maximize this likelihood function.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One obvious way to maximize this function is to minimize:</a:t>
            </a:r>
          </a:p>
          <a:p>
            <a:pPr marL="176213" indent="-176213">
              <a:spcBef>
                <a:spcPts val="0"/>
              </a:spcBef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solution to this problem is the same as our previous MSE solution:</a:t>
            </a:r>
          </a:p>
          <a:p>
            <a:pPr marL="176213" indent="-176213">
              <a:spcBef>
                <a:spcPts val="0"/>
              </a:spcBef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MLE estimate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 </a:t>
            </a:r>
            <a:r>
              <a:rPr lang="en-US" sz="1800" b="1" dirty="0" smtClean="0">
                <a:solidFill>
                  <a:schemeClr val="bg1"/>
                </a:solidFill>
              </a:rPr>
              <a:t>is found by minimizing the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likelihood over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</a:t>
            </a:r>
            <a:r>
              <a:rPr lang="en-US" sz="1800" b="1" dirty="0" smtClean="0">
                <a:solidFill>
                  <a:schemeClr val="bg1"/>
                </a:solidFill>
              </a:rPr>
              <a:t>, which is achieved using the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MLE estimates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454025" y="1612070"/>
          <a:ext cx="2306638" cy="712788"/>
        </p:xfrm>
        <a:graphic>
          <a:graphicData uri="http://schemas.openxmlformats.org/presentationml/2006/ole">
            <p:oleObj spid="_x0000_s150531" name="Equation" r:id="rId3" imgW="1549080" imgH="482400" progId="Equation.3">
              <p:embed/>
            </p:oleObj>
          </a:graphicData>
        </a:graphic>
      </p:graphicFrame>
      <p:graphicFrame>
        <p:nvGraphicFramePr>
          <p:cNvPr id="122889" name="Object 9"/>
          <p:cNvGraphicFramePr>
            <a:graphicFrameLocks noChangeAspect="1"/>
          </p:cNvGraphicFramePr>
          <p:nvPr/>
        </p:nvGraphicFramePr>
        <p:xfrm>
          <a:off x="6731171" y="3931444"/>
          <a:ext cx="1911350" cy="636587"/>
        </p:xfrm>
        <a:graphic>
          <a:graphicData uri="http://schemas.openxmlformats.org/presentationml/2006/ole">
            <p:oleObj spid="_x0000_s150533" name="Equation" r:id="rId4" imgW="1282680" imgH="431640" progId="Equation.3">
              <p:embed/>
            </p:oleObj>
          </a:graphicData>
        </a:graphic>
      </p:graphicFrame>
      <p:graphicFrame>
        <p:nvGraphicFramePr>
          <p:cNvPr id="122891" name="Object 11"/>
          <p:cNvGraphicFramePr>
            <a:graphicFrameLocks noChangeAspect="1"/>
          </p:cNvGraphicFramePr>
          <p:nvPr/>
        </p:nvGraphicFramePr>
        <p:xfrm>
          <a:off x="5968560" y="5794327"/>
          <a:ext cx="2592388" cy="638175"/>
        </p:xfrm>
        <a:graphic>
          <a:graphicData uri="http://schemas.openxmlformats.org/presentationml/2006/ole">
            <p:oleObj spid="_x0000_s150535" name="Equation" r:id="rId5" imgW="1739880" imgH="431640" progId="Equation.3">
              <p:embed/>
            </p:oleObj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454025" y="2638850"/>
          <a:ext cx="8166100" cy="768350"/>
        </p:xfrm>
        <a:graphic>
          <a:graphicData uri="http://schemas.openxmlformats.org/presentationml/2006/ole">
            <p:oleObj spid="_x0000_s150536" name="Equation" r:id="rId6" imgW="5486400" imgH="520560" progId="Equation.3">
              <p:embed/>
            </p:oleObj>
          </a:graphicData>
        </a:graphic>
      </p:graphicFrame>
      <p:graphicFrame>
        <p:nvGraphicFramePr>
          <p:cNvPr id="150537" name="Object 9"/>
          <p:cNvGraphicFramePr>
            <a:graphicFrameLocks noChangeAspect="1"/>
          </p:cNvGraphicFramePr>
          <p:nvPr/>
        </p:nvGraphicFramePr>
        <p:xfrm>
          <a:off x="454025" y="4918247"/>
          <a:ext cx="3457575" cy="654050"/>
        </p:xfrm>
        <a:graphic>
          <a:graphicData uri="http://schemas.openxmlformats.org/presentationml/2006/ole">
            <p:oleObj spid="_x0000_s150537" name="Equation" r:id="rId7" imgW="23238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2" y="57150"/>
            <a:ext cx="8694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of the ML Estimate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562709"/>
            <a:ext cx="8682833" cy="509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would like to explore the bias and variance of this estimate. To do so we need to know something about the means, variances and covariance.</a:t>
            </a:r>
          </a:p>
          <a:p>
            <a:pPr marL="176213" indent="-176213">
              <a:spcBef>
                <a:spcPts val="0"/>
              </a:spcBef>
              <a:spcAft>
                <a:spcPts val="25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the </a:t>
            </a:r>
            <a:r>
              <a:rPr lang="en-US" sz="1800" i="1" dirty="0" smtClean="0">
                <a:solidFill>
                  <a:schemeClr val="bg1"/>
                </a:solidFill>
              </a:rPr>
              <a:t>X</a:t>
            </a:r>
            <a:r>
              <a:rPr lang="en-US" sz="1800" i="1" baseline="-25000" dirty="0" smtClean="0">
                <a:solidFill>
                  <a:schemeClr val="bg1"/>
                </a:solidFill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</a:rPr>
              <a:t> s are fixed, and are linear combinations of the </a:t>
            </a:r>
            <a:r>
              <a:rPr lang="en-US" sz="1800" i="1" dirty="0" smtClean="0">
                <a:solidFill>
                  <a:schemeClr val="bg1"/>
                </a:solidFill>
              </a:rPr>
              <a:t>Y</a:t>
            </a:r>
            <a:r>
              <a:rPr lang="en-US" sz="1800" i="1" baseline="-25000" dirty="0" smtClean="0">
                <a:solidFill>
                  <a:schemeClr val="bg1"/>
                </a:solidFill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</a:rPr>
              <a:t> s, we can note that since the </a:t>
            </a:r>
            <a:r>
              <a:rPr lang="en-US" sz="1800" i="1" dirty="0" smtClean="0">
                <a:solidFill>
                  <a:schemeClr val="bg1"/>
                </a:solidFill>
              </a:rPr>
              <a:t>Y</a:t>
            </a:r>
            <a:r>
              <a:rPr lang="en-US" sz="1800" i="1" baseline="-25000" dirty="0" smtClean="0">
                <a:solidFill>
                  <a:schemeClr val="bg1"/>
                </a:solidFill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</a:rPr>
              <a:t> s have a normal distribution, then the ML estimates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  </a:t>
            </a:r>
            <a:r>
              <a:rPr lang="en-US" sz="1800" b="1" dirty="0" smtClean="0">
                <a:solidFill>
                  <a:schemeClr val="bg1"/>
                </a:solidFill>
              </a:rPr>
              <a:t>also have normal distributions. Therefore: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Therefore, the ML estimate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is unbiased.</a:t>
            </a:r>
          </a:p>
        </p:txBody>
      </p:sp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454025" y="2201545"/>
          <a:ext cx="7878763" cy="2990850"/>
        </p:xfrm>
        <a:graphic>
          <a:graphicData uri="http://schemas.openxmlformats.org/presentationml/2006/ole">
            <p:oleObj spid="_x0000_s151559" name="Equation" r:id="rId3" imgW="5295600" imgH="2031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2" y="57150"/>
            <a:ext cx="8694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of the ML Estimate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562709"/>
            <a:ext cx="868283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6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variance of the ML estimate of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can be computed as: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Why is this significant?</a:t>
            </a:r>
          </a:p>
          <a:p>
            <a:pPr marL="176213" indent="-176213">
              <a:spcBef>
                <a:spcPts val="0"/>
              </a:spcBef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a similar manner, we can show:</a:t>
            </a:r>
          </a:p>
          <a:p>
            <a:pPr marL="176213" indent="-176213">
              <a:spcBef>
                <a:spcPts val="0"/>
              </a:spcBef>
              <a:spcAft>
                <a:spcPts val="25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Hence, the LMS estimate and the ML estimate of the regression function are identical, unbiased and consistent.</a:t>
            </a:r>
          </a:p>
        </p:txBody>
      </p:sp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454025" y="900088"/>
          <a:ext cx="7823200" cy="2017713"/>
        </p:xfrm>
        <a:graphic>
          <a:graphicData uri="http://schemas.openxmlformats.org/presentationml/2006/ole">
            <p:oleObj spid="_x0000_s153602" name="Equation" r:id="rId3" imgW="5257800" imgH="1371600" progId="Equation.3">
              <p:embed/>
            </p:oleObj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454025" y="3713332"/>
          <a:ext cx="3363913" cy="1887537"/>
        </p:xfrm>
        <a:graphic>
          <a:graphicData uri="http://schemas.openxmlformats.org/presentationml/2006/ole">
            <p:oleObj spid="_x0000_s153603" name="Equation" r:id="rId4" imgW="2260440" imgH="1282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755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Elements of the model: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c </a:t>
            </a:r>
            <a:r>
              <a:rPr lang="en-US" sz="1800" b="1" dirty="0" smtClean="0">
                <a:solidFill>
                  <a:schemeClr val="bg1"/>
                </a:solidFill>
              </a:rPr>
              <a:t>states: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</a:rPr>
              <a:t>M </a:t>
            </a:r>
            <a:r>
              <a:rPr lang="en-US" sz="1800" b="1" dirty="0" smtClean="0">
                <a:solidFill>
                  <a:schemeClr val="bg1"/>
                </a:solidFill>
              </a:rPr>
              <a:t>output symbols: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</a:rPr>
              <a:t>c x c </a:t>
            </a:r>
            <a:r>
              <a:rPr lang="en-US" sz="1800" b="1" dirty="0" smtClean="0">
                <a:solidFill>
                  <a:schemeClr val="bg1"/>
                </a:solidFill>
              </a:rPr>
              <a:t>transition probabilities: </a:t>
            </a:r>
          </a:p>
          <a:p>
            <a:pPr marL="339725" lvl="1" indent="-163513">
              <a:spcBef>
                <a:spcPts val="760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Note that the transition probabilities only depend on the previous state and the current state (hence , this is a first-order Markov process).</a:t>
            </a:r>
          </a:p>
          <a:p>
            <a:pPr marL="339725" lvl="1" indent="-163513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</a:rPr>
              <a:t>T x M </a:t>
            </a:r>
            <a:r>
              <a:rPr lang="en-US" sz="1800" b="1" dirty="0" smtClean="0">
                <a:solidFill>
                  <a:schemeClr val="bg1"/>
                </a:solidFill>
              </a:rPr>
              <a:t>output probabilities:</a:t>
            </a:r>
          </a:p>
          <a:p>
            <a:pPr marL="339725" lvl="1" indent="-163513">
              <a:spcBef>
                <a:spcPts val="1080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Initial state distribution:</a:t>
            </a:r>
          </a:p>
          <a:p>
            <a:pPr marL="339725" lvl="1" indent="-163513">
              <a:spcBef>
                <a:spcPts val="720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chemeClr val="bg1"/>
                </a:solidFill>
              </a:rPr>
              <a:t>  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Discrete Hidden Markov Models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7" descr="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2813" y="752167"/>
            <a:ext cx="2611950" cy="248879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00213" y="965200"/>
          <a:ext cx="1879600" cy="355600"/>
        </p:xfrm>
        <a:graphic>
          <a:graphicData uri="http://schemas.openxmlformats.org/presentationml/2006/ole">
            <p:oleObj spid="_x0000_s154626" name="Equation" r:id="rId5" imgW="1879560" imgH="355320" progId="Equation.3">
              <p:embed/>
            </p:oleObj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2648971" y="1485903"/>
          <a:ext cx="1879600" cy="355600"/>
        </p:xfrm>
        <a:graphic>
          <a:graphicData uri="http://schemas.openxmlformats.org/presentationml/2006/ole">
            <p:oleObj spid="_x0000_s154627" name="Equation" r:id="rId6" imgW="1879560" imgH="355320" progId="Equation.3">
              <p:embed/>
            </p:oleObj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498475" y="2420938"/>
          <a:ext cx="1841500" cy="1003300"/>
        </p:xfrm>
        <a:graphic>
          <a:graphicData uri="http://schemas.openxmlformats.org/presentationml/2006/ole">
            <p:oleObj spid="_x0000_s154628" name="Equation" r:id="rId7" imgW="1841400" imgH="1002960" progId="Equation.3">
              <p:embed/>
            </p:oleObj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2716725" y="2726198"/>
          <a:ext cx="2057400" cy="342900"/>
        </p:xfrm>
        <a:graphic>
          <a:graphicData uri="http://schemas.openxmlformats.org/presentationml/2006/ole">
            <p:oleObj spid="_x0000_s154629" name="Equation" r:id="rId8" imgW="2057400" imgH="342720" progId="Equation.3">
              <p:embed/>
            </p:oleObj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641658" y="4733669"/>
          <a:ext cx="1930400" cy="1358900"/>
        </p:xfrm>
        <a:graphic>
          <a:graphicData uri="http://schemas.openxmlformats.org/presentationml/2006/ole">
            <p:oleObj spid="_x0000_s154630" name="Equation" r:id="rId9" imgW="1930320" imgH="1358640" progId="Equation.3">
              <p:embed/>
            </p:oleObj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3263900" y="5227989"/>
          <a:ext cx="1739900" cy="393700"/>
        </p:xfrm>
        <a:graphic>
          <a:graphicData uri="http://schemas.openxmlformats.org/presentationml/2006/ole">
            <p:oleObj spid="_x0000_s154631" name="Equation" r:id="rId10" imgW="1739880" imgH="393480" progId="Equation.3">
              <p:embed/>
            </p:oleObj>
          </a:graphicData>
        </a:graphic>
      </p:graphicFrame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3214688" y="6164263"/>
          <a:ext cx="1968500" cy="330200"/>
        </p:xfrm>
        <a:graphic>
          <a:graphicData uri="http://schemas.openxmlformats.org/presentationml/2006/ole">
            <p:oleObj spid="_x0000_s154632" name="Equation" r:id="rId11" imgW="1968480" imgH="330120" progId="Equation.3">
              <p:embed/>
            </p:oleObj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5618163" y="6153150"/>
          <a:ext cx="1524000" cy="292100"/>
        </p:xfrm>
        <a:graphic>
          <a:graphicData uri="http://schemas.openxmlformats.org/presentationml/2006/ole">
            <p:oleObj spid="_x0000_s154633" name="Equation" r:id="rId12" imgW="15238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Evaluation and Decoding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2"/>
          <a:srcRect l="11280" r="6485"/>
          <a:stretch>
            <a:fillRect/>
          </a:stretch>
        </p:blipFill>
        <p:spPr>
          <a:xfrm>
            <a:off x="5569565" y="553429"/>
            <a:ext cx="3333135" cy="2774640"/>
          </a:xfrm>
          <a:prstGeom prst="rect">
            <a:avLst/>
          </a:prstGeom>
        </p:spPr>
      </p:pic>
      <p:pic>
        <p:nvPicPr>
          <p:cNvPr id="10" name="Picture 9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88" y="636807"/>
            <a:ext cx="5884862" cy="2977882"/>
          </a:xfrm>
          <a:prstGeom prst="rect">
            <a:avLst/>
          </a:prstGeom>
        </p:spPr>
      </p:pic>
      <p:pic>
        <p:nvPicPr>
          <p:cNvPr id="11" name="Picture 10" descr="x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89" y="3594207"/>
            <a:ext cx="5860896" cy="3031196"/>
          </a:xfrm>
          <a:prstGeom prst="rect">
            <a:avLst/>
          </a:prstGeom>
        </p:spPr>
      </p:pic>
      <p:pic>
        <p:nvPicPr>
          <p:cNvPr id="12" name="Picture 11" descr="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050" y="3967323"/>
            <a:ext cx="2839184" cy="2254515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Problem No. 3: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4"/>
            <a:ext cx="872832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6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expected number of any transition from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Therefore, a new estimate for the transition probability is: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similarly estimate the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output probability density function: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resulting reestimation algorithm is known as the Baum-Welch, or Forward Backward algorithm: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5941807" y="510254"/>
          <a:ext cx="990600" cy="622300"/>
        </p:xfrm>
        <a:graphic>
          <a:graphicData uri="http://schemas.openxmlformats.org/presentationml/2006/ole">
            <p:oleObj spid="_x0000_s155650" name="Equation" r:id="rId3" imgW="990360" imgH="622080" progId="Equation.3">
              <p:embed/>
            </p:oleObj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6651677" y="763588"/>
          <a:ext cx="1498600" cy="1206500"/>
        </p:xfrm>
        <a:graphic>
          <a:graphicData uri="http://schemas.openxmlformats.org/presentationml/2006/ole">
            <p:oleObj spid="_x0000_s155651" name="Equation" r:id="rId4" imgW="1498320" imgH="1206360" progId="Equation.3">
              <p:embed/>
            </p:oleObj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4445616" y="1734120"/>
          <a:ext cx="1752600" cy="1397000"/>
        </p:xfrm>
        <a:graphic>
          <a:graphicData uri="http://schemas.openxmlformats.org/presentationml/2006/ole">
            <p:oleObj spid="_x0000_s155652" name="Equation" r:id="rId5" imgW="1752480" imgH="1396800" progId="Equation.3">
              <p:embed/>
            </p:oleObj>
          </a:graphicData>
        </a:graphic>
      </p:graphicFrame>
      <p:pic>
        <p:nvPicPr>
          <p:cNvPr id="11" name="Picture 10" descr="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013" y="3851102"/>
            <a:ext cx="5319405" cy="2668023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806439" y="3671365"/>
            <a:ext cx="3093085" cy="3000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6213" indent="-176213">
              <a:spcBef>
                <a:spcPts val="108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Convergence is very quick, typically within three iterations for complex systems.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Seeding the parameters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with good initial guesses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is very important.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forward backward principle is used in many algorithms.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Probability Density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61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discrete HMM incorporates a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discrete probability density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function, captured in the matrix B,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to describe the probability of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outputting a symbol.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Signal measurements, or feature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vectors, are continuous-valued N-dimensional vectors.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 order to use our discrete HMM technology, we must vector quantize (VQ) this data – reduce the continuous-valued vectors to discrete values chosen from a set of M codebook vectors.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Initially most HMMs were based on VQ front-ends. However, for the past 20 years, the continuous density model has become widely accepted.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use a Gaussian mixture model to represent arbitrary distributions:</a:t>
            </a:r>
          </a:p>
          <a:p>
            <a:pPr marL="176213" indent="-176213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Note that  this amounts to assigning a mean and covariance matrix for each mixture component. If we use a 39-dimensional feature vector, and 128 mixtures components per state, and thousands of states, we will experience a significant increase in complexity </a:t>
            </a:r>
            <a:r>
              <a:rPr lang="en-US" altLang="en-US" sz="1800" b="1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50"/>
          <p:cNvGrpSpPr/>
          <p:nvPr/>
        </p:nvGrpSpPr>
        <p:grpSpPr>
          <a:xfrm>
            <a:off x="4274066" y="554480"/>
            <a:ext cx="4510190" cy="1650968"/>
            <a:chOff x="340237" y="1557338"/>
            <a:chExt cx="4510190" cy="1650968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37332" y="2242344"/>
              <a:ext cx="1371600" cy="1588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922338" y="2928938"/>
              <a:ext cx="3649662" cy="1588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1014285" y="2577973"/>
              <a:ext cx="701931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360412" y="2452611"/>
              <a:ext cx="952654" cy="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1928224" y="2563223"/>
              <a:ext cx="731428" cy="3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311681" y="2489480"/>
              <a:ext cx="878912" cy="5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2879496" y="2600094"/>
              <a:ext cx="657686" cy="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3513675" y="2777075"/>
              <a:ext cx="303725" cy="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340237" y="1586885"/>
            <a:ext cx="469900" cy="292100"/>
          </p:xfrm>
          <a:graphic>
            <a:graphicData uri="http://schemas.openxmlformats.org/presentationml/2006/ole">
              <p:oleObj spid="_x0000_s156674" name="Equation" r:id="rId3" imgW="469800" imgH="291960" progId="Equation.3">
                <p:embed/>
              </p:oleObj>
            </a:graphicData>
          </a:graphic>
        </p:graphicFrame>
        <p:graphicFrame>
          <p:nvGraphicFramePr>
            <p:cNvPr id="124934" name="Object 6"/>
            <p:cNvGraphicFramePr>
              <a:graphicFrameLocks noChangeAspect="1"/>
            </p:cNvGraphicFramePr>
            <p:nvPr/>
          </p:nvGraphicFramePr>
          <p:xfrm>
            <a:off x="4685327" y="2801938"/>
            <a:ext cx="165100" cy="254000"/>
          </p:xfrm>
          <a:graphic>
            <a:graphicData uri="http://schemas.openxmlformats.org/presentationml/2006/ole">
              <p:oleObj spid="_x0000_s156675" name="Equation" r:id="rId4" imgW="164880" imgH="253800" progId="Equation.3">
                <p:embed/>
              </p:oleObj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840656" y="297318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73268" y="297810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45204" y="297810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92564" y="298302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54672" y="298794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31528" y="299286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78888" y="2983034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62336" y="292404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 smtClean="0"/>
                <a:t>…</a:t>
              </a:r>
              <a:endParaRPr lang="en-US" sz="1400" b="1" dirty="0"/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85775" y="4655629"/>
          <a:ext cx="5207000" cy="673100"/>
        </p:xfrm>
        <a:graphic>
          <a:graphicData uri="http://schemas.openxmlformats.org/presentationml/2006/ole">
            <p:oleObj spid="_x0000_s156676" name="Equation" r:id="rId5" imgW="5206680" imgH="672840" progId="Equation.3">
              <p:embed/>
            </p:oleObj>
          </a:graphicData>
        </a:graphic>
      </p:graphicFrame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6358246" y="4656499"/>
          <a:ext cx="1790700" cy="622300"/>
        </p:xfrm>
        <a:graphic>
          <a:graphicData uri="http://schemas.openxmlformats.org/presentationml/2006/ole">
            <p:oleObj spid="_x0000_s156677" name="Equation" r:id="rId6" imgW="1790640" imgH="622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20600</TotalTime>
  <Words>536</Words>
  <Application>Microsoft PowerPoint</Application>
  <PresentationFormat>Letter Paper (8.5x11 in)</PresentationFormat>
  <Paragraphs>99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1903</cp:revision>
  <dcterms:created xsi:type="dcterms:W3CDTF">2002-09-12T17:13:32Z</dcterms:created>
  <dcterms:modified xsi:type="dcterms:W3CDTF">2008-10-20T22:51:43Z</dcterms:modified>
</cp:coreProperties>
</file>