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5"/>
  </p:notesMasterIdLst>
  <p:handoutMasterIdLst>
    <p:handoutMasterId r:id="rId16"/>
  </p:handoutMasterIdLst>
  <p:sldIdLst>
    <p:sldId id="325" r:id="rId3"/>
    <p:sldId id="538" r:id="rId4"/>
    <p:sldId id="545" r:id="rId5"/>
    <p:sldId id="544" r:id="rId6"/>
    <p:sldId id="539" r:id="rId7"/>
    <p:sldId id="546" r:id="rId8"/>
    <p:sldId id="540" r:id="rId9"/>
    <p:sldId id="547" r:id="rId10"/>
    <p:sldId id="548" r:id="rId11"/>
    <p:sldId id="549" r:id="rId12"/>
    <p:sldId id="550" r:id="rId13"/>
    <p:sldId id="478" r:id="rId14"/>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4713" autoAdjust="0"/>
    <p:restoredTop sz="96226" autoAdjust="0"/>
  </p:normalViewPr>
  <p:slideViewPr>
    <p:cSldViewPr snapToGrid="0">
      <p:cViewPr varScale="1">
        <p:scale>
          <a:sx n="76" d="100"/>
          <a:sy n="76" d="100"/>
        </p:scale>
        <p:origin x="-1404" y="-84"/>
      </p:cViewPr>
      <p:guideLst>
        <p:guide orient="horz" pos="2677"/>
        <p:guide pos="286"/>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5" Type="http://schemas.openxmlformats.org/officeDocument/2006/relationships/image" Target="../media/image15.wmf"/><Relationship Id="rId4"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5" Type="http://schemas.openxmlformats.org/officeDocument/2006/relationships/image" Target="../media/image20.wmf"/><Relationship Id="rId4"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4" Type="http://schemas.openxmlformats.org/officeDocument/2006/relationships/image" Target="../media/image2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7.wmf"/><Relationship Id="rId7" Type="http://schemas.openxmlformats.org/officeDocument/2006/relationships/image" Target="../media/image31.wmf"/><Relationship Id="rId2" Type="http://schemas.openxmlformats.org/officeDocument/2006/relationships/image" Target="../media/image26.wmf"/><Relationship Id="rId1" Type="http://schemas.openxmlformats.org/officeDocument/2006/relationships/image" Target="../media/image25.wmf"/><Relationship Id="rId6" Type="http://schemas.openxmlformats.org/officeDocument/2006/relationships/image" Target="../media/image30.wmf"/><Relationship Id="rId5" Type="http://schemas.openxmlformats.org/officeDocument/2006/relationships/image" Target="../media/image29.wmf"/><Relationship Id="rId4" Type="http://schemas.openxmlformats.org/officeDocument/2006/relationships/image" Target="../media/image28.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 Id="rId6" Type="http://schemas.openxmlformats.org/officeDocument/2006/relationships/image" Target="../media/image40.wmf"/><Relationship Id="rId5" Type="http://schemas.openxmlformats.org/officeDocument/2006/relationships/image" Target="../media/image39.wmf"/><Relationship Id="rId4" Type="http://schemas.openxmlformats.org/officeDocument/2006/relationships/image" Target="../media/image3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1</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00009" y="4277043"/>
            <a:ext cx="6347829" cy="4051935"/>
          </a:xfrm>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2</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00009" y="4277043"/>
            <a:ext cx="6347829" cy="4051935"/>
          </a:xfrm>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1.pn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6" y="130175"/>
            <a:ext cx="4490140" cy="369332"/>
          </a:xfrm>
          <a:prstGeom prst="rect">
            <a:avLst/>
          </a:prstGeom>
          <a:solidFill>
            <a:srgbClr val="FFFFFF"/>
          </a:solidFill>
          <a:ln w="9525">
            <a:noFill/>
            <a:miter lim="800000"/>
            <a:headEnd/>
            <a:tailEnd/>
          </a:ln>
        </p:spPr>
        <p:txBody>
          <a:bodyPr wrap="square" anchor="ctr" anchorCtr="1">
            <a:spAutoFit/>
          </a:bodyPr>
          <a:lstStyle/>
          <a:p>
            <a:pPr>
              <a:spcBef>
                <a:spcPct val="50000"/>
              </a:spcBef>
            </a:pPr>
            <a:r>
              <a:rPr lang="en-US" sz="1800" b="1" dirty="0">
                <a:solidFill>
                  <a:srgbClr val="333399"/>
                </a:solidFill>
              </a:rPr>
              <a:t>ECE </a:t>
            </a:r>
            <a:r>
              <a:rPr lang="en-US" sz="1800" b="1" dirty="0" smtClean="0">
                <a:solidFill>
                  <a:srgbClr val="333399"/>
                </a:solidFill>
              </a:rPr>
              <a:t>8423 – Adaptive Signal Processing</a:t>
            </a:r>
          </a:p>
        </p:txBody>
      </p:sp>
    </p:spTree>
  </p:cSld>
  <p:clrMap bg1="lt1" tx1="dk1" bg2="lt2" tx2="dk2" accent1="accent1" accent2="accent2" accent3="accent3" accent4="accent4" accent5="accent5" accent6="accent6" hlink="hlink" folHlink="folHlink"/>
  <p:sldLayoutIdLst>
    <p:sldLayoutId id="2147483685" r:id="rId1"/>
    <p:sldLayoutId id="2147483713" r:id="rId2"/>
    <p:sldLayoutId id="214748371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8423: </a:t>
            </a:r>
            <a:r>
              <a:rPr lang="en-US" sz="1200" b="1" dirty="0">
                <a:solidFill>
                  <a:srgbClr val="892034"/>
                </a:solidFill>
              </a:rPr>
              <a:t>Lecture </a:t>
            </a:r>
            <a:r>
              <a:rPr lang="en-US" sz="1200" b="1" dirty="0" smtClean="0">
                <a:solidFill>
                  <a:srgbClr val="892034"/>
                </a:solidFill>
              </a:rPr>
              <a:t>18,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ce.msstate.edu/research/isip/publications/courses/ece_8443/lectures/current/lecture_11.pptx" TargetMode="External"/><Relationship Id="rId13" Type="http://schemas.openxmlformats.org/officeDocument/2006/relationships/image" Target="../media/image2.png"/><Relationship Id="rId3" Type="http://schemas.openxmlformats.org/officeDocument/2006/relationships/hyperlink" Target="http://www.ece.msstate.edu/research/isip/publications/courses/ece_8423/lectures/current/ARCHIVE/lecture_18_gales1996a.pdf" TargetMode="External"/><Relationship Id="rId7" Type="http://schemas.openxmlformats.org/officeDocument/2006/relationships/hyperlink" Target="http://www.ece.msstate.edu/research/isip/publications/courses/ece_8463/lectures/current/lecture_39/index.html" TargetMode="External"/><Relationship Id="rId12" Type="http://schemas.openxmlformats.org/officeDocument/2006/relationships/hyperlink" Target="http://www.ece.msstate.edu/research/isip/publications/courses/ece_7000_speech/lectures/1999/lecture_1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amazon.com/Spoken-Language-Processing-Algorithm-Development/dp/0130226165" TargetMode="External"/><Relationship Id="rId11" Type="http://schemas.openxmlformats.org/officeDocument/2006/relationships/hyperlink" Target="http://www.ece.msstate.edu/research/isip/publications/courses/ece_8423/lectures/current/lecture_18.mp3" TargetMode="External"/><Relationship Id="rId5" Type="http://schemas.openxmlformats.org/officeDocument/2006/relationships/hyperlink" Target="http://www.ece.msstate.edu/research/isip/publications/courses/ece_8423/lectures/current/ARCHIVE/lecture_18_siohan1999.pdf" TargetMode="External"/><Relationship Id="rId10" Type="http://schemas.openxmlformats.org/officeDocument/2006/relationships/hyperlink" Target="http://www.ece.msstate.edu/research/isip/publications/courses/ece_8423/lectures/current/lecture_18.ppt" TargetMode="External"/><Relationship Id="rId4" Type="http://schemas.openxmlformats.org/officeDocument/2006/relationships/hyperlink" Target="http://www.ece.msstate.edu/research/isip/publications/courses/ece_8423/lectures/current/ARCHIVE/lecture_18_gales1996.pdf" TargetMode="External"/><Relationship Id="rId9" Type="http://schemas.openxmlformats.org/officeDocument/2006/relationships/hyperlink" Target="http://www.ece.msstate.edu/research/isip/publications/courses/ece_7000_speech/lectures/current/lecture_10/" TargetMode="External"/><Relationship Id="rId1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oleObject" Target="../embeddings/oleObject31.bin"/><Relationship Id="rId7" Type="http://schemas.openxmlformats.org/officeDocument/2006/relationships/oleObject" Target="../embeddings/oleObject35.bin"/><Relationship Id="rId2" Type="http://schemas.openxmlformats.org/officeDocument/2006/relationships/slideLayout" Target="../slideLayouts/slideLayout5.xml"/><Relationship Id="rId1" Type="http://schemas.openxmlformats.org/officeDocument/2006/relationships/vmlDrawing" Target="../drawings/vmlDrawing9.vml"/><Relationship Id="rId6" Type="http://schemas.openxmlformats.org/officeDocument/2006/relationships/oleObject" Target="../embeddings/oleObject34.bin"/><Relationship Id="rId5" Type="http://schemas.openxmlformats.org/officeDocument/2006/relationships/oleObject" Target="../embeddings/oleObject33.bin"/><Relationship Id="rId4" Type="http://schemas.openxmlformats.org/officeDocument/2006/relationships/oleObject" Target="../embeddings/oleObject32.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5.xml"/><Relationship Id="rId1" Type="http://schemas.openxmlformats.org/officeDocument/2006/relationships/vmlDrawing" Target="../drawings/vmlDrawing10.vml"/><Relationship Id="rId4" Type="http://schemas.openxmlformats.org/officeDocument/2006/relationships/oleObject" Target="../embeddings/oleObject38.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0.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0.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5.xml"/><Relationship Id="rId1" Type="http://schemas.openxmlformats.org/officeDocument/2006/relationships/vmlDrawing" Target="../drawings/vmlDrawing3.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oleObject" Target="../embeddings/oleObject11.bin"/><Relationship Id="rId2" Type="http://schemas.openxmlformats.org/officeDocument/2006/relationships/slideLayout" Target="../slideLayouts/slideLayout5.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2.bin"/><Relationship Id="rId7" Type="http://schemas.openxmlformats.org/officeDocument/2006/relationships/oleObject" Target="../embeddings/oleObject16.bin"/><Relationship Id="rId2" Type="http://schemas.openxmlformats.org/officeDocument/2006/relationships/slideLayout" Target="../slideLayouts/slideLayout5.xml"/><Relationship Id="rId1" Type="http://schemas.openxmlformats.org/officeDocument/2006/relationships/vmlDrawing" Target="../drawings/vmlDrawing5.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5.xml"/><Relationship Id="rId1" Type="http://schemas.openxmlformats.org/officeDocument/2006/relationships/vmlDrawing" Target="../drawings/vmlDrawing6.vml"/><Relationship Id="rId6" Type="http://schemas.openxmlformats.org/officeDocument/2006/relationships/oleObject" Target="../embeddings/oleObject20.bin"/><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oleObject" Target="../embeddings/oleObject21.bin"/><Relationship Id="rId7" Type="http://schemas.openxmlformats.org/officeDocument/2006/relationships/oleObject" Target="../embeddings/oleObject25.bin"/><Relationship Id="rId2" Type="http://schemas.openxmlformats.org/officeDocument/2006/relationships/slideLayout" Target="../slideLayouts/slideLayout5.xml"/><Relationship Id="rId1" Type="http://schemas.openxmlformats.org/officeDocument/2006/relationships/vmlDrawing" Target="../drawings/vmlDrawing7.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oleObject" Target="../embeddings/oleObject22.bin"/><Relationship Id="rId9" Type="http://schemas.openxmlformats.org/officeDocument/2006/relationships/oleObject" Target="../embeddings/oleObject27.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5.xml"/><Relationship Id="rId1" Type="http://schemas.openxmlformats.org/officeDocument/2006/relationships/vmlDrawing" Target="../drawings/vmlDrawing8.vml"/><Relationship Id="rId5" Type="http://schemas.openxmlformats.org/officeDocument/2006/relationships/oleObject" Target="../embeddings/oleObject30.bin"/><Relationship Id="rId4" Type="http://schemas.openxmlformats.org/officeDocument/2006/relationships/oleObject" Target="../embeddings/oleObject2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lvl="0" indent="-176213" fontAlgn="auto">
              <a:spcAft>
                <a:spcPts val="0"/>
              </a:spcAft>
              <a:buFont typeface="Arial" pitchFamily="34" charset="0"/>
              <a:buChar char="•"/>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Definitions</a:t>
            </a:r>
            <a:br>
              <a:rPr lang="en-US" sz="1800" b="1" dirty="0" smtClean="0">
                <a:solidFill>
                  <a:schemeClr val="tx2"/>
                </a:solidFill>
                <a:latin typeface="+mn-lt"/>
              </a:rPr>
            </a:br>
            <a:r>
              <a:rPr lang="en-US" sz="1800" b="1" dirty="0" smtClean="0">
                <a:solidFill>
                  <a:schemeClr val="tx2"/>
                </a:solidFill>
                <a:latin typeface="+mn-lt"/>
              </a:rPr>
              <a:t>Derivation of Mean Adaptation</a:t>
            </a:r>
            <a:br>
              <a:rPr lang="en-US" sz="1800" b="1" dirty="0" smtClean="0">
                <a:solidFill>
                  <a:schemeClr val="tx2"/>
                </a:solidFill>
                <a:latin typeface="+mn-lt"/>
              </a:rPr>
            </a:br>
            <a:r>
              <a:rPr lang="en-US" sz="1800" b="1" dirty="0" smtClean="0">
                <a:solidFill>
                  <a:schemeClr val="tx2"/>
                </a:solidFill>
                <a:latin typeface="+mn-lt"/>
              </a:rPr>
              <a:t>Covariance Adaptation</a:t>
            </a:r>
            <a:br>
              <a:rPr lang="en-US" sz="1800" b="1" dirty="0" smtClean="0">
                <a:solidFill>
                  <a:schemeClr val="tx2"/>
                </a:solidFill>
                <a:latin typeface="+mn-lt"/>
              </a:rPr>
            </a:br>
            <a:r>
              <a:rPr lang="en-US" sz="1800" b="1" dirty="0" smtClean="0">
                <a:solidFill>
                  <a:schemeClr val="tx2"/>
                </a:solidFill>
                <a:latin typeface="+mn-lt"/>
              </a:rPr>
              <a:t>Example</a:t>
            </a:r>
            <a:r>
              <a:rPr lang="en-US" sz="1800" b="1" noProof="0" dirty="0" smtClean="0">
                <a:solidFill>
                  <a:schemeClr val="tx2"/>
                </a:solidFill>
                <a:latin typeface="+mn-lt"/>
              </a:rPr>
              <a:t/>
            </a:r>
            <a:br>
              <a:rPr lang="en-US" sz="1800" b="1" noProof="0" dirty="0" smtClean="0">
                <a:solidFill>
                  <a:schemeClr val="tx2"/>
                </a:solidFill>
                <a:latin typeface="+mn-lt"/>
              </a:rPr>
            </a:b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noProof="0" dirty="0" smtClean="0">
                <a:solidFill>
                  <a:schemeClr val="bg1"/>
                </a:solidFill>
                <a:hlinkClick r:id="rId3"/>
              </a:rPr>
              <a:t>MG</a:t>
            </a:r>
            <a:r>
              <a:rPr lang="en-US" sz="1800" b="1" noProof="0" dirty="0" smtClean="0">
                <a:solidFill>
                  <a:schemeClr val="bg1"/>
                </a:solidFill>
                <a:hlinkClick r:id="rId3"/>
              </a:rPr>
              <a:t>: Mean and Variance</a:t>
            </a:r>
            <a:r>
              <a:rPr lang="en-US" sz="1800" b="1" noProof="0" dirty="0" smtClean="0">
                <a:solidFill>
                  <a:schemeClr val="bg1"/>
                </a:solidFill>
              </a:rPr>
              <a:t/>
            </a:r>
            <a:br>
              <a:rPr lang="en-US" sz="1800" b="1" noProof="0" dirty="0" smtClean="0">
                <a:solidFill>
                  <a:schemeClr val="bg1"/>
                </a:solidFill>
              </a:rPr>
            </a:br>
            <a:r>
              <a:rPr lang="en-US" sz="1800" b="1" noProof="0" dirty="0" smtClean="0">
                <a:solidFill>
                  <a:schemeClr val="bg1"/>
                </a:solidFill>
                <a:hlinkClick r:id="rId4"/>
              </a:rPr>
              <a:t>MG: </a:t>
            </a:r>
            <a:r>
              <a:rPr lang="en-US" sz="1800" b="1" noProof="0" dirty="0" smtClean="0">
                <a:solidFill>
                  <a:schemeClr val="bg1"/>
                </a:solidFill>
                <a:hlinkClick r:id="rId4"/>
              </a:rPr>
              <a:t>Variance</a:t>
            </a:r>
            <a:r>
              <a:rPr lang="en-US" sz="1800" b="1" noProof="0" dirty="0" smtClean="0">
                <a:solidFill>
                  <a:schemeClr val="bg1"/>
                </a:solidFill>
              </a:rPr>
              <a:t/>
            </a:r>
            <a:br>
              <a:rPr lang="en-US" sz="1800" b="1" noProof="0" dirty="0" smtClean="0">
                <a:solidFill>
                  <a:schemeClr val="bg1"/>
                </a:solidFill>
              </a:rPr>
            </a:br>
            <a:r>
              <a:rPr lang="en-US" sz="1800" b="1" noProof="0" dirty="0" smtClean="0">
                <a:solidFill>
                  <a:schemeClr val="bg1"/>
                </a:solidFill>
                <a:hlinkClick r:id="rId5"/>
              </a:rPr>
              <a:t>OS: MLLR For HMM Recognition</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6"/>
              </a:rPr>
              <a:t>HLT: Spoken Language Processing</a:t>
            </a:r>
            <a:r>
              <a:rPr lang="en-US" sz="1800" b="1" noProof="0" dirty="0" smtClean="0">
                <a:solidFill>
                  <a:schemeClr val="bg1"/>
                </a:solidFill>
              </a:rPr>
              <a:t/>
            </a:r>
            <a:br>
              <a:rPr lang="en-US" sz="1800" b="1" noProof="0" dirty="0" smtClean="0">
                <a:solidFill>
                  <a:schemeClr val="bg1"/>
                </a:solidFill>
              </a:rPr>
            </a:br>
            <a:r>
              <a:rPr lang="en-US" sz="1800" b="1" dirty="0" smtClean="0">
                <a:solidFill>
                  <a:schemeClr val="bg1"/>
                </a:solidFill>
                <a:hlinkClick r:id="rId7"/>
              </a:rPr>
              <a:t>ECE 8463: Adaptation</a:t>
            </a:r>
            <a:r>
              <a:rPr lang="en-US" sz="1800" b="1" dirty="0" smtClean="0">
                <a:solidFill>
                  <a:schemeClr val="bg1"/>
                </a:solidFill>
                <a:hlinkClick r:id="rId8"/>
              </a:rPr>
              <a:t/>
            </a:r>
            <a:br>
              <a:rPr lang="en-US" sz="1800" b="1" dirty="0" smtClean="0">
                <a:solidFill>
                  <a:schemeClr val="bg1"/>
                </a:solidFill>
                <a:hlinkClick r:id="rId8"/>
              </a:rPr>
            </a:br>
            <a:r>
              <a:rPr lang="en-US" sz="1800" b="1" dirty="0" smtClean="0">
                <a:solidFill>
                  <a:schemeClr val="bg1"/>
                </a:solidFill>
                <a:hlinkClick r:id="rId9"/>
              </a:rPr>
              <a:t>ECE 7000: MLLR</a:t>
            </a:r>
            <a:endParaRPr lang="en-US" sz="1800" b="1" dirty="0" smtClean="0">
              <a:solidFill>
                <a:schemeClr val="accent2"/>
              </a:solidFill>
              <a:latin typeface="+mn-lt"/>
            </a:endParaRPr>
          </a:p>
        </p:txBody>
      </p:sp>
      <p:sp>
        <p:nvSpPr>
          <p:cNvPr id="5" name="Text Box 7"/>
          <p:cNvSpPr txBox="1">
            <a:spLocks noChangeArrowheads="1"/>
          </p:cNvSpPr>
          <p:nvPr/>
        </p:nvSpPr>
        <p:spPr bwMode="auto">
          <a:xfrm>
            <a:off x="479425" y="5739618"/>
            <a:ext cx="8243888" cy="646319"/>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pPr>
            <a:r>
              <a:rPr lang="en-US" sz="1800" b="1" dirty="0">
                <a:solidFill>
                  <a:schemeClr val="accent1"/>
                </a:solidFill>
              </a:rPr>
              <a:t>•	URL: </a:t>
            </a:r>
            <a:r>
              <a:rPr lang="en-US" sz="1800" b="1" dirty="0" smtClean="0">
                <a:solidFill>
                  <a:schemeClr val="accent2"/>
                </a:solidFill>
                <a:hlinkClick r:id="rId10"/>
              </a:rPr>
              <a:t>.../publications/courses/ece_8423/lectures/current/lecture_18.ppt</a:t>
            </a:r>
            <a:endParaRPr lang="en-US" sz="1800" b="1" dirty="0" smtClean="0">
              <a:solidFill>
                <a:schemeClr val="accent2"/>
              </a:solidFill>
            </a:endParaRPr>
          </a:p>
          <a:p>
            <a:pPr marL="176213" indent="-176213">
              <a:lnSpc>
                <a:spcPct val="90000"/>
              </a:lnSpc>
              <a:spcBef>
                <a:spcPct val="20000"/>
              </a:spcBef>
            </a:pPr>
            <a:r>
              <a:rPr lang="en-US" sz="1800" b="1" dirty="0" smtClean="0">
                <a:solidFill>
                  <a:schemeClr val="accent1"/>
                </a:solidFill>
              </a:rPr>
              <a:t>•	MP3: </a:t>
            </a:r>
            <a:r>
              <a:rPr lang="en-US" sz="1800" b="1" dirty="0" smtClean="0">
                <a:solidFill>
                  <a:schemeClr val="accent2"/>
                </a:solidFill>
                <a:hlinkClick r:id="rId11"/>
              </a:rPr>
              <a:t>.../publications/courses/ece_8423/lectures/current/lecture_18.mp3</a:t>
            </a:r>
            <a:endParaRPr lang="en-US" sz="1800" b="1" dirty="0">
              <a:solidFill>
                <a:schemeClr val="accent2"/>
              </a:solidFill>
            </a:endParaRPr>
          </a:p>
        </p:txBody>
      </p:sp>
      <p:sp>
        <p:nvSpPr>
          <p:cNvPr id="6"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1"/>
                </a:solidFill>
              </a:rPr>
              <a:t>LECTURE </a:t>
            </a:r>
            <a:r>
              <a:rPr lang="en-US" b="1" dirty="0" smtClean="0">
                <a:solidFill>
                  <a:schemeClr val="accent1"/>
                </a:solidFill>
              </a:rPr>
              <a:t>18: </a:t>
            </a:r>
            <a:r>
              <a:rPr lang="en-US" b="1" dirty="0" smtClean="0">
                <a:solidFill>
                  <a:schemeClr val="accent2"/>
                </a:solidFill>
              </a:rPr>
              <a:t>MLLR FOR HMMS</a:t>
            </a:r>
            <a:endParaRPr lang="en-US" b="1" dirty="0">
              <a:solidFill>
                <a:schemeClr val="accent2"/>
              </a:solidFill>
            </a:endParaRPr>
          </a:p>
        </p:txBody>
      </p:sp>
      <p:pic>
        <p:nvPicPr>
          <p:cNvPr id="124929" name="Picture 1">
            <a:hlinkClick r:id="rId12"/>
          </p:cNvPr>
          <p:cNvPicPr>
            <a:picLocks noChangeAspect="1" noChangeArrowheads="1"/>
          </p:cNvPicPr>
          <p:nvPr/>
        </p:nvPicPr>
        <p:blipFill>
          <a:blip r:embed="rId13"/>
          <a:srcRect/>
          <a:stretch>
            <a:fillRect/>
          </a:stretch>
        </p:blipFill>
        <p:spPr bwMode="auto">
          <a:xfrm>
            <a:off x="4999036" y="1707832"/>
            <a:ext cx="3684588" cy="1250469"/>
          </a:xfrm>
          <a:prstGeom prst="rect">
            <a:avLst/>
          </a:prstGeom>
          <a:noFill/>
          <a:ln w="38100">
            <a:noFill/>
            <a:miter lim="800000"/>
            <a:headEnd/>
            <a:tailEnd/>
          </a:ln>
          <a:effectLst/>
        </p:spPr>
      </p:pic>
      <p:pic>
        <p:nvPicPr>
          <p:cNvPr id="124930" name="Picture 2">
            <a:hlinkClick r:id="rId12"/>
          </p:cNvPr>
          <p:cNvPicPr>
            <a:picLocks noChangeAspect="1" noChangeArrowheads="1"/>
          </p:cNvPicPr>
          <p:nvPr/>
        </p:nvPicPr>
        <p:blipFill>
          <a:blip r:embed="rId14"/>
          <a:srcRect/>
          <a:stretch>
            <a:fillRect/>
          </a:stretch>
        </p:blipFill>
        <p:spPr bwMode="auto">
          <a:xfrm>
            <a:off x="4999037" y="3226891"/>
            <a:ext cx="3684588" cy="1544900"/>
          </a:xfrm>
          <a:prstGeom prst="rect">
            <a:avLst/>
          </a:prstGeom>
          <a:noFill/>
          <a:ln w="38100">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Variance Adaptation</a:t>
            </a:r>
            <a:endParaRPr lang="en-US" b="1" dirty="0">
              <a:solidFill>
                <a:schemeClr val="accent2"/>
              </a:solidFill>
            </a:endParaRPr>
          </a:p>
        </p:txBody>
      </p:sp>
      <p:sp>
        <p:nvSpPr>
          <p:cNvPr id="8" name="Rectangle 4"/>
          <p:cNvSpPr>
            <a:spLocks noChangeArrowheads="1"/>
          </p:cNvSpPr>
          <p:nvPr/>
        </p:nvSpPr>
        <p:spPr bwMode="auto">
          <a:xfrm>
            <a:off x="169608" y="574463"/>
            <a:ext cx="8747379" cy="5468164"/>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3600"/>
              </a:spcAft>
              <a:buFont typeface="Arial" pitchFamily="34" charset="0"/>
              <a:buChar char="•"/>
            </a:pPr>
            <a:r>
              <a:rPr lang="en-US" altLang="en-US" sz="1800" b="1" dirty="0" smtClean="0">
                <a:solidFill>
                  <a:schemeClr val="bg1"/>
                </a:solidFill>
              </a:rPr>
              <a:t>We can define the adapted variance as:</a:t>
            </a:r>
          </a:p>
          <a:p>
            <a:pPr marL="176213" indent="-176213">
              <a:spcBef>
                <a:spcPts val="0"/>
              </a:spcBef>
              <a:spcAft>
                <a:spcPts val="4800"/>
              </a:spcAft>
              <a:buFont typeface="Arial" pitchFamily="34" charset="0"/>
              <a:buChar char="•"/>
            </a:pPr>
            <a:r>
              <a:rPr lang="en-US" altLang="en-US" sz="1800" b="1" dirty="0" smtClean="0">
                <a:solidFill>
                  <a:schemeClr val="bg1"/>
                </a:solidFill>
              </a:rPr>
              <a:t>The same auxiliary function is used:</a:t>
            </a:r>
          </a:p>
          <a:p>
            <a:pPr marL="176213" indent="-176213">
              <a:spcBef>
                <a:spcPts val="0"/>
              </a:spcBef>
              <a:spcAft>
                <a:spcPts val="24000"/>
              </a:spcAft>
              <a:buFont typeface="Arial" pitchFamily="34" charset="0"/>
              <a:buChar char="•"/>
            </a:pPr>
            <a:r>
              <a:rPr lang="en-US" altLang="en-US" sz="1800" b="1" dirty="0" smtClean="0">
                <a:solidFill>
                  <a:schemeClr val="bg1"/>
                </a:solidFill>
              </a:rPr>
              <a:t>We can expand our expression for the Gaussian output probability:</a:t>
            </a:r>
          </a:p>
          <a:p>
            <a:pPr marL="176213" indent="-176213">
              <a:spcBef>
                <a:spcPts val="0"/>
              </a:spcBef>
              <a:spcAft>
                <a:spcPts val="25600"/>
              </a:spcAft>
              <a:buFont typeface="Arial" pitchFamily="34" charset="0"/>
              <a:buChar char="•"/>
            </a:pPr>
            <a:r>
              <a:rPr lang="en-US" altLang="en-US" sz="1800" b="1" dirty="0" smtClean="0">
                <a:solidFill>
                  <a:schemeClr val="bg1"/>
                </a:solidFill>
              </a:rPr>
              <a:t>We can differentiate            with respect to       : </a:t>
            </a:r>
          </a:p>
        </p:txBody>
      </p:sp>
      <p:graphicFrame>
        <p:nvGraphicFramePr>
          <p:cNvPr id="156678" name="Object 6"/>
          <p:cNvGraphicFramePr>
            <a:graphicFrameLocks noChangeAspect="1"/>
          </p:cNvGraphicFramePr>
          <p:nvPr/>
        </p:nvGraphicFramePr>
        <p:xfrm>
          <a:off x="454025" y="877393"/>
          <a:ext cx="7405688" cy="400050"/>
        </p:xfrm>
        <a:graphic>
          <a:graphicData uri="http://schemas.openxmlformats.org/presentationml/2006/ole">
            <p:oleObj spid="_x0000_s166914" name="Equation" r:id="rId3" imgW="4952880" imgH="266400" progId="Equation.3">
              <p:embed/>
            </p:oleObj>
          </a:graphicData>
        </a:graphic>
      </p:graphicFrame>
      <p:graphicFrame>
        <p:nvGraphicFramePr>
          <p:cNvPr id="166918" name="Object 6"/>
          <p:cNvGraphicFramePr>
            <a:graphicFrameLocks noChangeAspect="1"/>
          </p:cNvGraphicFramePr>
          <p:nvPr/>
        </p:nvGraphicFramePr>
        <p:xfrm>
          <a:off x="454025" y="1583651"/>
          <a:ext cx="4786313" cy="666750"/>
        </p:xfrm>
        <a:graphic>
          <a:graphicData uri="http://schemas.openxmlformats.org/presentationml/2006/ole">
            <p:oleObj spid="_x0000_s166918" name="Equation" r:id="rId4" imgW="3200400" imgH="444240" progId="Equation.3">
              <p:embed/>
            </p:oleObj>
          </a:graphicData>
        </a:graphic>
      </p:graphicFrame>
      <p:graphicFrame>
        <p:nvGraphicFramePr>
          <p:cNvPr id="166919" name="Object 7"/>
          <p:cNvGraphicFramePr>
            <a:graphicFrameLocks noChangeAspect="1"/>
          </p:cNvGraphicFramePr>
          <p:nvPr/>
        </p:nvGraphicFramePr>
        <p:xfrm>
          <a:off x="454025" y="2537866"/>
          <a:ext cx="7862888" cy="2933700"/>
        </p:xfrm>
        <a:graphic>
          <a:graphicData uri="http://schemas.openxmlformats.org/presentationml/2006/ole">
            <p:oleObj spid="_x0000_s166919" name="Equation" r:id="rId5" imgW="5257800" imgH="1955520" progId="Equation.3">
              <p:embed/>
            </p:oleObj>
          </a:graphicData>
        </a:graphic>
      </p:graphicFrame>
      <p:graphicFrame>
        <p:nvGraphicFramePr>
          <p:cNvPr id="166920" name="Object 8"/>
          <p:cNvGraphicFramePr>
            <a:graphicFrameLocks noChangeAspect="1"/>
          </p:cNvGraphicFramePr>
          <p:nvPr/>
        </p:nvGraphicFramePr>
        <p:xfrm>
          <a:off x="2498440" y="5456553"/>
          <a:ext cx="703262" cy="361950"/>
        </p:xfrm>
        <a:graphic>
          <a:graphicData uri="http://schemas.openxmlformats.org/presentationml/2006/ole">
            <p:oleObj spid="_x0000_s166920" name="Equation" r:id="rId6" imgW="469800" imgH="241200" progId="Equation.3">
              <p:embed/>
            </p:oleObj>
          </a:graphicData>
        </a:graphic>
      </p:graphicFrame>
      <p:graphicFrame>
        <p:nvGraphicFramePr>
          <p:cNvPr id="166921" name="Object 9"/>
          <p:cNvGraphicFramePr>
            <a:graphicFrameLocks noChangeAspect="1"/>
          </p:cNvGraphicFramePr>
          <p:nvPr/>
        </p:nvGraphicFramePr>
        <p:xfrm>
          <a:off x="4946156" y="5450176"/>
          <a:ext cx="341312" cy="381000"/>
        </p:xfrm>
        <a:graphic>
          <a:graphicData uri="http://schemas.openxmlformats.org/presentationml/2006/ole">
            <p:oleObj spid="_x0000_s166921" name="Equation" r:id="rId7" imgW="228600" imgH="253800" progId="Equation.3">
              <p:embed/>
            </p:oleObj>
          </a:graphicData>
        </a:graphic>
      </p:graphicFrame>
      <p:graphicFrame>
        <p:nvGraphicFramePr>
          <p:cNvPr id="166922" name="Object 10"/>
          <p:cNvGraphicFramePr>
            <a:graphicFrameLocks noChangeAspect="1"/>
          </p:cNvGraphicFramePr>
          <p:nvPr/>
        </p:nvGraphicFramePr>
        <p:xfrm>
          <a:off x="454025" y="5832891"/>
          <a:ext cx="6665913" cy="723900"/>
        </p:xfrm>
        <a:graphic>
          <a:graphicData uri="http://schemas.openxmlformats.org/presentationml/2006/ole">
            <p:oleObj spid="_x0000_s166922" name="Equation" r:id="rId8" imgW="4457520" imgH="482400" progId="Equation.3">
              <p:embed/>
            </p:oleObj>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Variance Adaptation (Cont.)</a:t>
            </a:r>
            <a:endParaRPr lang="en-US" b="1" dirty="0">
              <a:solidFill>
                <a:schemeClr val="accent2"/>
              </a:solidFill>
            </a:endParaRPr>
          </a:p>
        </p:txBody>
      </p:sp>
      <p:sp>
        <p:nvSpPr>
          <p:cNvPr id="8" name="Rectangle 4"/>
          <p:cNvSpPr>
            <a:spLocks noChangeArrowheads="1"/>
          </p:cNvSpPr>
          <p:nvPr/>
        </p:nvSpPr>
        <p:spPr bwMode="auto">
          <a:xfrm>
            <a:off x="169608" y="574463"/>
            <a:ext cx="8747379" cy="5186035"/>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21000"/>
              </a:spcAft>
              <a:buFont typeface="Arial" pitchFamily="34" charset="0"/>
              <a:buChar char="•"/>
            </a:pPr>
            <a:r>
              <a:rPr lang="en-US" altLang="en-US" sz="1800" b="1" dirty="0" smtClean="0">
                <a:solidFill>
                  <a:schemeClr val="bg1"/>
                </a:solidFill>
              </a:rPr>
              <a:t>Rearranging terms:</a:t>
            </a:r>
          </a:p>
          <a:p>
            <a:pPr marL="176213" indent="-176213">
              <a:spcBef>
                <a:spcPts val="0"/>
              </a:spcBef>
              <a:spcAft>
                <a:spcPts val="10800"/>
              </a:spcAft>
              <a:buFont typeface="Arial" pitchFamily="34" charset="0"/>
              <a:buChar char="•"/>
            </a:pPr>
            <a:r>
              <a:rPr lang="en-US" altLang="en-US" sz="1800" b="1" dirty="0" smtClean="0">
                <a:solidFill>
                  <a:schemeClr val="bg1"/>
                </a:solidFill>
              </a:rPr>
              <a:t>For shared states:</a:t>
            </a:r>
          </a:p>
          <a:p>
            <a:pPr marL="176213" indent="-176213">
              <a:spcBef>
                <a:spcPts val="0"/>
              </a:spcBef>
              <a:spcAft>
                <a:spcPts val="25600"/>
              </a:spcAft>
              <a:buFont typeface="Arial" pitchFamily="34" charset="0"/>
              <a:buChar char="•"/>
            </a:pPr>
            <a:r>
              <a:rPr lang="en-US" altLang="en-US" sz="1800" b="1" dirty="0" smtClean="0">
                <a:solidFill>
                  <a:schemeClr val="bg1"/>
                </a:solidFill>
              </a:rPr>
              <a:t>Thus, a full covariance matrix can be estimated. However, we typically zero the off-diagonal terms (why?) and still achieve an increase in likelihood.</a:t>
            </a:r>
          </a:p>
        </p:txBody>
      </p:sp>
      <p:graphicFrame>
        <p:nvGraphicFramePr>
          <p:cNvPr id="166922" name="Object 10"/>
          <p:cNvGraphicFramePr>
            <a:graphicFrameLocks noChangeAspect="1"/>
          </p:cNvGraphicFramePr>
          <p:nvPr/>
        </p:nvGraphicFramePr>
        <p:xfrm>
          <a:off x="454025" y="931732"/>
          <a:ext cx="4140200" cy="2552700"/>
        </p:xfrm>
        <a:graphic>
          <a:graphicData uri="http://schemas.openxmlformats.org/presentationml/2006/ole">
            <p:oleObj spid="_x0000_s167943" name="Equation" r:id="rId3" imgW="2768400" imgH="1701720" progId="Equation.3">
              <p:embed/>
            </p:oleObj>
          </a:graphicData>
        </a:graphic>
      </p:graphicFrame>
      <p:graphicFrame>
        <p:nvGraphicFramePr>
          <p:cNvPr id="167944" name="Object 8"/>
          <p:cNvGraphicFramePr>
            <a:graphicFrameLocks noChangeAspect="1"/>
          </p:cNvGraphicFramePr>
          <p:nvPr/>
        </p:nvGraphicFramePr>
        <p:xfrm>
          <a:off x="454025" y="3831080"/>
          <a:ext cx="4235450" cy="1257300"/>
        </p:xfrm>
        <a:graphic>
          <a:graphicData uri="http://schemas.openxmlformats.org/presentationml/2006/ole">
            <p:oleObj spid="_x0000_s167944" name="Equation" r:id="rId4" imgW="2831760" imgH="838080" progId="Equation.3">
              <p:embed/>
            </p:oleObj>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Text Box 3"/>
          <p:cNvSpPr txBox="1">
            <a:spLocks noChangeArrowheads="1"/>
          </p:cNvSpPr>
          <p:nvPr/>
        </p:nvSpPr>
        <p:spPr bwMode="auto">
          <a:xfrm>
            <a:off x="228600" y="633047"/>
            <a:ext cx="8610600" cy="1692771"/>
          </a:xfrm>
          <a:prstGeom prst="rect">
            <a:avLst/>
          </a:prstGeom>
          <a:noFill/>
          <a:ln w="9525">
            <a:noFill/>
            <a:miter lim="800000"/>
            <a:headEnd/>
            <a:tailEnd/>
          </a:ln>
          <a:effectLst/>
        </p:spPr>
        <p:txBody>
          <a:bodyPr wrap="square" lIns="0" tIns="0" rIns="0" bIns="0">
            <a:spAutoFit/>
          </a:bodyPr>
          <a:lstStyle/>
          <a:p>
            <a:pPr marL="168275" indent="-168275">
              <a:spcAft>
                <a:spcPts val="1200"/>
              </a:spcAft>
              <a:buFont typeface="Arial" pitchFamily="34" charset="0"/>
              <a:buChar char="•"/>
            </a:pPr>
            <a:r>
              <a:rPr lang="en-US" sz="1800" b="1" dirty="0" smtClean="0"/>
              <a:t>Developed the maximum likelihood linear regression adaptation method in the context of a hidden Markov model.</a:t>
            </a:r>
          </a:p>
          <a:p>
            <a:pPr marL="168275" indent="-168275">
              <a:spcAft>
                <a:spcPts val="1200"/>
              </a:spcAft>
              <a:buFont typeface="Arial" pitchFamily="34" charset="0"/>
              <a:buChar char="•"/>
            </a:pPr>
            <a:r>
              <a:rPr lang="en-US" sz="1800" b="1" dirty="0" smtClean="0"/>
              <a:t>Derived expressions for mean and covariance reestimation assuming diagonal covariance.</a:t>
            </a:r>
          </a:p>
          <a:p>
            <a:pPr marL="168275" indent="-168275">
              <a:spcAft>
                <a:spcPts val="1200"/>
              </a:spcAft>
              <a:buFont typeface="Arial" pitchFamily="34" charset="0"/>
              <a:buChar char="•"/>
            </a:pPr>
            <a:r>
              <a:rPr lang="en-US" sz="1800" b="1" dirty="0" smtClean="0"/>
              <a:t>Next: We will work an example and discuss some practical issues.</a:t>
            </a:r>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584616"/>
            <a:ext cx="8672513" cy="7402026"/>
          </a:xfrm>
          <a:prstGeom prst="rect">
            <a:avLst/>
          </a:prstGeom>
          <a:noFill/>
          <a:ln w="9525">
            <a:noFill/>
            <a:miter lim="800000"/>
            <a:headEnd/>
            <a:tailEnd/>
          </a:ln>
        </p:spPr>
        <p:txBody>
          <a:bodyPr wrap="square" lIns="0" tIns="0" rIns="0" bIns="0">
            <a:spAutoFit/>
          </a:bodyPr>
          <a:lstStyle/>
          <a:p>
            <a:pPr marL="176213" indent="-176213">
              <a:spcAft>
                <a:spcPts val="7200"/>
              </a:spcAft>
              <a:buFont typeface="Arial" pitchFamily="34" charset="0"/>
              <a:buChar char="•"/>
            </a:pPr>
            <a:r>
              <a:rPr lang="en-US" sz="1800" b="1" dirty="0" smtClean="0">
                <a:solidFill>
                  <a:schemeClr val="bg1"/>
                </a:solidFill>
              </a:rPr>
              <a:t>Relevant elements of a continuous distribution hidden</a:t>
            </a:r>
            <a:br>
              <a:rPr lang="en-US" sz="1800" b="1" dirty="0" smtClean="0">
                <a:solidFill>
                  <a:schemeClr val="bg1"/>
                </a:solidFill>
              </a:rPr>
            </a:br>
            <a:r>
              <a:rPr lang="en-US" sz="1800" b="1" dirty="0" smtClean="0">
                <a:solidFill>
                  <a:schemeClr val="bg1"/>
                </a:solidFill>
              </a:rPr>
              <a:t>Markov model (HMM):</a:t>
            </a:r>
          </a:p>
          <a:p>
            <a:pPr marL="344488" indent="-179388">
              <a:spcAft>
                <a:spcPts val="600"/>
              </a:spcAft>
              <a:buFont typeface="Wingdings" pitchFamily="2" charset="2"/>
              <a:buChar char="§"/>
            </a:pPr>
            <a:r>
              <a:rPr lang="en-US" sz="1800" i="1" dirty="0" err="1" smtClean="0">
                <a:solidFill>
                  <a:schemeClr val="bg1"/>
                </a:solidFill>
              </a:rPr>
              <a:t>b</a:t>
            </a:r>
            <a:r>
              <a:rPr lang="en-US" sz="1800" baseline="-25000" dirty="0" err="1" smtClean="0">
                <a:solidFill>
                  <a:schemeClr val="bg1"/>
                </a:solidFill>
              </a:rPr>
              <a:t>s</a:t>
            </a:r>
            <a:r>
              <a:rPr lang="en-US" sz="1800" dirty="0" smtClean="0">
                <a:solidFill>
                  <a:schemeClr val="bg1"/>
                </a:solidFill>
              </a:rPr>
              <a:t>(</a:t>
            </a:r>
            <a:r>
              <a:rPr lang="en-US" sz="1800" b="1" dirty="0" smtClean="0">
                <a:solidFill>
                  <a:schemeClr val="bg1"/>
                </a:solidFill>
              </a:rPr>
              <a:t>o</a:t>
            </a:r>
            <a:r>
              <a:rPr lang="en-US" sz="1800" dirty="0" smtClean="0">
                <a:solidFill>
                  <a:schemeClr val="bg1"/>
                </a:solidFill>
              </a:rPr>
              <a:t>)</a:t>
            </a:r>
            <a:r>
              <a:rPr lang="en-US" sz="1800" b="1" dirty="0" smtClean="0">
                <a:solidFill>
                  <a:schemeClr val="bg1"/>
                </a:solidFill>
              </a:rPr>
              <a:t> represents the state output probability (scalar)</a:t>
            </a:r>
            <a:br>
              <a:rPr lang="en-US" sz="1800" b="1" dirty="0" smtClean="0">
                <a:solidFill>
                  <a:schemeClr val="bg1"/>
                </a:solidFill>
              </a:rPr>
            </a:br>
            <a:r>
              <a:rPr lang="en-US" sz="1800" b="1" dirty="0" smtClean="0">
                <a:solidFill>
                  <a:schemeClr val="bg1"/>
                </a:solidFill>
              </a:rPr>
              <a:t>for a specific state, </a:t>
            </a:r>
            <a:r>
              <a:rPr lang="en-US" sz="1800" i="1" dirty="0" smtClean="0">
                <a:solidFill>
                  <a:schemeClr val="bg1"/>
                </a:solidFill>
              </a:rPr>
              <a:t>s</a:t>
            </a:r>
            <a:r>
              <a:rPr lang="en-US" sz="1800" b="1" dirty="0" smtClean="0">
                <a:solidFill>
                  <a:schemeClr val="bg1"/>
                </a:solidFill>
              </a:rPr>
              <a:t>; it is modeled by a multivariate</a:t>
            </a:r>
            <a:br>
              <a:rPr lang="en-US" sz="1800" b="1" dirty="0" smtClean="0">
                <a:solidFill>
                  <a:schemeClr val="bg1"/>
                </a:solidFill>
              </a:rPr>
            </a:br>
            <a:r>
              <a:rPr lang="en-US" sz="1800" b="1" dirty="0" smtClean="0">
                <a:solidFill>
                  <a:schemeClr val="bg1"/>
                </a:solidFill>
              </a:rPr>
              <a:t>Gaussian distribution.</a:t>
            </a:r>
          </a:p>
          <a:p>
            <a:pPr marL="344488" indent="-179388">
              <a:spcAft>
                <a:spcPts val="600"/>
              </a:spcAft>
              <a:buFont typeface="Wingdings" pitchFamily="2" charset="2"/>
              <a:buChar char="§"/>
            </a:pPr>
            <a:r>
              <a:rPr lang="en-US" sz="1800" b="1" dirty="0" smtClean="0">
                <a:solidFill>
                  <a:schemeClr val="bg1"/>
                </a:solidFill>
              </a:rPr>
              <a:t>o represents the incoming data, which are referred</a:t>
            </a:r>
            <a:br>
              <a:rPr lang="en-US" sz="1800" b="1" dirty="0" smtClean="0">
                <a:solidFill>
                  <a:schemeClr val="bg1"/>
                </a:solidFill>
              </a:rPr>
            </a:br>
            <a:r>
              <a:rPr lang="en-US" sz="1800" b="1" dirty="0" smtClean="0">
                <a:solidFill>
                  <a:schemeClr val="bg1"/>
                </a:solidFill>
              </a:rPr>
              <a:t>to as observations; these are typically feature vectors of dimension </a:t>
            </a:r>
            <a:r>
              <a:rPr lang="en-US" sz="1800" i="1" dirty="0" smtClean="0">
                <a:solidFill>
                  <a:schemeClr val="bg1"/>
                </a:solidFill>
              </a:rPr>
              <a:t>n</a:t>
            </a:r>
            <a:r>
              <a:rPr lang="en-US" sz="1800" b="1" dirty="0" smtClean="0">
                <a:solidFill>
                  <a:schemeClr val="bg1"/>
                </a:solidFill>
              </a:rPr>
              <a:t>.</a:t>
            </a:r>
          </a:p>
          <a:p>
            <a:pPr marL="344488" indent="-179388">
              <a:spcAft>
                <a:spcPts val="600"/>
              </a:spcAft>
              <a:buFont typeface="Wingdings" pitchFamily="2" charset="2"/>
              <a:buChar char="§"/>
            </a:pPr>
            <a:r>
              <a:rPr lang="en-US" sz="1800" b="1" dirty="0" smtClean="0">
                <a:solidFill>
                  <a:schemeClr val="bg1"/>
                </a:solidFill>
                <a:sym typeface="Symbol"/>
              </a:rPr>
              <a:t></a:t>
            </a:r>
            <a:r>
              <a:rPr lang="en-US" sz="1800" b="1" dirty="0" smtClean="0">
                <a:solidFill>
                  <a:schemeClr val="bg1"/>
                </a:solidFill>
              </a:rPr>
              <a:t> represents the current mean vector, estimated from the training data (it has the same dimension as a feature vector).</a:t>
            </a:r>
          </a:p>
          <a:p>
            <a:pPr marL="344488" indent="-179388">
              <a:spcAft>
                <a:spcPts val="1200"/>
              </a:spcAft>
              <a:buFont typeface="Wingdings" pitchFamily="2" charset="2"/>
              <a:buChar char="§"/>
            </a:pPr>
            <a:r>
              <a:rPr lang="en-US" sz="1800" b="1" dirty="0" smtClean="0">
                <a:solidFill>
                  <a:schemeClr val="bg1"/>
                </a:solidFill>
                <a:sym typeface="Symbol"/>
              </a:rPr>
              <a:t></a:t>
            </a:r>
            <a:r>
              <a:rPr lang="en-US" sz="1800" baseline="-25000" dirty="0" smtClean="0">
                <a:solidFill>
                  <a:schemeClr val="bg1"/>
                </a:solidFill>
                <a:sym typeface="Symbol"/>
              </a:rPr>
              <a:t>s</a:t>
            </a:r>
            <a:r>
              <a:rPr lang="en-US" sz="1800" b="1" dirty="0" smtClean="0">
                <a:solidFill>
                  <a:schemeClr val="bg1"/>
                </a:solidFill>
              </a:rPr>
              <a:t> represents the current estimate of the covariance of the observation data.</a:t>
            </a:r>
          </a:p>
          <a:p>
            <a:pPr marL="165100" indent="-165100">
              <a:spcAft>
                <a:spcPts val="1200"/>
              </a:spcAft>
              <a:buFont typeface="Wingdings" pitchFamily="2" charset="2"/>
              <a:buChar char="§"/>
            </a:pPr>
            <a:r>
              <a:rPr lang="en-US" sz="1800" b="1" dirty="0" smtClean="0">
                <a:solidFill>
                  <a:schemeClr val="bg1"/>
                </a:solidFill>
              </a:rPr>
              <a:t>In this lecture, we are going to focus on adaptation of the mean and covariance matrix of this output distribution.</a:t>
            </a:r>
          </a:p>
          <a:p>
            <a:pPr marL="165100" indent="-165100">
              <a:spcAft>
                <a:spcPts val="1200"/>
              </a:spcAft>
              <a:buFont typeface="Wingdings" pitchFamily="2" charset="2"/>
              <a:buChar char="§"/>
            </a:pPr>
            <a:r>
              <a:rPr lang="en-US" sz="1800" b="1" dirty="0" smtClean="0">
                <a:solidFill>
                  <a:schemeClr val="bg1"/>
                </a:solidFill>
              </a:rPr>
              <a:t>The HMM also uses transition probabilities to model temporal dynamics of the signal, but we will ignore these.</a:t>
            </a:r>
          </a:p>
          <a:p>
            <a:pPr marL="165100" indent="-165100">
              <a:spcAft>
                <a:spcPts val="1200"/>
              </a:spcAft>
              <a:buFont typeface="Wingdings" pitchFamily="2" charset="2"/>
              <a:buChar char="§"/>
            </a:pPr>
            <a:r>
              <a:rPr lang="en-US" sz="1800" b="1" dirty="0" smtClean="0">
                <a:solidFill>
                  <a:schemeClr val="bg1"/>
                </a:solidFill>
              </a:rPr>
              <a:t>The HMM also uses Gaussian mixture distributions at each state (a weighted sum of Gaussians) and state-tying to reduce parameter counts.</a:t>
            </a:r>
          </a:p>
          <a:p>
            <a:pPr marL="339725" lvl="1" indent="-163513">
              <a:spcBef>
                <a:spcPts val="7200"/>
              </a:spcBef>
              <a:spcAft>
                <a:spcPts val="1800"/>
              </a:spcAft>
            </a:pPr>
            <a:r>
              <a:rPr lang="en-US" sz="1800" dirty="0" smtClean="0">
                <a:solidFill>
                  <a:schemeClr val="bg1"/>
                </a:solidFill>
              </a:rPr>
              <a:t>   </a:t>
            </a:r>
            <a:endParaRPr lang="en-US" sz="1800" dirty="0">
              <a:solidFill>
                <a:schemeClr val="bg1"/>
              </a:solidFill>
            </a:endParaRP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Definitions</a:t>
            </a:r>
            <a:endParaRPr lang="en-US" b="1" dirty="0">
              <a:solidFill>
                <a:schemeClr val="accent2"/>
              </a:solidFill>
            </a:endParaRPr>
          </a:p>
        </p:txBody>
      </p:sp>
      <p:pic>
        <p:nvPicPr>
          <p:cNvPr id="8" name="Picture 7" descr="x.JPG"/>
          <p:cNvPicPr>
            <a:picLocks noChangeAspect="1"/>
          </p:cNvPicPr>
          <p:nvPr/>
        </p:nvPicPr>
        <p:blipFill>
          <a:blip r:embed="rId4"/>
          <a:stretch>
            <a:fillRect/>
          </a:stretch>
        </p:blipFill>
        <p:spPr>
          <a:xfrm>
            <a:off x="6610661" y="752167"/>
            <a:ext cx="2284101" cy="2176403"/>
          </a:xfrm>
          <a:prstGeom prst="rect">
            <a:avLst/>
          </a:prstGeom>
          <a:ln w="38100">
            <a:solidFill>
              <a:schemeClr val="accent1"/>
            </a:solidFill>
          </a:ln>
        </p:spPr>
      </p:pic>
      <p:graphicFrame>
        <p:nvGraphicFramePr>
          <p:cNvPr id="96265" name="Object 9"/>
          <p:cNvGraphicFramePr>
            <a:graphicFrameLocks noChangeAspect="1"/>
          </p:cNvGraphicFramePr>
          <p:nvPr/>
        </p:nvGraphicFramePr>
        <p:xfrm>
          <a:off x="454025" y="1173841"/>
          <a:ext cx="3419475" cy="760412"/>
        </p:xfrm>
        <a:graphic>
          <a:graphicData uri="http://schemas.openxmlformats.org/presentationml/2006/ole">
            <p:oleObj spid="_x0000_s154633" name="Equation" r:id="rId5" imgW="2286000" imgH="50796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584616"/>
            <a:ext cx="8672513" cy="6463308"/>
          </a:xfrm>
          <a:prstGeom prst="rect">
            <a:avLst/>
          </a:prstGeom>
          <a:noFill/>
          <a:ln w="9525">
            <a:noFill/>
            <a:miter lim="800000"/>
            <a:headEnd/>
            <a:tailEnd/>
          </a:ln>
        </p:spPr>
        <p:txBody>
          <a:bodyPr wrap="square" lIns="0" tIns="0" rIns="0" bIns="0">
            <a:spAutoFit/>
          </a:bodyPr>
          <a:lstStyle/>
          <a:p>
            <a:pPr marL="176213" indent="-176213">
              <a:spcAft>
                <a:spcPts val="1200"/>
              </a:spcAft>
              <a:buFont typeface="Arial" pitchFamily="34" charset="0"/>
              <a:buChar char="•"/>
            </a:pPr>
            <a:r>
              <a:rPr lang="en-US" sz="1800" b="1" dirty="0" smtClean="0">
                <a:solidFill>
                  <a:schemeClr val="bg1"/>
                </a:solidFill>
              </a:rPr>
              <a:t>In the hidden Markov model framework, these parameters are estimated from the training data using the EM theorem and the Baum-Welch algorithm (essentially producing estimates that maximize the likelihood of the training data given the Gaussian model).</a:t>
            </a:r>
          </a:p>
          <a:p>
            <a:pPr marL="176213" indent="-176213">
              <a:spcAft>
                <a:spcPts val="1200"/>
              </a:spcAft>
              <a:buFont typeface="Arial" pitchFamily="34" charset="0"/>
              <a:buChar char="•"/>
            </a:pPr>
            <a:r>
              <a:rPr lang="en-US" sz="1800" b="1" dirty="0" smtClean="0">
                <a:solidFill>
                  <a:schemeClr val="bg1"/>
                </a:solidFill>
              </a:rPr>
              <a:t>The reestimation equations can be derived from the EM theorem through maximization of the auxiliary function:</a:t>
            </a:r>
          </a:p>
          <a:p>
            <a:pPr marL="176213" indent="-176213">
              <a:spcAft>
                <a:spcPts val="1200"/>
              </a:spcAft>
              <a:buFont typeface="Arial" pitchFamily="34" charset="0"/>
              <a:buChar char="•"/>
            </a:pPr>
            <a:endParaRPr lang="en-US" sz="1800" b="1" dirty="0" smtClean="0">
              <a:solidFill>
                <a:schemeClr val="bg1"/>
              </a:solidFill>
            </a:endParaRPr>
          </a:p>
          <a:p>
            <a:pPr marL="176213" indent="-176213">
              <a:spcAft>
                <a:spcPts val="1200"/>
              </a:spcAft>
              <a:buFont typeface="Arial" pitchFamily="34" charset="0"/>
              <a:buChar char="•"/>
            </a:pPr>
            <a:r>
              <a:rPr lang="en-US" sz="1800" i="1" dirty="0" smtClean="0">
                <a:solidFill>
                  <a:schemeClr val="bg1"/>
                </a:solidFill>
                <a:sym typeface="Symbol"/>
              </a:rPr>
              <a:t></a:t>
            </a:r>
            <a:r>
              <a:rPr lang="en-US" sz="1800" b="1" dirty="0" smtClean="0">
                <a:solidFill>
                  <a:schemeClr val="bg1"/>
                </a:solidFill>
              </a:rPr>
              <a:t> is the current model,     represents the new (reestimated or adapted) model, O represents a sequence of observation vectors, </a:t>
            </a:r>
            <a:r>
              <a:rPr lang="en-US" sz="1800" b="1" dirty="0" smtClean="0">
                <a:solidFill>
                  <a:schemeClr val="bg1"/>
                </a:solidFill>
                <a:sym typeface="Symbol"/>
              </a:rPr>
              <a:t> </a:t>
            </a:r>
            <a:r>
              <a:rPr lang="en-US" sz="1800" b="1" dirty="0" smtClean="0">
                <a:solidFill>
                  <a:schemeClr val="bg1"/>
                </a:solidFill>
              </a:rPr>
              <a:t>represents the aggregated model parameters (transitions, observations, initial probabilities).</a:t>
            </a:r>
          </a:p>
          <a:p>
            <a:pPr marL="176213" indent="-176213">
              <a:spcAft>
                <a:spcPts val="1200"/>
              </a:spcAft>
              <a:buFont typeface="Arial" pitchFamily="34" charset="0"/>
              <a:buChar char="•"/>
            </a:pPr>
            <a:r>
              <a:rPr lang="en-US" sz="1800" b="1" dirty="0" smtClean="0">
                <a:solidFill>
                  <a:schemeClr val="bg1"/>
                </a:solidFill>
              </a:rPr>
              <a:t>An HMM has one additional complication: many state sequences can result in a given set of observations. Therefore, we must sum over all possible paths that could have produced the data. </a:t>
            </a:r>
            <a:r>
              <a:rPr lang="en-US" sz="1800" b="1" dirty="0" smtClean="0">
                <a:solidFill>
                  <a:schemeClr val="bg1"/>
                </a:solidFill>
                <a:sym typeface="Symbol"/>
              </a:rPr>
              <a:t> represents the set of these paths.</a:t>
            </a:r>
            <a:endParaRPr lang="en-US" sz="1800" b="1" dirty="0" smtClean="0">
              <a:solidFill>
                <a:schemeClr val="bg1"/>
              </a:solidFill>
            </a:endParaRPr>
          </a:p>
          <a:p>
            <a:pPr marL="176213" indent="-176213">
              <a:spcAft>
                <a:spcPts val="600"/>
              </a:spcAft>
              <a:buFont typeface="Arial" pitchFamily="34" charset="0"/>
              <a:buChar char="•"/>
            </a:pPr>
            <a:r>
              <a:rPr lang="en-US" sz="1800" b="1" dirty="0" smtClean="0">
                <a:solidFill>
                  <a:schemeClr val="bg1"/>
                </a:solidFill>
              </a:rPr>
              <a:t>Maximization of </a:t>
            </a:r>
            <a:r>
              <a:rPr lang="en-US" sz="1800" i="1" dirty="0" smtClean="0">
                <a:solidFill>
                  <a:schemeClr val="bg1"/>
                </a:solidFill>
              </a:rPr>
              <a:t>Q </a:t>
            </a:r>
            <a:r>
              <a:rPr lang="en-US" sz="1800" b="1" dirty="0" smtClean="0">
                <a:solidFill>
                  <a:schemeClr val="bg1"/>
                </a:solidFill>
              </a:rPr>
              <a:t>results in iterative algorithms to reestimate these parameters, known as the Baum-Welch algorithm, and guarantees that the new model will be more likely than the old model.</a:t>
            </a:r>
          </a:p>
          <a:p>
            <a:pPr marL="176213" indent="-176213">
              <a:spcAft>
                <a:spcPts val="600"/>
              </a:spcAft>
              <a:buFont typeface="Arial" pitchFamily="34" charset="0"/>
              <a:buChar char="•"/>
            </a:pPr>
            <a:r>
              <a:rPr lang="en-US" sz="1800" b="1" dirty="0" smtClean="0">
                <a:solidFill>
                  <a:schemeClr val="bg1"/>
                </a:solidFill>
              </a:rPr>
              <a:t>But it does not guarantee a minimization of the error rate in a pattern recognition problem. Hence, later, we will examine discriminative approaches to estimation of these parameters.</a:t>
            </a:r>
            <a:br>
              <a:rPr lang="en-US" sz="1800" b="1" dirty="0" smtClean="0">
                <a:solidFill>
                  <a:schemeClr val="bg1"/>
                </a:solidFill>
              </a:rPr>
            </a:br>
            <a:endParaRPr lang="en-US" sz="1800" b="1" dirty="0" smtClean="0">
              <a:solidFill>
                <a:schemeClr val="bg1"/>
              </a:solidFill>
            </a:endParaRP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Definitions (Cont.)</a:t>
            </a:r>
            <a:endParaRPr lang="en-US" b="1" dirty="0">
              <a:solidFill>
                <a:schemeClr val="accent2"/>
              </a:solidFill>
            </a:endParaRPr>
          </a:p>
        </p:txBody>
      </p:sp>
      <p:graphicFrame>
        <p:nvGraphicFramePr>
          <p:cNvPr id="154634" name="Object 10"/>
          <p:cNvGraphicFramePr>
            <a:graphicFrameLocks noChangeAspect="1"/>
          </p:cNvGraphicFramePr>
          <p:nvPr/>
        </p:nvGraphicFramePr>
        <p:xfrm>
          <a:off x="454025" y="2442567"/>
          <a:ext cx="3590925" cy="533400"/>
        </p:xfrm>
        <a:graphic>
          <a:graphicData uri="http://schemas.openxmlformats.org/presentationml/2006/ole">
            <p:oleObj spid="_x0000_s162819" name="Equation" r:id="rId4" imgW="2400120" imgH="355320" progId="Equation.3">
              <p:embed/>
            </p:oleObj>
          </a:graphicData>
        </a:graphic>
      </p:graphicFrame>
      <p:graphicFrame>
        <p:nvGraphicFramePr>
          <p:cNvPr id="162820" name="Object 4"/>
          <p:cNvGraphicFramePr>
            <a:graphicFrameLocks noChangeAspect="1"/>
          </p:cNvGraphicFramePr>
          <p:nvPr/>
        </p:nvGraphicFramePr>
        <p:xfrm>
          <a:off x="2837384" y="2910565"/>
          <a:ext cx="209550" cy="323850"/>
        </p:xfrm>
        <a:graphic>
          <a:graphicData uri="http://schemas.openxmlformats.org/presentationml/2006/ole">
            <p:oleObj spid="_x0000_s162820" name="Equation" r:id="rId5" imgW="139680" imgH="21564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Adaptation Framework</a:t>
            </a:r>
            <a:endParaRPr lang="en-US" b="1" dirty="0">
              <a:solidFill>
                <a:schemeClr val="accent2"/>
              </a:solidFill>
            </a:endParaRPr>
          </a:p>
        </p:txBody>
      </p:sp>
      <p:sp>
        <p:nvSpPr>
          <p:cNvPr id="8" name="Rectangle 7"/>
          <p:cNvSpPr/>
          <p:nvPr/>
        </p:nvSpPr>
        <p:spPr>
          <a:xfrm>
            <a:off x="2286000" y="535901"/>
            <a:ext cx="4572000" cy="461665"/>
          </a:xfrm>
          <a:prstGeom prst="rect">
            <a:avLst/>
          </a:prstGeom>
        </p:spPr>
        <p:txBody>
          <a:bodyPr>
            <a:spAutoFit/>
          </a:bodyPr>
          <a:lstStyle/>
          <a:p>
            <a:pPr marL="176213" indent="-176213">
              <a:spcAft>
                <a:spcPts val="1200"/>
              </a:spcAft>
            </a:pPr>
            <a:r>
              <a:rPr lang="en-US" b="1" dirty="0" smtClean="0">
                <a:solidFill>
                  <a:schemeClr val="bg1"/>
                </a:solidFill>
              </a:rPr>
              <a:t>	</a:t>
            </a:r>
          </a:p>
        </p:txBody>
      </p:sp>
      <p:sp>
        <p:nvSpPr>
          <p:cNvPr id="13" name="Text Box 9"/>
          <p:cNvSpPr txBox="1">
            <a:spLocks noChangeArrowheads="1"/>
          </p:cNvSpPr>
          <p:nvPr/>
        </p:nvSpPr>
        <p:spPr bwMode="auto">
          <a:xfrm>
            <a:off x="184356" y="584616"/>
            <a:ext cx="8672513" cy="6032421"/>
          </a:xfrm>
          <a:prstGeom prst="rect">
            <a:avLst/>
          </a:prstGeom>
          <a:noFill/>
          <a:ln w="9525">
            <a:noFill/>
            <a:miter lim="800000"/>
            <a:headEnd/>
            <a:tailEnd/>
          </a:ln>
        </p:spPr>
        <p:txBody>
          <a:bodyPr wrap="square" lIns="0" tIns="0" rIns="0" bIns="0">
            <a:spAutoFit/>
          </a:bodyPr>
          <a:lstStyle/>
          <a:p>
            <a:pPr marL="176213" indent="-176213">
              <a:spcAft>
                <a:spcPts val="3600"/>
              </a:spcAft>
              <a:buFont typeface="Arial" pitchFamily="34" charset="0"/>
              <a:buChar char="•"/>
            </a:pPr>
            <a:r>
              <a:rPr lang="en-US" sz="1800" b="1" dirty="0" smtClean="0">
                <a:solidFill>
                  <a:schemeClr val="bg1"/>
                </a:solidFill>
              </a:rPr>
              <a:t>Let us consider the problem of adaptation of the mean vector, </a:t>
            </a:r>
            <a:r>
              <a:rPr lang="en-US" sz="1800" b="1" dirty="0" smtClean="0">
                <a:solidFill>
                  <a:schemeClr val="bg1"/>
                </a:solidFill>
                <a:sym typeface="Symbol"/>
              </a:rPr>
              <a:t>, using a regression transformation:</a:t>
            </a:r>
          </a:p>
          <a:p>
            <a:pPr marL="176213" indent="-176213">
              <a:spcAft>
                <a:spcPts val="3600"/>
              </a:spcAft>
            </a:pPr>
            <a:r>
              <a:rPr lang="en-US" sz="1800" b="1" dirty="0" smtClean="0">
                <a:solidFill>
                  <a:schemeClr val="bg1"/>
                </a:solidFill>
                <a:sym typeface="Symbol"/>
              </a:rPr>
              <a:t>	where W</a:t>
            </a:r>
            <a:r>
              <a:rPr lang="en-US" sz="1800" baseline="-25000" dirty="0" smtClean="0">
                <a:solidFill>
                  <a:schemeClr val="bg1"/>
                </a:solidFill>
                <a:sym typeface="Symbol"/>
              </a:rPr>
              <a:t>s</a:t>
            </a:r>
            <a:r>
              <a:rPr lang="en-US" sz="1800" b="1" dirty="0" smtClean="0">
                <a:solidFill>
                  <a:schemeClr val="bg1"/>
                </a:solidFill>
                <a:sym typeface="Symbol"/>
              </a:rPr>
              <a:t> is an n x (n+1) transformation matrix, and:</a:t>
            </a:r>
          </a:p>
          <a:p>
            <a:pPr marL="176213" indent="-176213">
              <a:spcAft>
                <a:spcPts val="1200"/>
              </a:spcAft>
            </a:pPr>
            <a:r>
              <a:rPr lang="en-US" sz="1800" b="1" dirty="0" smtClean="0">
                <a:solidFill>
                  <a:schemeClr val="bg1"/>
                </a:solidFill>
                <a:sym typeface="Symbol"/>
              </a:rPr>
              <a:t>	is an extended mean vector with an offset of </a:t>
            </a:r>
            <a:r>
              <a:rPr lang="en-US" sz="1800" i="1" dirty="0" smtClean="0">
                <a:solidFill>
                  <a:schemeClr val="bg1"/>
                </a:solidFill>
                <a:sym typeface="Symbol"/>
              </a:rPr>
              <a:t>w</a:t>
            </a:r>
            <a:r>
              <a:rPr lang="en-US" sz="1800" b="1" dirty="0" smtClean="0">
                <a:solidFill>
                  <a:schemeClr val="bg1"/>
                </a:solidFill>
                <a:sym typeface="Symbol"/>
              </a:rPr>
              <a:t>.</a:t>
            </a:r>
          </a:p>
          <a:p>
            <a:pPr marL="176213" indent="-176213">
              <a:spcAft>
                <a:spcPts val="7200"/>
              </a:spcAft>
              <a:buFont typeface="Arial" pitchFamily="34" charset="0"/>
              <a:buChar char="•"/>
            </a:pPr>
            <a:r>
              <a:rPr lang="en-US" sz="1800" b="1" dirty="0" smtClean="0">
                <a:solidFill>
                  <a:schemeClr val="bg1"/>
                </a:solidFill>
                <a:sym typeface="Symbol"/>
              </a:rPr>
              <a:t>Using this transformed or adapted mean, we can write an expression for the new output probability density function:</a:t>
            </a:r>
          </a:p>
          <a:p>
            <a:pPr marL="176213" indent="-176213">
              <a:spcAft>
                <a:spcPts val="1200"/>
              </a:spcAft>
              <a:buFont typeface="Arial" pitchFamily="34" charset="0"/>
              <a:buChar char="•"/>
            </a:pPr>
            <a:r>
              <a:rPr lang="en-US" sz="1800" b="1" dirty="0" smtClean="0">
                <a:solidFill>
                  <a:schemeClr val="bg1"/>
                </a:solidFill>
                <a:sym typeface="Symbol"/>
              </a:rPr>
              <a:t>Note that technically we should adapt the covariance as well. We will deal with this in a two-step process: adapt the mean and then adapt the covariance. Mean-only adaptation is much more common than adaptation of both the mean and covariance. Why?</a:t>
            </a:r>
          </a:p>
          <a:p>
            <a:pPr marL="176213" indent="-176213">
              <a:spcAft>
                <a:spcPts val="1200"/>
              </a:spcAft>
              <a:buFont typeface="Arial" pitchFamily="34" charset="0"/>
              <a:buChar char="•"/>
            </a:pPr>
            <a:r>
              <a:rPr lang="en-US" sz="1800" b="1" dirty="0" smtClean="0">
                <a:solidFill>
                  <a:schemeClr val="bg1"/>
                </a:solidFill>
                <a:sym typeface="Symbol"/>
              </a:rPr>
              <a:t>The MLLR approach to adaptation involves using a maximum likelihood estimate of the parameters of W</a:t>
            </a:r>
            <a:r>
              <a:rPr lang="en-US" sz="1800" baseline="-25000" dirty="0" smtClean="0">
                <a:solidFill>
                  <a:schemeClr val="bg1"/>
                </a:solidFill>
                <a:sym typeface="Symbol"/>
              </a:rPr>
              <a:t>s</a:t>
            </a:r>
            <a:r>
              <a:rPr lang="en-US" sz="1800" b="1" dirty="0" smtClean="0">
                <a:solidFill>
                  <a:schemeClr val="bg1"/>
                </a:solidFill>
                <a:sym typeface="Symbol"/>
              </a:rPr>
              <a:t>. Because of the complexity of the HMM, this is not as straightforward as the simple linear regression model we explored in the previous lecture.</a:t>
            </a:r>
          </a:p>
        </p:txBody>
      </p:sp>
      <p:graphicFrame>
        <p:nvGraphicFramePr>
          <p:cNvPr id="160769" name="Object 1"/>
          <p:cNvGraphicFramePr>
            <a:graphicFrameLocks noChangeAspect="1"/>
          </p:cNvGraphicFramePr>
          <p:nvPr/>
        </p:nvGraphicFramePr>
        <p:xfrm>
          <a:off x="454025" y="1219044"/>
          <a:ext cx="1027112" cy="342900"/>
        </p:xfrm>
        <a:graphic>
          <a:graphicData uri="http://schemas.openxmlformats.org/presentationml/2006/ole">
            <p:oleObj spid="_x0000_s160769" name="Equation" r:id="rId3" imgW="685800" imgH="228600" progId="Equation.3">
              <p:embed/>
            </p:oleObj>
          </a:graphicData>
        </a:graphic>
      </p:graphicFrame>
      <p:graphicFrame>
        <p:nvGraphicFramePr>
          <p:cNvPr id="160770" name="Object 2"/>
          <p:cNvGraphicFramePr>
            <a:graphicFrameLocks noChangeAspect="1"/>
          </p:cNvGraphicFramePr>
          <p:nvPr/>
        </p:nvGraphicFramePr>
        <p:xfrm>
          <a:off x="454025" y="1951740"/>
          <a:ext cx="2320926" cy="381000"/>
        </p:xfrm>
        <a:graphic>
          <a:graphicData uri="http://schemas.openxmlformats.org/presentationml/2006/ole">
            <p:oleObj spid="_x0000_s160770" name="Equation" r:id="rId4" imgW="1549080" imgH="253800" progId="Equation.3">
              <p:embed/>
            </p:oleObj>
          </a:graphicData>
        </a:graphic>
      </p:graphicFrame>
      <p:graphicFrame>
        <p:nvGraphicFramePr>
          <p:cNvPr id="160771" name="Object 3"/>
          <p:cNvGraphicFramePr>
            <a:graphicFrameLocks noChangeAspect="1"/>
          </p:cNvGraphicFramePr>
          <p:nvPr/>
        </p:nvGraphicFramePr>
        <p:xfrm>
          <a:off x="454025" y="3384732"/>
          <a:ext cx="3875087" cy="760412"/>
        </p:xfrm>
        <a:graphic>
          <a:graphicData uri="http://schemas.openxmlformats.org/presentationml/2006/ole">
            <p:oleObj spid="_x0000_s160771" name="Equation" r:id="rId5" imgW="2590560" imgH="507960" progId="Equation.3">
              <p:embed/>
            </p:oleObj>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Mean Adaptation</a:t>
            </a:r>
            <a:endParaRPr lang="en-US" b="1" dirty="0">
              <a:solidFill>
                <a:schemeClr val="accent2"/>
              </a:solidFill>
            </a:endParaRPr>
          </a:p>
        </p:txBody>
      </p:sp>
      <p:sp>
        <p:nvSpPr>
          <p:cNvPr id="8" name="Rectangle 4"/>
          <p:cNvSpPr>
            <a:spLocks noChangeArrowheads="1"/>
          </p:cNvSpPr>
          <p:nvPr/>
        </p:nvSpPr>
        <p:spPr bwMode="auto">
          <a:xfrm>
            <a:off x="169608" y="629586"/>
            <a:ext cx="8728329" cy="4801314"/>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Assume a series of T observations:</a:t>
            </a:r>
          </a:p>
          <a:p>
            <a:pPr marL="176213" indent="-176213">
              <a:spcBef>
                <a:spcPts val="0"/>
              </a:spcBef>
              <a:spcAft>
                <a:spcPts val="5400"/>
              </a:spcAft>
              <a:buFont typeface="Arial" pitchFamily="34" charset="0"/>
              <a:buChar char="•"/>
            </a:pPr>
            <a:r>
              <a:rPr lang="en-US" altLang="en-US" sz="1800" b="1" dirty="0" smtClean="0">
                <a:solidFill>
                  <a:schemeClr val="bg1"/>
                </a:solidFill>
              </a:rPr>
              <a:t>In maximizing our auxiliary function, we can ignore the transition probabilities since the overall probability is the product of transition probabilities and output probabilities, and the log of a product is the sum of the logs. Hence, we can and focus only on the contributions from the observations:</a:t>
            </a:r>
          </a:p>
          <a:p>
            <a:pPr marL="176213" indent="-176213">
              <a:spcBef>
                <a:spcPts val="0"/>
              </a:spcBef>
              <a:spcAft>
                <a:spcPts val="5400"/>
              </a:spcAft>
              <a:buFont typeface="Arial" pitchFamily="34" charset="0"/>
              <a:buChar char="•"/>
            </a:pPr>
            <a:r>
              <a:rPr lang="en-US" altLang="en-US" sz="1800" b="1" dirty="0" smtClean="0">
                <a:solidFill>
                  <a:schemeClr val="bg1"/>
                </a:solidFill>
              </a:rPr>
              <a:t>We can define a posterior probability of occupying state </a:t>
            </a:r>
            <a:r>
              <a:rPr lang="en-US" altLang="en-US" sz="1800" i="1" dirty="0" smtClean="0">
                <a:solidFill>
                  <a:schemeClr val="bg1"/>
                </a:solidFill>
              </a:rPr>
              <a:t>s</a:t>
            </a:r>
            <a:r>
              <a:rPr lang="en-US" altLang="en-US" sz="1800" b="1" dirty="0" smtClean="0">
                <a:solidFill>
                  <a:schemeClr val="bg1"/>
                </a:solidFill>
              </a:rPr>
              <a:t> at time </a:t>
            </a:r>
            <a:r>
              <a:rPr lang="en-US" altLang="en-US" sz="1800" i="1" dirty="0" smtClean="0">
                <a:solidFill>
                  <a:schemeClr val="bg1"/>
                </a:solidFill>
              </a:rPr>
              <a:t>t</a:t>
            </a:r>
            <a:r>
              <a:rPr lang="en-US" altLang="en-US" sz="1800" b="1" dirty="0" smtClean="0">
                <a:solidFill>
                  <a:schemeClr val="bg1"/>
                </a:solidFill>
              </a:rPr>
              <a:t>, given that the observation sequence, O, was generated, as:</a:t>
            </a:r>
          </a:p>
          <a:p>
            <a:pPr marL="176213" indent="-176213">
              <a:spcBef>
                <a:spcPts val="0"/>
              </a:spcBef>
              <a:spcAft>
                <a:spcPts val="5400"/>
              </a:spcAft>
              <a:buFont typeface="Arial" pitchFamily="34" charset="0"/>
              <a:buChar char="•"/>
            </a:pPr>
            <a:r>
              <a:rPr lang="en-US" altLang="en-US" sz="1800" b="1" dirty="0" smtClean="0">
                <a:solidFill>
                  <a:schemeClr val="bg1"/>
                </a:solidFill>
              </a:rPr>
              <a:t>We can sum this probability across all states, </a:t>
            </a:r>
            <a:r>
              <a:rPr lang="en-US" altLang="en-US" sz="1800" i="1" dirty="0" smtClean="0">
                <a:solidFill>
                  <a:schemeClr val="bg1"/>
                </a:solidFill>
              </a:rPr>
              <a:t>S</a:t>
            </a:r>
            <a:r>
              <a:rPr lang="en-US" altLang="en-US" sz="1800" b="1" dirty="0" smtClean="0">
                <a:solidFill>
                  <a:schemeClr val="bg1"/>
                </a:solidFill>
              </a:rPr>
              <a:t>, in the system:</a:t>
            </a:r>
          </a:p>
          <a:p>
            <a:pPr marL="176213" indent="-176213">
              <a:spcBef>
                <a:spcPts val="0"/>
              </a:spcBef>
              <a:spcAft>
                <a:spcPts val="7200"/>
              </a:spcAft>
              <a:buFont typeface="Arial" pitchFamily="34" charset="0"/>
              <a:buChar char="•"/>
            </a:pPr>
            <a:r>
              <a:rPr lang="en-US" altLang="en-US" sz="1800" b="1" dirty="0" smtClean="0">
                <a:solidFill>
                  <a:schemeClr val="bg1"/>
                </a:solidFill>
              </a:rPr>
              <a:t>We can now differentiate this with respect to </a:t>
            </a:r>
            <a:r>
              <a:rPr lang="en-US" sz="1800" b="1" dirty="0" smtClean="0">
                <a:solidFill>
                  <a:schemeClr val="bg1"/>
                </a:solidFill>
                <a:sym typeface="Symbol"/>
              </a:rPr>
              <a:t>W</a:t>
            </a:r>
            <a:r>
              <a:rPr lang="en-US" sz="1800" baseline="-25000" dirty="0" smtClean="0">
                <a:solidFill>
                  <a:schemeClr val="bg1"/>
                </a:solidFill>
                <a:sym typeface="Symbol"/>
              </a:rPr>
              <a:t>s</a:t>
            </a:r>
            <a:r>
              <a:rPr lang="en-US" sz="1800" b="1" dirty="0" smtClean="0">
                <a:solidFill>
                  <a:schemeClr val="bg1"/>
                </a:solidFill>
                <a:sym typeface="Symbol"/>
              </a:rPr>
              <a:t>:</a:t>
            </a:r>
            <a:endParaRPr lang="en-US" altLang="en-US" sz="1800" b="1" dirty="0" smtClean="0">
              <a:solidFill>
                <a:schemeClr val="bg1"/>
              </a:solidFill>
            </a:endParaRPr>
          </a:p>
        </p:txBody>
      </p:sp>
      <p:graphicFrame>
        <p:nvGraphicFramePr>
          <p:cNvPr id="155653" name="Object 5"/>
          <p:cNvGraphicFramePr>
            <a:graphicFrameLocks noChangeAspect="1"/>
          </p:cNvGraphicFramePr>
          <p:nvPr/>
        </p:nvGraphicFramePr>
        <p:xfrm>
          <a:off x="4181033" y="615066"/>
          <a:ext cx="1522412" cy="323850"/>
        </p:xfrm>
        <a:graphic>
          <a:graphicData uri="http://schemas.openxmlformats.org/presentationml/2006/ole">
            <p:oleObj spid="_x0000_s155653" name="Equation" r:id="rId3" imgW="1015920" imgH="215640" progId="Equation.3">
              <p:embed/>
            </p:oleObj>
          </a:graphicData>
        </a:graphic>
      </p:graphicFrame>
      <p:graphicFrame>
        <p:nvGraphicFramePr>
          <p:cNvPr id="155654" name="Object 6"/>
          <p:cNvGraphicFramePr>
            <a:graphicFrameLocks noChangeAspect="1"/>
          </p:cNvGraphicFramePr>
          <p:nvPr/>
        </p:nvGraphicFramePr>
        <p:xfrm>
          <a:off x="454025" y="2251850"/>
          <a:ext cx="4540251" cy="647700"/>
        </p:xfrm>
        <a:graphic>
          <a:graphicData uri="http://schemas.openxmlformats.org/presentationml/2006/ole">
            <p:oleObj spid="_x0000_s155654" name="Equation" r:id="rId4" imgW="3035160" imgH="431640" progId="Equation.3">
              <p:embed/>
            </p:oleObj>
          </a:graphicData>
        </a:graphic>
      </p:graphicFrame>
      <p:graphicFrame>
        <p:nvGraphicFramePr>
          <p:cNvPr id="155655" name="Object 7"/>
          <p:cNvGraphicFramePr>
            <a:graphicFrameLocks noChangeAspect="1"/>
          </p:cNvGraphicFramePr>
          <p:nvPr/>
        </p:nvGraphicFramePr>
        <p:xfrm>
          <a:off x="454025" y="3512098"/>
          <a:ext cx="3267075" cy="647700"/>
        </p:xfrm>
        <a:graphic>
          <a:graphicData uri="http://schemas.openxmlformats.org/presentationml/2006/ole">
            <p:oleObj spid="_x0000_s155655" name="Equation" r:id="rId5" imgW="2184120" imgH="431640" progId="Equation.3">
              <p:embed/>
            </p:oleObj>
          </a:graphicData>
        </a:graphic>
      </p:graphicFrame>
      <p:graphicFrame>
        <p:nvGraphicFramePr>
          <p:cNvPr id="155656" name="Object 8"/>
          <p:cNvGraphicFramePr>
            <a:graphicFrameLocks noChangeAspect="1"/>
          </p:cNvGraphicFramePr>
          <p:nvPr/>
        </p:nvGraphicFramePr>
        <p:xfrm>
          <a:off x="454025" y="4477297"/>
          <a:ext cx="4786312" cy="666750"/>
        </p:xfrm>
        <a:graphic>
          <a:graphicData uri="http://schemas.openxmlformats.org/presentationml/2006/ole">
            <p:oleObj spid="_x0000_s155656" name="Equation" r:id="rId6" imgW="3200400" imgH="444240" progId="Equation.3">
              <p:embed/>
            </p:oleObj>
          </a:graphicData>
        </a:graphic>
      </p:graphicFrame>
      <p:graphicFrame>
        <p:nvGraphicFramePr>
          <p:cNvPr id="155657" name="Object 9"/>
          <p:cNvGraphicFramePr>
            <a:graphicFrameLocks noChangeAspect="1"/>
          </p:cNvGraphicFramePr>
          <p:nvPr/>
        </p:nvGraphicFramePr>
        <p:xfrm>
          <a:off x="454025" y="5559425"/>
          <a:ext cx="4481513" cy="723900"/>
        </p:xfrm>
        <a:graphic>
          <a:graphicData uri="http://schemas.openxmlformats.org/presentationml/2006/ole">
            <p:oleObj spid="_x0000_s155657" name="Equation" r:id="rId7" imgW="2997000" imgH="482400" progId="Equation.3">
              <p:embed/>
            </p:oleObj>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Basic MLLR Equations</a:t>
            </a:r>
            <a:endParaRPr lang="en-US" b="1" dirty="0">
              <a:solidFill>
                <a:schemeClr val="accent2"/>
              </a:solidFill>
            </a:endParaRPr>
          </a:p>
        </p:txBody>
      </p:sp>
      <p:sp>
        <p:nvSpPr>
          <p:cNvPr id="8" name="Rectangle 4"/>
          <p:cNvSpPr>
            <a:spLocks noChangeArrowheads="1"/>
          </p:cNvSpPr>
          <p:nvPr/>
        </p:nvSpPr>
        <p:spPr bwMode="auto">
          <a:xfrm>
            <a:off x="169608" y="629586"/>
            <a:ext cx="8728329" cy="5965736"/>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2800"/>
              </a:spcAft>
              <a:buFont typeface="Arial" pitchFamily="34" charset="0"/>
              <a:buChar char="•"/>
            </a:pPr>
            <a:r>
              <a:rPr lang="en-US" altLang="en-US" sz="1800" b="1" dirty="0" smtClean="0">
                <a:solidFill>
                  <a:schemeClr val="bg1"/>
                </a:solidFill>
              </a:rPr>
              <a:t>Substitute in our expression for            as a Gaussian:</a:t>
            </a:r>
          </a:p>
          <a:p>
            <a:pPr marL="176213" indent="-176213">
              <a:spcBef>
                <a:spcPts val="0"/>
              </a:spcBef>
              <a:spcAft>
                <a:spcPts val="11400"/>
              </a:spcAft>
              <a:buFont typeface="Arial" pitchFamily="34" charset="0"/>
              <a:buChar char="•"/>
            </a:pPr>
            <a:r>
              <a:rPr lang="en-US" altLang="en-US" sz="1800" b="1" dirty="0" smtClean="0">
                <a:solidFill>
                  <a:schemeClr val="bg1"/>
                </a:solidFill>
              </a:rPr>
              <a:t>We can simplify by applying the derivative to the sum:</a:t>
            </a:r>
          </a:p>
          <a:p>
            <a:pPr marL="176213" indent="-176213">
              <a:spcBef>
                <a:spcPts val="0"/>
              </a:spcBef>
              <a:spcAft>
                <a:spcPts val="7200"/>
              </a:spcAft>
              <a:buFont typeface="Arial" pitchFamily="34" charset="0"/>
              <a:buChar char="•"/>
            </a:pPr>
            <a:r>
              <a:rPr lang="en-US" altLang="en-US" sz="1800" b="1" dirty="0" smtClean="0">
                <a:solidFill>
                  <a:schemeClr val="bg1"/>
                </a:solidFill>
              </a:rPr>
              <a:t>Equating to zero and collecting terms associated with      :</a:t>
            </a:r>
          </a:p>
          <a:p>
            <a:pPr marL="176213" indent="-176213">
              <a:spcBef>
                <a:spcPts val="0"/>
              </a:spcBef>
              <a:spcAft>
                <a:spcPts val="12800"/>
              </a:spcAft>
              <a:buFont typeface="Arial" pitchFamily="34" charset="0"/>
              <a:buChar char="•"/>
            </a:pPr>
            <a:r>
              <a:rPr lang="en-US" altLang="en-US" sz="1800" b="1" dirty="0" smtClean="0">
                <a:solidFill>
                  <a:schemeClr val="bg1"/>
                </a:solidFill>
              </a:rPr>
              <a:t>A closed-form solution for this equation does not exist for the general case. However, if we make assumptions about the adaptation matrix and the covariance structure of the data (e.g., diagonal covariance), we can derive some computationally efficient adaptation equations.</a:t>
            </a:r>
          </a:p>
        </p:txBody>
      </p:sp>
      <p:graphicFrame>
        <p:nvGraphicFramePr>
          <p:cNvPr id="155657" name="Object 9"/>
          <p:cNvGraphicFramePr>
            <a:graphicFrameLocks noChangeAspect="1"/>
          </p:cNvGraphicFramePr>
          <p:nvPr/>
        </p:nvGraphicFramePr>
        <p:xfrm>
          <a:off x="454025" y="981075"/>
          <a:ext cx="6267450" cy="1485900"/>
        </p:xfrm>
        <a:graphic>
          <a:graphicData uri="http://schemas.openxmlformats.org/presentationml/2006/ole">
            <p:oleObj spid="_x0000_s163846" name="Equation" r:id="rId3" imgW="4190760" imgH="990360" progId="Equation.3">
              <p:embed/>
            </p:oleObj>
          </a:graphicData>
        </a:graphic>
      </p:graphicFrame>
      <p:graphicFrame>
        <p:nvGraphicFramePr>
          <p:cNvPr id="163847" name="Object 7"/>
          <p:cNvGraphicFramePr>
            <a:graphicFrameLocks noChangeAspect="1"/>
          </p:cNvGraphicFramePr>
          <p:nvPr/>
        </p:nvGraphicFramePr>
        <p:xfrm>
          <a:off x="3828113" y="581962"/>
          <a:ext cx="646113" cy="400050"/>
        </p:xfrm>
        <a:graphic>
          <a:graphicData uri="http://schemas.openxmlformats.org/presentationml/2006/ole">
            <p:oleObj spid="_x0000_s163847" name="Equation" r:id="rId4" imgW="431640" imgH="266400" progId="Equation.3">
              <p:embed/>
            </p:oleObj>
          </a:graphicData>
        </a:graphic>
      </p:graphicFrame>
      <p:graphicFrame>
        <p:nvGraphicFramePr>
          <p:cNvPr id="163848" name="Object 8"/>
          <p:cNvGraphicFramePr>
            <a:graphicFrameLocks noChangeAspect="1"/>
          </p:cNvGraphicFramePr>
          <p:nvPr/>
        </p:nvGraphicFramePr>
        <p:xfrm>
          <a:off x="473075" y="2859088"/>
          <a:ext cx="4614863" cy="1409700"/>
        </p:xfrm>
        <a:graphic>
          <a:graphicData uri="http://schemas.openxmlformats.org/presentationml/2006/ole">
            <p:oleObj spid="_x0000_s163848" name="Equation" r:id="rId5" imgW="3085920" imgH="939600" progId="Equation.3">
              <p:embed/>
            </p:oleObj>
          </a:graphicData>
        </a:graphic>
      </p:graphicFrame>
      <p:graphicFrame>
        <p:nvGraphicFramePr>
          <p:cNvPr id="163849" name="Object 9"/>
          <p:cNvGraphicFramePr>
            <a:graphicFrameLocks noChangeAspect="1"/>
          </p:cNvGraphicFramePr>
          <p:nvPr/>
        </p:nvGraphicFramePr>
        <p:xfrm>
          <a:off x="6189819" y="4174788"/>
          <a:ext cx="361950" cy="381000"/>
        </p:xfrm>
        <a:graphic>
          <a:graphicData uri="http://schemas.openxmlformats.org/presentationml/2006/ole">
            <p:oleObj spid="_x0000_s163849" name="Equation" r:id="rId6" imgW="241200" imgH="253800" progId="Equation.3">
              <p:embed/>
            </p:oleObj>
          </a:graphicData>
        </a:graphic>
      </p:graphicFrame>
      <p:graphicFrame>
        <p:nvGraphicFramePr>
          <p:cNvPr id="163850" name="Object 10"/>
          <p:cNvGraphicFramePr>
            <a:graphicFrameLocks noChangeAspect="1"/>
          </p:cNvGraphicFramePr>
          <p:nvPr/>
        </p:nvGraphicFramePr>
        <p:xfrm>
          <a:off x="454025" y="4636335"/>
          <a:ext cx="3589337" cy="647700"/>
        </p:xfrm>
        <a:graphic>
          <a:graphicData uri="http://schemas.openxmlformats.org/presentationml/2006/ole">
            <p:oleObj spid="_x0000_s163850" name="Equation" r:id="rId7" imgW="2400120" imgH="431640" progId="Equation.3">
              <p:embed/>
            </p:oleObj>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Towards a Closed Form Solution</a:t>
            </a:r>
            <a:endParaRPr lang="en-US" b="1" dirty="0">
              <a:solidFill>
                <a:schemeClr val="accent2"/>
              </a:solidFill>
            </a:endParaRPr>
          </a:p>
        </p:txBody>
      </p:sp>
      <p:sp>
        <p:nvSpPr>
          <p:cNvPr id="8" name="Rectangle 4"/>
          <p:cNvSpPr>
            <a:spLocks noChangeArrowheads="1"/>
          </p:cNvSpPr>
          <p:nvPr/>
        </p:nvSpPr>
        <p:spPr bwMode="auto">
          <a:xfrm>
            <a:off x="169608" y="574463"/>
            <a:ext cx="8747379" cy="4801314"/>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6600"/>
              </a:spcAft>
              <a:buFont typeface="Arial" pitchFamily="34" charset="0"/>
              <a:buChar char="•"/>
            </a:pPr>
            <a:r>
              <a:rPr lang="en-US" altLang="en-US" sz="1800" b="1" dirty="0" smtClean="0">
                <a:solidFill>
                  <a:schemeClr val="bg1"/>
                </a:solidFill>
              </a:rPr>
              <a:t>If our transformation is shared by </a:t>
            </a:r>
            <a:r>
              <a:rPr lang="en-US" altLang="en-US" sz="1800" i="1" dirty="0" smtClean="0">
                <a:solidFill>
                  <a:schemeClr val="bg1"/>
                </a:solidFill>
              </a:rPr>
              <a:t>R</a:t>
            </a:r>
            <a:r>
              <a:rPr lang="en-US" altLang="en-US" sz="1800" b="1" dirty="0" smtClean="0">
                <a:solidFill>
                  <a:schemeClr val="bg1"/>
                </a:solidFill>
              </a:rPr>
              <a:t> states, {</a:t>
            </a:r>
            <a:r>
              <a:rPr lang="en-US" altLang="en-US" sz="1800" i="1" dirty="0" smtClean="0">
                <a:solidFill>
                  <a:schemeClr val="bg1"/>
                </a:solidFill>
              </a:rPr>
              <a:t>s</a:t>
            </a:r>
            <a:r>
              <a:rPr lang="en-US" altLang="en-US" sz="1800" i="1" baseline="-25000" dirty="0" smtClean="0">
                <a:solidFill>
                  <a:schemeClr val="bg1"/>
                </a:solidFill>
              </a:rPr>
              <a:t>1</a:t>
            </a:r>
            <a:r>
              <a:rPr lang="en-US" altLang="en-US" sz="1800" b="1" dirty="0" smtClean="0">
                <a:solidFill>
                  <a:schemeClr val="bg1"/>
                </a:solidFill>
              </a:rPr>
              <a:t>, </a:t>
            </a:r>
            <a:r>
              <a:rPr lang="en-US" altLang="en-US" sz="1800" i="1" dirty="0" smtClean="0">
                <a:solidFill>
                  <a:schemeClr val="bg1"/>
                </a:solidFill>
              </a:rPr>
              <a:t>s</a:t>
            </a:r>
            <a:r>
              <a:rPr lang="en-US" altLang="en-US" sz="1800" i="1" baseline="-25000" dirty="0" smtClean="0">
                <a:solidFill>
                  <a:schemeClr val="bg1"/>
                </a:solidFill>
              </a:rPr>
              <a:t>2</a:t>
            </a:r>
            <a:r>
              <a:rPr lang="en-US" altLang="en-US" sz="1800" b="1" dirty="0" smtClean="0">
                <a:solidFill>
                  <a:schemeClr val="bg1"/>
                </a:solidFill>
              </a:rPr>
              <a:t>, …, </a:t>
            </a:r>
            <a:r>
              <a:rPr lang="en-US" altLang="en-US" sz="1800" i="1" dirty="0" err="1" smtClean="0">
                <a:solidFill>
                  <a:schemeClr val="bg1"/>
                </a:solidFill>
              </a:rPr>
              <a:t>s</a:t>
            </a:r>
            <a:r>
              <a:rPr lang="en-US" altLang="en-US" sz="1800" i="1" baseline="-25000" dirty="0" err="1" smtClean="0">
                <a:solidFill>
                  <a:schemeClr val="bg1"/>
                </a:solidFill>
              </a:rPr>
              <a:t>r</a:t>
            </a:r>
            <a:r>
              <a:rPr lang="en-US" altLang="en-US" sz="1800" b="1" dirty="0" smtClean="0">
                <a:solidFill>
                  <a:schemeClr val="bg1"/>
                </a:solidFill>
              </a:rPr>
              <a:t>}:</a:t>
            </a:r>
          </a:p>
          <a:p>
            <a:pPr marL="176213" indent="-176213">
              <a:spcBef>
                <a:spcPts val="0"/>
              </a:spcBef>
              <a:spcAft>
                <a:spcPts val="16800"/>
              </a:spcAft>
              <a:buFont typeface="Arial" pitchFamily="34" charset="0"/>
              <a:buChar char="•"/>
            </a:pPr>
            <a:r>
              <a:rPr lang="en-US" altLang="en-US" sz="1800" b="1" dirty="0" smtClean="0">
                <a:solidFill>
                  <a:schemeClr val="bg1"/>
                </a:solidFill>
              </a:rPr>
              <a:t>We can decompose the right-hand side:</a:t>
            </a:r>
          </a:p>
          <a:p>
            <a:pPr marL="176213" indent="-176213">
              <a:spcBef>
                <a:spcPts val="0"/>
              </a:spcBef>
              <a:spcAft>
                <a:spcPts val="5400"/>
              </a:spcAft>
              <a:buFont typeface="Arial" pitchFamily="34" charset="0"/>
              <a:buChar char="•"/>
            </a:pPr>
            <a:r>
              <a:rPr lang="en-US" altLang="en-US" sz="1800" b="1" dirty="0" smtClean="0">
                <a:solidFill>
                  <a:schemeClr val="bg1"/>
                </a:solidFill>
              </a:rPr>
              <a:t>Let the right-hand side be an </a:t>
            </a:r>
            <a:r>
              <a:rPr lang="en-US" altLang="en-US" sz="1800" i="1" dirty="0" smtClean="0">
                <a:solidFill>
                  <a:schemeClr val="bg1"/>
                </a:solidFill>
              </a:rPr>
              <a:t>n</a:t>
            </a:r>
            <a:r>
              <a:rPr lang="en-US" altLang="en-US" sz="1800" dirty="0" smtClean="0">
                <a:solidFill>
                  <a:schemeClr val="bg1"/>
                </a:solidFill>
              </a:rPr>
              <a:t> x (</a:t>
            </a:r>
            <a:r>
              <a:rPr lang="en-US" altLang="en-US" sz="1800" i="1" dirty="0" smtClean="0">
                <a:solidFill>
                  <a:schemeClr val="bg1"/>
                </a:solidFill>
              </a:rPr>
              <a:t>n</a:t>
            </a:r>
            <a:r>
              <a:rPr lang="en-US" altLang="en-US" sz="1800" dirty="0" smtClean="0">
                <a:solidFill>
                  <a:schemeClr val="bg1"/>
                </a:solidFill>
              </a:rPr>
              <a:t>+</a:t>
            </a:r>
            <a:r>
              <a:rPr lang="en-US" altLang="en-US" sz="1800" i="1" dirty="0" smtClean="0">
                <a:solidFill>
                  <a:schemeClr val="bg1"/>
                </a:solidFill>
              </a:rPr>
              <a:t>1</a:t>
            </a:r>
            <a:r>
              <a:rPr lang="en-US" altLang="en-US" sz="1800" dirty="0" smtClean="0">
                <a:solidFill>
                  <a:schemeClr val="bg1"/>
                </a:solidFill>
              </a:rPr>
              <a:t>) </a:t>
            </a:r>
            <a:r>
              <a:rPr lang="en-US" altLang="en-US" sz="1800" b="1" dirty="0" smtClean="0">
                <a:solidFill>
                  <a:schemeClr val="bg1"/>
                </a:solidFill>
              </a:rPr>
              <a:t>matrix, Y, with elements </a:t>
            </a:r>
            <a:r>
              <a:rPr lang="en-US" altLang="en-US" sz="1800" i="1" dirty="0" err="1" smtClean="0">
                <a:solidFill>
                  <a:schemeClr val="bg1"/>
                </a:solidFill>
              </a:rPr>
              <a:t>y</a:t>
            </a:r>
            <a:r>
              <a:rPr lang="en-US" altLang="en-US" sz="1800" i="1" baseline="-25000" dirty="0" err="1" smtClean="0">
                <a:solidFill>
                  <a:schemeClr val="bg1"/>
                </a:solidFill>
              </a:rPr>
              <a:t>ij</a:t>
            </a:r>
            <a:r>
              <a:rPr lang="en-US" altLang="en-US" sz="1800" b="1" dirty="0" smtClean="0">
                <a:solidFill>
                  <a:schemeClr val="bg1"/>
                </a:solidFill>
              </a:rPr>
              <a:t>:</a:t>
            </a:r>
          </a:p>
          <a:p>
            <a:pPr marL="176213" indent="-176213">
              <a:spcBef>
                <a:spcPts val="0"/>
              </a:spcBef>
              <a:spcAft>
                <a:spcPts val="12800"/>
              </a:spcAft>
              <a:buFont typeface="Arial" pitchFamily="34" charset="0"/>
              <a:buChar char="•"/>
            </a:pPr>
            <a:r>
              <a:rPr lang="en-US" altLang="en-US" sz="1800" b="1" dirty="0" smtClean="0">
                <a:solidFill>
                  <a:schemeClr val="bg1"/>
                </a:solidFill>
              </a:rPr>
              <a:t>Since </a:t>
            </a:r>
            <a:r>
              <a:rPr lang="en-US" altLang="en-US" sz="1800" i="1" dirty="0" smtClean="0">
                <a:solidFill>
                  <a:schemeClr val="bg1"/>
                </a:solidFill>
              </a:rPr>
              <a:t>D</a:t>
            </a:r>
            <a:r>
              <a:rPr lang="en-US" altLang="en-US" sz="1800" baseline="30000" dirty="0" smtClean="0">
                <a:solidFill>
                  <a:schemeClr val="bg1"/>
                </a:solidFill>
              </a:rPr>
              <a:t>(</a:t>
            </a:r>
            <a:r>
              <a:rPr lang="en-US" altLang="en-US" sz="1800" i="1" baseline="30000" dirty="0" smtClean="0">
                <a:solidFill>
                  <a:schemeClr val="bg1"/>
                </a:solidFill>
              </a:rPr>
              <a:t>r</a:t>
            </a:r>
            <a:r>
              <a:rPr lang="en-US" altLang="en-US" sz="1800" baseline="30000" dirty="0" smtClean="0">
                <a:solidFill>
                  <a:schemeClr val="bg1"/>
                </a:solidFill>
              </a:rPr>
              <a:t>)</a:t>
            </a:r>
            <a:r>
              <a:rPr lang="en-US" altLang="en-US" sz="1800" b="1" dirty="0" smtClean="0">
                <a:solidFill>
                  <a:schemeClr val="bg1"/>
                </a:solidFill>
              </a:rPr>
              <a:t> is symmetric, and if all the covariances are diagonal, then:</a:t>
            </a:r>
          </a:p>
        </p:txBody>
      </p:sp>
      <p:sp>
        <p:nvSpPr>
          <p:cNvPr id="33" name="TextBox 32"/>
          <p:cNvSpPr txBox="1"/>
          <p:nvPr/>
        </p:nvSpPr>
        <p:spPr>
          <a:xfrm>
            <a:off x="1150374" y="3996813"/>
            <a:ext cx="1120878" cy="461665"/>
          </a:xfrm>
          <a:prstGeom prst="rect">
            <a:avLst/>
          </a:prstGeom>
          <a:noFill/>
        </p:spPr>
        <p:txBody>
          <a:bodyPr wrap="square" rtlCol="0">
            <a:spAutoFit/>
          </a:bodyPr>
          <a:lstStyle/>
          <a:p>
            <a:endParaRPr lang="en-US" dirty="0"/>
          </a:p>
        </p:txBody>
      </p:sp>
      <p:graphicFrame>
        <p:nvGraphicFramePr>
          <p:cNvPr id="156678" name="Object 6"/>
          <p:cNvGraphicFramePr>
            <a:graphicFrameLocks noChangeAspect="1"/>
          </p:cNvGraphicFramePr>
          <p:nvPr/>
        </p:nvGraphicFramePr>
        <p:xfrm>
          <a:off x="454025" y="934153"/>
          <a:ext cx="4443412" cy="647700"/>
        </p:xfrm>
        <a:graphic>
          <a:graphicData uri="http://schemas.openxmlformats.org/presentationml/2006/ole">
            <p:oleObj spid="_x0000_s156678" name="Equation" r:id="rId3" imgW="2971800" imgH="431640" progId="Equation.3">
              <p:embed/>
            </p:oleObj>
          </a:graphicData>
        </a:graphic>
      </p:graphicFrame>
      <p:graphicFrame>
        <p:nvGraphicFramePr>
          <p:cNvPr id="156679" name="Object 7"/>
          <p:cNvGraphicFramePr>
            <a:graphicFrameLocks noChangeAspect="1"/>
          </p:cNvGraphicFramePr>
          <p:nvPr/>
        </p:nvGraphicFramePr>
        <p:xfrm>
          <a:off x="454025" y="2012458"/>
          <a:ext cx="3800475" cy="2057400"/>
        </p:xfrm>
        <a:graphic>
          <a:graphicData uri="http://schemas.openxmlformats.org/presentationml/2006/ole">
            <p:oleObj spid="_x0000_s156679" name="Equation" r:id="rId4" imgW="2539800" imgH="1371600" progId="Equation.3">
              <p:embed/>
            </p:oleObj>
          </a:graphicData>
        </a:graphic>
      </p:graphicFrame>
      <p:sp>
        <p:nvSpPr>
          <p:cNvPr id="30" name="TextBox 29"/>
          <p:cNvSpPr txBox="1"/>
          <p:nvPr/>
        </p:nvSpPr>
        <p:spPr>
          <a:xfrm>
            <a:off x="2728210" y="3177915"/>
            <a:ext cx="5786203" cy="430887"/>
          </a:xfrm>
          <a:prstGeom prst="rect">
            <a:avLst/>
          </a:prstGeom>
        </p:spPr>
        <p:txBody>
          <a:bodyPr wrap="square" lIns="0" tIns="0" rIns="0" bIns="0" rtlCol="0">
            <a:spAutoFit/>
          </a:bodyPr>
          <a:lstStyle/>
          <a:p>
            <a:pPr marR="0" algn="l" defTabSz="914400" rtl="0" eaLnBrk="1" fontAlgn="base" latinLnBrk="0" hangingPunct="1">
              <a:lnSpc>
                <a:spcPct val="100000"/>
              </a:lnSpc>
              <a:spcBef>
                <a:spcPct val="20000"/>
              </a:spcBef>
              <a:spcAft>
                <a:spcPct val="0"/>
              </a:spcAft>
              <a:buClrTx/>
              <a:buSzTx/>
              <a:tabLst/>
            </a:pPr>
            <a:r>
              <a:rPr kumimoji="0" lang="en-US" sz="1400" b="1" i="0" u="none" strike="noStrike" kern="0" cap="none" spc="0" normalizeH="0" baseline="0" noProof="0" dirty="0" smtClean="0">
                <a:ln>
                  <a:noFill/>
                </a:ln>
                <a:solidFill>
                  <a:schemeClr val="tx1"/>
                </a:solidFill>
                <a:effectLst/>
                <a:uLnTx/>
                <a:uFillTx/>
                <a:latin typeface="+mn-lt"/>
                <a:ea typeface="+mn-ea"/>
                <a:cs typeface="+mn-cs"/>
              </a:rPr>
              <a:t>The state distribution inverse covariance matrix scaled by the state occupation probability.</a:t>
            </a:r>
          </a:p>
        </p:txBody>
      </p:sp>
      <p:sp>
        <p:nvSpPr>
          <p:cNvPr id="32" name="TextBox 31"/>
          <p:cNvSpPr txBox="1"/>
          <p:nvPr/>
        </p:nvSpPr>
        <p:spPr>
          <a:xfrm>
            <a:off x="2730708" y="3773881"/>
            <a:ext cx="5786203" cy="215444"/>
          </a:xfrm>
          <a:prstGeom prst="rect">
            <a:avLst/>
          </a:prstGeom>
        </p:spPr>
        <p:txBody>
          <a:bodyPr wrap="square" lIns="0" tIns="0" rIns="0" bIns="0" rtlCol="0">
            <a:spAutoFit/>
          </a:bodyPr>
          <a:lstStyle/>
          <a:p>
            <a:pPr marR="0" algn="l" defTabSz="914400" rtl="0" eaLnBrk="1" fontAlgn="base" latinLnBrk="0" hangingPunct="1">
              <a:lnSpc>
                <a:spcPct val="100000"/>
              </a:lnSpc>
              <a:spcBef>
                <a:spcPct val="20000"/>
              </a:spcBef>
              <a:spcAft>
                <a:spcPct val="0"/>
              </a:spcAft>
              <a:buClrTx/>
              <a:buSzTx/>
              <a:tabLst/>
            </a:pPr>
            <a:r>
              <a:rPr kumimoji="0" lang="en-US" sz="1400" b="1" i="0" u="none" strike="noStrike" kern="0" cap="none" spc="0" normalizeH="0" baseline="0" noProof="0" dirty="0" smtClean="0">
                <a:ln>
                  <a:noFill/>
                </a:ln>
                <a:solidFill>
                  <a:schemeClr val="tx1"/>
                </a:solidFill>
                <a:effectLst/>
                <a:uLnTx/>
                <a:uFillTx/>
                <a:latin typeface="+mn-lt"/>
                <a:ea typeface="+mn-ea"/>
                <a:cs typeface="+mn-cs"/>
              </a:rPr>
              <a:t>The outer product</a:t>
            </a:r>
            <a:r>
              <a:rPr kumimoji="0" lang="en-US" sz="1400" b="1" i="0" u="none" strike="noStrike" kern="0" cap="none" spc="0" normalizeH="0" noProof="0" dirty="0" smtClean="0">
                <a:ln>
                  <a:noFill/>
                </a:ln>
                <a:solidFill>
                  <a:schemeClr val="tx1"/>
                </a:solidFill>
                <a:effectLst/>
                <a:uLnTx/>
                <a:uFillTx/>
                <a:latin typeface="+mn-lt"/>
                <a:ea typeface="+mn-ea"/>
                <a:cs typeface="+mn-cs"/>
              </a:rPr>
              <a:t> of the extended mean vector.</a:t>
            </a:r>
            <a:endParaRPr kumimoji="0" lang="en-US" sz="1400" b="1" i="0" u="none" strike="noStrike" kern="0" cap="none" spc="0" normalizeH="0" baseline="0" noProof="0" dirty="0" smtClean="0">
              <a:ln>
                <a:noFill/>
              </a:ln>
              <a:solidFill>
                <a:schemeClr val="tx1"/>
              </a:solidFill>
              <a:effectLst/>
              <a:uLnTx/>
              <a:uFillTx/>
              <a:latin typeface="+mn-lt"/>
              <a:ea typeface="+mn-ea"/>
              <a:cs typeface="+mn-cs"/>
            </a:endParaRPr>
          </a:p>
        </p:txBody>
      </p:sp>
      <p:graphicFrame>
        <p:nvGraphicFramePr>
          <p:cNvPr id="156680" name="Object 8"/>
          <p:cNvGraphicFramePr>
            <a:graphicFrameLocks noChangeAspect="1"/>
          </p:cNvGraphicFramePr>
          <p:nvPr/>
        </p:nvGraphicFramePr>
        <p:xfrm>
          <a:off x="454025" y="4396569"/>
          <a:ext cx="2373313" cy="666750"/>
        </p:xfrm>
        <a:graphic>
          <a:graphicData uri="http://schemas.openxmlformats.org/presentationml/2006/ole">
            <p:oleObj spid="_x0000_s156680" name="Equation" r:id="rId5" imgW="1587240" imgH="444240" progId="Equation.3">
              <p:embed/>
            </p:oleObj>
          </a:graphicData>
        </a:graphic>
      </p:graphicFrame>
      <p:graphicFrame>
        <p:nvGraphicFramePr>
          <p:cNvPr id="156681" name="Object 9"/>
          <p:cNvGraphicFramePr>
            <a:graphicFrameLocks noChangeAspect="1"/>
          </p:cNvGraphicFramePr>
          <p:nvPr/>
        </p:nvGraphicFramePr>
        <p:xfrm>
          <a:off x="454025" y="5439634"/>
          <a:ext cx="3074987" cy="952500"/>
        </p:xfrm>
        <a:graphic>
          <a:graphicData uri="http://schemas.openxmlformats.org/presentationml/2006/ole">
            <p:oleObj spid="_x0000_s156681" name="Equation" r:id="rId6" imgW="2057400" imgH="634680" progId="Equation.3">
              <p:embed/>
            </p:oleObj>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Towards a Closed Form Solution (Cont.)</a:t>
            </a:r>
            <a:endParaRPr lang="en-US" b="1" dirty="0">
              <a:solidFill>
                <a:schemeClr val="accent2"/>
              </a:solidFill>
            </a:endParaRPr>
          </a:p>
        </p:txBody>
      </p:sp>
      <p:sp>
        <p:nvSpPr>
          <p:cNvPr id="8" name="Rectangle 4"/>
          <p:cNvSpPr>
            <a:spLocks noChangeArrowheads="1"/>
          </p:cNvSpPr>
          <p:nvPr/>
        </p:nvSpPr>
        <p:spPr bwMode="auto">
          <a:xfrm>
            <a:off x="169608" y="574463"/>
            <a:ext cx="8747379" cy="5068054"/>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6000"/>
              </a:spcAft>
              <a:buFont typeface="Arial" pitchFamily="34" charset="0"/>
              <a:buChar char="•"/>
            </a:pPr>
            <a:r>
              <a:rPr lang="en-US" altLang="en-US" sz="1800" b="1" dirty="0" smtClean="0">
                <a:solidFill>
                  <a:schemeClr val="bg1"/>
                </a:solidFill>
              </a:rPr>
              <a:t>We can simplify </a:t>
            </a:r>
            <a:r>
              <a:rPr lang="en-US" altLang="en-US" sz="1800" i="1" dirty="0" err="1" smtClean="0">
                <a:solidFill>
                  <a:schemeClr val="bg1"/>
                </a:solidFill>
              </a:rPr>
              <a:t>y</a:t>
            </a:r>
            <a:r>
              <a:rPr lang="en-US" altLang="en-US" sz="1800" i="1" baseline="-25000" dirty="0" err="1" smtClean="0">
                <a:solidFill>
                  <a:schemeClr val="bg1"/>
                </a:solidFill>
              </a:rPr>
              <a:t>ij</a:t>
            </a:r>
            <a:r>
              <a:rPr lang="en-US" altLang="en-US" sz="1800" b="1" dirty="0" smtClean="0">
                <a:solidFill>
                  <a:schemeClr val="bg1"/>
                </a:solidFill>
              </a:rPr>
              <a:t>:</a:t>
            </a:r>
          </a:p>
          <a:p>
            <a:pPr marL="176213" indent="-176213">
              <a:spcBef>
                <a:spcPts val="0"/>
              </a:spcBef>
              <a:spcAft>
                <a:spcPts val="5600"/>
              </a:spcAft>
            </a:pPr>
            <a:r>
              <a:rPr lang="en-US" altLang="en-US" sz="1800" b="1" dirty="0" smtClean="0">
                <a:solidFill>
                  <a:schemeClr val="bg1"/>
                </a:solidFill>
              </a:rPr>
              <a:t>	Define an intermediate variable:</a:t>
            </a:r>
          </a:p>
          <a:p>
            <a:pPr marL="176213" indent="-176213">
              <a:spcBef>
                <a:spcPts val="0"/>
              </a:spcBef>
              <a:spcAft>
                <a:spcPts val="5600"/>
              </a:spcAft>
            </a:pPr>
            <a:r>
              <a:rPr lang="en-US" altLang="en-US" sz="1800" b="1" dirty="0" smtClean="0">
                <a:solidFill>
                  <a:schemeClr val="bg1"/>
                </a:solidFill>
              </a:rPr>
              <a:t>	Rewrite </a:t>
            </a:r>
            <a:r>
              <a:rPr lang="en-US" altLang="en-US" sz="1800" i="1" dirty="0" err="1" smtClean="0">
                <a:solidFill>
                  <a:schemeClr val="bg1"/>
                </a:solidFill>
              </a:rPr>
              <a:t>y</a:t>
            </a:r>
            <a:r>
              <a:rPr lang="en-US" altLang="en-US" sz="1800" i="1" baseline="-25000" dirty="0" err="1" smtClean="0">
                <a:solidFill>
                  <a:schemeClr val="bg1"/>
                </a:solidFill>
              </a:rPr>
              <a:t>ij</a:t>
            </a:r>
            <a:r>
              <a:rPr lang="en-US" altLang="en-US" sz="1800" b="1" dirty="0" smtClean="0">
                <a:solidFill>
                  <a:schemeClr val="bg1"/>
                </a:solidFill>
              </a:rPr>
              <a:t> :</a:t>
            </a:r>
          </a:p>
          <a:p>
            <a:pPr marL="176213" indent="-176213">
              <a:spcBef>
                <a:spcPts val="0"/>
              </a:spcBef>
              <a:spcAft>
                <a:spcPts val="1200"/>
              </a:spcAft>
            </a:pPr>
            <a:r>
              <a:rPr lang="en-US" altLang="en-US" sz="1800" b="1" dirty="0" smtClean="0">
                <a:solidFill>
                  <a:schemeClr val="bg1"/>
                </a:solidFill>
              </a:rPr>
              <a:t>	where        are the elements of an </a:t>
            </a:r>
            <a:r>
              <a:rPr lang="en-US" altLang="en-US" sz="1800" dirty="0" smtClean="0">
                <a:solidFill>
                  <a:schemeClr val="bg1"/>
                </a:solidFill>
              </a:rPr>
              <a:t>(</a:t>
            </a:r>
            <a:r>
              <a:rPr lang="en-US" altLang="en-US" sz="1800" i="1" dirty="0" smtClean="0">
                <a:solidFill>
                  <a:schemeClr val="bg1"/>
                </a:solidFill>
              </a:rPr>
              <a:t>n</a:t>
            </a:r>
            <a:r>
              <a:rPr lang="en-US" altLang="en-US" sz="1800" dirty="0" smtClean="0">
                <a:solidFill>
                  <a:schemeClr val="bg1"/>
                </a:solidFill>
              </a:rPr>
              <a:t>+1) x (</a:t>
            </a:r>
            <a:r>
              <a:rPr lang="en-US" altLang="en-US" sz="1800" i="1" dirty="0" smtClean="0">
                <a:solidFill>
                  <a:schemeClr val="bg1"/>
                </a:solidFill>
              </a:rPr>
              <a:t>n</a:t>
            </a:r>
            <a:r>
              <a:rPr lang="en-US" altLang="en-US" sz="1800" dirty="0" smtClean="0">
                <a:solidFill>
                  <a:schemeClr val="bg1"/>
                </a:solidFill>
              </a:rPr>
              <a:t>+1) </a:t>
            </a:r>
            <a:r>
              <a:rPr lang="en-US" altLang="en-US" sz="1800" b="1" dirty="0" smtClean="0">
                <a:solidFill>
                  <a:schemeClr val="bg1"/>
                </a:solidFill>
              </a:rPr>
              <a:t>matrix, G</a:t>
            </a:r>
            <a:r>
              <a:rPr lang="en-US" altLang="en-US" sz="1800" baseline="30000" dirty="0" smtClean="0">
                <a:solidFill>
                  <a:schemeClr val="bg1"/>
                </a:solidFill>
              </a:rPr>
              <a:t>(</a:t>
            </a:r>
            <a:r>
              <a:rPr lang="en-US" altLang="en-US" sz="1800" baseline="30000" dirty="0" err="1" smtClean="0">
                <a:solidFill>
                  <a:schemeClr val="bg1"/>
                </a:solidFill>
              </a:rPr>
              <a:t>i</a:t>
            </a:r>
            <a:r>
              <a:rPr lang="en-US" altLang="en-US" sz="1800" baseline="30000" dirty="0" smtClean="0">
                <a:solidFill>
                  <a:schemeClr val="bg1"/>
                </a:solidFill>
              </a:rPr>
              <a:t>)</a:t>
            </a:r>
            <a:r>
              <a:rPr lang="en-US" altLang="en-US" sz="1800" b="1" dirty="0" smtClean="0">
                <a:solidFill>
                  <a:schemeClr val="bg1"/>
                </a:solidFill>
              </a:rPr>
              <a:t>.</a:t>
            </a:r>
          </a:p>
          <a:p>
            <a:pPr marL="176213" indent="-176213">
              <a:spcBef>
                <a:spcPts val="0"/>
              </a:spcBef>
              <a:spcAft>
                <a:spcPts val="6000"/>
              </a:spcAft>
              <a:buFont typeface="Arial" pitchFamily="34" charset="0"/>
              <a:buChar char="•"/>
            </a:pPr>
            <a:r>
              <a:rPr lang="en-US" altLang="en-US" sz="1800" b="1" dirty="0" smtClean="0">
                <a:solidFill>
                  <a:schemeClr val="bg1"/>
                </a:solidFill>
              </a:rPr>
              <a:t>Let’s also define the left-hand side of</a:t>
            </a:r>
          </a:p>
          <a:p>
            <a:pPr marL="176213" indent="-176213">
              <a:spcBef>
                <a:spcPts val="0"/>
              </a:spcBef>
              <a:spcAft>
                <a:spcPts val="12000"/>
              </a:spcAft>
            </a:pPr>
            <a:r>
              <a:rPr lang="en-US" altLang="en-US" sz="1800" b="1" dirty="0" smtClean="0">
                <a:solidFill>
                  <a:schemeClr val="bg1"/>
                </a:solidFill>
              </a:rPr>
              <a:t>	The key observation here is that the </a:t>
            </a:r>
            <a:r>
              <a:rPr lang="en-US" altLang="en-US" sz="1800" i="1" dirty="0" err="1" smtClean="0">
                <a:solidFill>
                  <a:schemeClr val="bg1"/>
                </a:solidFill>
              </a:rPr>
              <a:t>z</a:t>
            </a:r>
            <a:r>
              <a:rPr lang="en-US" altLang="en-US" sz="1800" i="1" baseline="-25000" dirty="0" err="1" smtClean="0">
                <a:solidFill>
                  <a:schemeClr val="bg1"/>
                </a:solidFill>
              </a:rPr>
              <a:t>ij</a:t>
            </a:r>
            <a:r>
              <a:rPr lang="en-US" altLang="en-US" sz="1800" b="1" dirty="0" smtClean="0">
                <a:solidFill>
                  <a:schemeClr val="bg1"/>
                </a:solidFill>
              </a:rPr>
              <a:t> and       can be computed from the observation vectors and the model parameters, and solving for </a:t>
            </a:r>
            <a:r>
              <a:rPr lang="en-US" altLang="en-US" sz="1800" i="1" dirty="0" err="1" smtClean="0">
                <a:solidFill>
                  <a:schemeClr val="bg1"/>
                </a:solidFill>
              </a:rPr>
              <a:t>w</a:t>
            </a:r>
            <a:r>
              <a:rPr lang="en-US" altLang="en-US" sz="1800" i="1" baseline="-25000" dirty="0" err="1" smtClean="0">
                <a:solidFill>
                  <a:schemeClr val="bg1"/>
                </a:solidFill>
              </a:rPr>
              <a:t>iq</a:t>
            </a:r>
            <a:r>
              <a:rPr lang="en-US" altLang="en-US" sz="1800" b="1" dirty="0" smtClean="0">
                <a:solidFill>
                  <a:schemeClr val="bg1"/>
                </a:solidFill>
              </a:rPr>
              <a:t>:</a:t>
            </a:r>
          </a:p>
        </p:txBody>
      </p:sp>
      <p:graphicFrame>
        <p:nvGraphicFramePr>
          <p:cNvPr id="156678" name="Object 6"/>
          <p:cNvGraphicFramePr>
            <a:graphicFrameLocks noChangeAspect="1"/>
          </p:cNvGraphicFramePr>
          <p:nvPr/>
        </p:nvGraphicFramePr>
        <p:xfrm>
          <a:off x="454025" y="908936"/>
          <a:ext cx="2051050" cy="666750"/>
        </p:xfrm>
        <a:graphic>
          <a:graphicData uri="http://schemas.openxmlformats.org/presentationml/2006/ole">
            <p:oleObj spid="_x0000_s164866" name="Equation" r:id="rId3" imgW="1371600" imgH="444240" progId="Equation.3">
              <p:embed/>
            </p:oleObj>
          </a:graphicData>
        </a:graphic>
      </p:graphicFrame>
      <p:graphicFrame>
        <p:nvGraphicFramePr>
          <p:cNvPr id="164870" name="Object 6"/>
          <p:cNvGraphicFramePr>
            <a:graphicFrameLocks noChangeAspect="1"/>
          </p:cNvGraphicFramePr>
          <p:nvPr/>
        </p:nvGraphicFramePr>
        <p:xfrm>
          <a:off x="454025" y="1925638"/>
          <a:ext cx="1576387" cy="647700"/>
        </p:xfrm>
        <a:graphic>
          <a:graphicData uri="http://schemas.openxmlformats.org/presentationml/2006/ole">
            <p:oleObj spid="_x0000_s164870" name="Equation" r:id="rId4" imgW="1054080" imgH="431640" progId="Equation.3">
              <p:embed/>
            </p:oleObj>
          </a:graphicData>
        </a:graphic>
      </p:graphicFrame>
      <p:graphicFrame>
        <p:nvGraphicFramePr>
          <p:cNvPr id="164871" name="Object 7"/>
          <p:cNvGraphicFramePr>
            <a:graphicFrameLocks noChangeAspect="1"/>
          </p:cNvGraphicFramePr>
          <p:nvPr/>
        </p:nvGraphicFramePr>
        <p:xfrm>
          <a:off x="454025" y="2936172"/>
          <a:ext cx="1443037" cy="666750"/>
        </p:xfrm>
        <a:graphic>
          <a:graphicData uri="http://schemas.openxmlformats.org/presentationml/2006/ole">
            <p:oleObj spid="_x0000_s164871" name="Equation" r:id="rId5" imgW="965160" imgH="444240" progId="Equation.3">
              <p:embed/>
            </p:oleObj>
          </a:graphicData>
        </a:graphic>
      </p:graphicFrame>
      <p:graphicFrame>
        <p:nvGraphicFramePr>
          <p:cNvPr id="164872" name="Object 8"/>
          <p:cNvGraphicFramePr>
            <a:graphicFrameLocks noChangeAspect="1"/>
          </p:cNvGraphicFramePr>
          <p:nvPr/>
        </p:nvGraphicFramePr>
        <p:xfrm>
          <a:off x="1048271" y="3547230"/>
          <a:ext cx="379413" cy="381000"/>
        </p:xfrm>
        <a:graphic>
          <a:graphicData uri="http://schemas.openxmlformats.org/presentationml/2006/ole">
            <p:oleObj spid="_x0000_s164872" name="Equation" r:id="rId6" imgW="253800" imgH="253800" progId="Equation.3">
              <p:embed/>
            </p:oleObj>
          </a:graphicData>
        </a:graphic>
      </p:graphicFrame>
      <p:graphicFrame>
        <p:nvGraphicFramePr>
          <p:cNvPr id="164873" name="Object 9"/>
          <p:cNvGraphicFramePr>
            <a:graphicFrameLocks noChangeAspect="1"/>
          </p:cNvGraphicFramePr>
          <p:nvPr/>
        </p:nvGraphicFramePr>
        <p:xfrm>
          <a:off x="454025" y="4279718"/>
          <a:ext cx="5813426" cy="666750"/>
        </p:xfrm>
        <a:graphic>
          <a:graphicData uri="http://schemas.openxmlformats.org/presentationml/2006/ole">
            <p:oleObj spid="_x0000_s164873" name="Equation" r:id="rId7" imgW="3886200" imgH="444240" progId="Equation.3">
              <p:embed/>
            </p:oleObj>
          </a:graphicData>
        </a:graphic>
      </p:graphicFrame>
      <p:graphicFrame>
        <p:nvGraphicFramePr>
          <p:cNvPr id="164874" name="Object 10"/>
          <p:cNvGraphicFramePr>
            <a:graphicFrameLocks noChangeAspect="1"/>
          </p:cNvGraphicFramePr>
          <p:nvPr/>
        </p:nvGraphicFramePr>
        <p:xfrm>
          <a:off x="4962681" y="5018010"/>
          <a:ext cx="379413" cy="381000"/>
        </p:xfrm>
        <a:graphic>
          <a:graphicData uri="http://schemas.openxmlformats.org/presentationml/2006/ole">
            <p:oleObj spid="_x0000_s164874" name="Equation" r:id="rId8" imgW="253800" imgH="253800" progId="Equation.3">
              <p:embed/>
            </p:oleObj>
          </a:graphicData>
        </a:graphic>
      </p:graphicFrame>
      <p:graphicFrame>
        <p:nvGraphicFramePr>
          <p:cNvPr id="164875" name="Object 11"/>
          <p:cNvGraphicFramePr>
            <a:graphicFrameLocks noChangeAspect="1"/>
          </p:cNvGraphicFramePr>
          <p:nvPr/>
        </p:nvGraphicFramePr>
        <p:xfrm>
          <a:off x="454025" y="5736184"/>
          <a:ext cx="5984875" cy="381000"/>
        </p:xfrm>
        <a:graphic>
          <a:graphicData uri="http://schemas.openxmlformats.org/presentationml/2006/ole">
            <p:oleObj spid="_x0000_s164875" name="Equation" r:id="rId9" imgW="4000320" imgH="253800" progId="Equation.3">
              <p:embed/>
            </p:oleObj>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Further Simplifications</a:t>
            </a:r>
            <a:endParaRPr lang="en-US" b="1" dirty="0">
              <a:solidFill>
                <a:schemeClr val="accent2"/>
              </a:solidFill>
            </a:endParaRPr>
          </a:p>
        </p:txBody>
      </p:sp>
      <p:sp>
        <p:nvSpPr>
          <p:cNvPr id="8" name="Rectangle 4"/>
          <p:cNvSpPr>
            <a:spLocks noChangeArrowheads="1"/>
          </p:cNvSpPr>
          <p:nvPr/>
        </p:nvSpPr>
        <p:spPr bwMode="auto">
          <a:xfrm>
            <a:off x="169608" y="574463"/>
            <a:ext cx="8747379" cy="5878532"/>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2000"/>
              </a:spcAft>
              <a:buFont typeface="Arial" pitchFamily="34" charset="0"/>
              <a:buChar char="•"/>
            </a:pPr>
            <a:r>
              <a:rPr lang="en-US" altLang="en-US" sz="1800" b="1" dirty="0" smtClean="0">
                <a:solidFill>
                  <a:schemeClr val="bg1"/>
                </a:solidFill>
              </a:rPr>
              <a:t>We often assume that the transformation matrix is also diagonal:</a:t>
            </a:r>
          </a:p>
          <a:p>
            <a:pPr marL="176213" indent="-176213">
              <a:spcBef>
                <a:spcPts val="0"/>
              </a:spcBef>
              <a:spcAft>
                <a:spcPts val="3600"/>
              </a:spcAft>
              <a:buFont typeface="Arial" pitchFamily="34" charset="0"/>
              <a:buChar char="•"/>
            </a:pPr>
            <a:r>
              <a:rPr lang="en-US" altLang="en-US" sz="1800" b="1" dirty="0" smtClean="0">
                <a:solidFill>
                  <a:schemeClr val="bg1"/>
                </a:solidFill>
              </a:rPr>
              <a:t>This reduces the transformation of each mean to a shift and scaling:</a:t>
            </a:r>
          </a:p>
          <a:p>
            <a:pPr marL="176213" indent="-176213">
              <a:spcBef>
                <a:spcPts val="0"/>
              </a:spcBef>
              <a:spcAft>
                <a:spcPts val="9600"/>
              </a:spcAft>
              <a:buFont typeface="Arial" pitchFamily="34" charset="0"/>
              <a:buChar char="•"/>
            </a:pPr>
            <a:r>
              <a:rPr lang="en-US" altLang="en-US" sz="1800" b="1" dirty="0" smtClean="0">
                <a:solidFill>
                  <a:schemeClr val="bg1"/>
                </a:solidFill>
              </a:rPr>
              <a:t>Another popular constrained approach applicable to feature vectors that are a concatenation of different features is a block diagonal structure:</a:t>
            </a:r>
          </a:p>
          <a:p>
            <a:pPr marL="176213" indent="-176213">
              <a:spcBef>
                <a:spcPts val="0"/>
              </a:spcBef>
              <a:spcAft>
                <a:spcPts val="1200"/>
              </a:spcAft>
            </a:pPr>
            <a:r>
              <a:rPr lang="en-US" altLang="en-US" sz="1800" b="1" dirty="0" smtClean="0">
                <a:solidFill>
                  <a:schemeClr val="bg1"/>
                </a:solidFill>
              </a:rPr>
              <a:t>	For example, this approach has been applied to speech recognition where our feature vector is the concatenation of absolute features and first and second derivatives.</a:t>
            </a:r>
          </a:p>
          <a:p>
            <a:pPr marL="176213" indent="-176213">
              <a:spcBef>
                <a:spcPts val="0"/>
              </a:spcBef>
              <a:spcAft>
                <a:spcPts val="1200"/>
              </a:spcAft>
              <a:buFont typeface="Arial" pitchFamily="34" charset="0"/>
              <a:buChar char="•"/>
            </a:pPr>
            <a:r>
              <a:rPr lang="en-US" altLang="en-US" sz="1800" b="1" dirty="0" smtClean="0">
                <a:solidFill>
                  <a:schemeClr val="bg1"/>
                </a:solidFill>
              </a:rPr>
              <a:t>The best structure for the transformation matrix depends on the amount of adaptation data and the complexity of the feature vector.</a:t>
            </a:r>
          </a:p>
        </p:txBody>
      </p:sp>
      <p:graphicFrame>
        <p:nvGraphicFramePr>
          <p:cNvPr id="165897" name="Object 9"/>
          <p:cNvGraphicFramePr>
            <a:graphicFrameLocks noChangeAspect="1"/>
          </p:cNvGraphicFramePr>
          <p:nvPr/>
        </p:nvGraphicFramePr>
        <p:xfrm>
          <a:off x="454025" y="897927"/>
          <a:ext cx="3381376" cy="1409700"/>
        </p:xfrm>
        <a:graphic>
          <a:graphicData uri="http://schemas.openxmlformats.org/presentationml/2006/ole">
            <p:oleObj spid="_x0000_s165897" name="Equation" r:id="rId3" imgW="2260440" imgH="939600" progId="Equation.3">
              <p:embed/>
            </p:oleObj>
          </a:graphicData>
        </a:graphic>
      </p:graphicFrame>
      <p:graphicFrame>
        <p:nvGraphicFramePr>
          <p:cNvPr id="165898" name="Object 10"/>
          <p:cNvGraphicFramePr>
            <a:graphicFrameLocks noChangeAspect="1"/>
          </p:cNvGraphicFramePr>
          <p:nvPr/>
        </p:nvGraphicFramePr>
        <p:xfrm>
          <a:off x="454025" y="2703617"/>
          <a:ext cx="1881188" cy="361950"/>
        </p:xfrm>
        <a:graphic>
          <a:graphicData uri="http://schemas.openxmlformats.org/presentationml/2006/ole">
            <p:oleObj spid="_x0000_s165898" name="Equation" r:id="rId4" imgW="1257120" imgH="241200" progId="Equation.3">
              <p:embed/>
            </p:oleObj>
          </a:graphicData>
        </a:graphic>
      </p:graphicFrame>
      <p:graphicFrame>
        <p:nvGraphicFramePr>
          <p:cNvPr id="165899" name="Object 11"/>
          <p:cNvGraphicFramePr>
            <a:graphicFrameLocks noChangeAspect="1"/>
          </p:cNvGraphicFramePr>
          <p:nvPr/>
        </p:nvGraphicFramePr>
        <p:xfrm>
          <a:off x="454025" y="3716338"/>
          <a:ext cx="2603500" cy="1066800"/>
        </p:xfrm>
        <a:graphic>
          <a:graphicData uri="http://schemas.openxmlformats.org/presentationml/2006/ole">
            <p:oleObj spid="_x0000_s165899" name="Equation" r:id="rId5" imgW="1739880" imgH="711000" progId="Equation.3">
              <p:embed/>
            </p:oleObj>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21035</TotalTime>
  <Words>712</Words>
  <Application>Microsoft PowerPoint</Application>
  <PresentationFormat>Letter Paper (8.5x11 in)</PresentationFormat>
  <Paragraphs>86</Paragraphs>
  <Slides>12</Slides>
  <Notes>3</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15"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1947</cp:revision>
  <dcterms:created xsi:type="dcterms:W3CDTF">2002-09-12T17:13:32Z</dcterms:created>
  <dcterms:modified xsi:type="dcterms:W3CDTF">2008-10-29T23:11:43Z</dcterms:modified>
</cp:coreProperties>
</file>