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557" r:id="rId4"/>
    <p:sldId id="562" r:id="rId5"/>
    <p:sldId id="563" r:id="rId6"/>
    <p:sldId id="564" r:id="rId7"/>
    <p:sldId id="559" r:id="rId8"/>
    <p:sldId id="560" r:id="rId9"/>
    <p:sldId id="561" r:id="rId10"/>
    <p:sldId id="565" r:id="rId11"/>
    <p:sldId id="566" r:id="rId12"/>
    <p:sldId id="567" r:id="rId13"/>
    <p:sldId id="478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72" d="100"/>
          <a:sy n="72" d="100"/>
        </p:scale>
        <p:origin x="-1440" y="-90"/>
      </p:cViewPr>
      <p:guideLst>
        <p:guide orient="horz" pos="2677"/>
        <p:guide pos="1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7.wmf"/><Relationship Id="rId1" Type="http://schemas.openxmlformats.org/officeDocument/2006/relationships/image" Target="../media/image20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3" r:id="rId2"/>
    <p:sldLayoutId id="214748371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sciencedirect.com/science?_ob=ArticleURL&amp;_udi=B6WCW-45JK53D-5&amp;_user=10&amp;_coverDate=04/30/1998&amp;_rdoc=1&amp;_fmt=high&amp;_orig=browse&amp;_srch=doc-info(#toc#6749#1998#999879997#302055#FLT#display#Volume)&amp;_cdi=6749&amp;_sort=d&amp;_docanchor=&amp;view" TargetMode="External"/><Relationship Id="rId7" Type="http://schemas.openxmlformats.org/officeDocument/2006/relationships/hyperlink" Target="http://www.biopsychology.org/norwich/n1984/norwich1984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ublications/courses/ece_8423/lectures/current/lecture_20.mp3" TargetMode="External"/><Relationship Id="rId5" Type="http://schemas.openxmlformats.org/officeDocument/2006/relationships/hyperlink" Target="http://www.ece.msstate.edu/research/isip/publications/courses/ece_8423/lectures/current/lecture_20.ppt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ocw.mit.edu/NR/rdonlyres/Mathematics/18-443Fall2003/D1920400-EAD0-43AE-88F3-DCBF0FCC34FF/0/lec29.pdf" TargetMode="External"/><Relationship Id="rId9" Type="http://schemas.openxmlformats.org/officeDocument/2006/relationships/hyperlink" Target="http://amp.ece.cmu.edu/people/Simon/voice%20recognition/index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eudoinverse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hyperlink" Target="http://en.wikipedia.org/wiki/Moore-Penrose_pseudoinver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smtClean="0">
                <a:solidFill>
                  <a:schemeClr val="tx2"/>
                </a:solidFill>
                <a:latin typeface="+mn-lt"/>
              </a:rPr>
              <a:t>MLLR 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For Two Gaussians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Mean and Variance Adaptation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MATLB Example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bg1"/>
                </a:solidFill>
              </a:rPr>
              <a:t>JLG: MAP Adaptation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JLG: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 MAP Adaptation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Wiki: MAP Estimation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4"/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.../publications/courses/ece_8423/lectures/current/lecture_20.ppt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.../publications/courses/ece_8423/lectures/current/lecture_20.mp3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20: </a:t>
            </a:r>
            <a:r>
              <a:rPr lang="en-US" b="1" dirty="0" smtClean="0">
                <a:solidFill>
                  <a:schemeClr val="accent2"/>
                </a:solidFill>
              </a:rPr>
              <a:t>MLLR AND MAP – ANOTHER LOOK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81249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70065" y="1351302"/>
            <a:ext cx="2313560" cy="20421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81250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42003" y="3425521"/>
            <a:ext cx="3741622" cy="179105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Posteriori (MAP)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644769"/>
            <a:ext cx="8693150" cy="565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Suppose we are given a set of M samples from a discrete random variable, </a:t>
            </a:r>
            <a:r>
              <a:rPr lang="en-US" sz="1800" i="1" dirty="0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(n)</a:t>
            </a:r>
            <a:r>
              <a:rPr lang="en-US" sz="1800" b="1" dirty="0" smtClean="0">
                <a:solidFill>
                  <a:schemeClr val="bg1"/>
                </a:solidFill>
              </a:rPr>
              <a:t>, for </a:t>
            </a:r>
            <a:r>
              <a:rPr lang="en-US" sz="1800" dirty="0" smtClean="0">
                <a:solidFill>
                  <a:schemeClr val="bg1"/>
                </a:solidFill>
              </a:rPr>
              <a:t>n=0,1,…,</a:t>
            </a:r>
            <a:r>
              <a:rPr lang="en-US" sz="1800" i="1" dirty="0" smtClean="0">
                <a:solidFill>
                  <a:schemeClr val="bg1"/>
                </a:solidFill>
              </a:rPr>
              <a:t>M</a:t>
            </a:r>
            <a:r>
              <a:rPr lang="en-US" sz="1800" dirty="0" smtClean="0">
                <a:solidFill>
                  <a:schemeClr val="bg1"/>
                </a:solidFill>
              </a:rPr>
              <a:t>-1</a:t>
            </a:r>
            <a:r>
              <a:rPr lang="en-US" sz="1800" b="1" dirty="0" smtClean="0">
                <a:solidFill>
                  <a:schemeClr val="bg1"/>
                </a:solidFill>
              </a:rPr>
              <a:t>, and we need to estimate a parameter,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from this data.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We assume the parameter is characterized by a probability density function,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f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that is called the </a:t>
            </a:r>
            <a:r>
              <a:rPr lang="en-US" sz="1800" b="1" i="1" dirty="0" smtClean="0">
                <a:solidFill>
                  <a:schemeClr val="bg1"/>
                </a:solidFill>
                <a:sym typeface="Symbol"/>
              </a:rPr>
              <a:t>a priori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density.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probability density function </a:t>
            </a:r>
            <a:r>
              <a:rPr lang="en-US" sz="1800" i="1" dirty="0" smtClean="0">
                <a:solidFill>
                  <a:schemeClr val="bg1"/>
                </a:solidFill>
              </a:rPr>
              <a:t>f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</a:rPr>
              <a:t>is the probability density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conditioned on the observed data, x, and is referred to as the a posteriori density for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Maximum A Posteriori (MAP) estimate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is the peak value of this density.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maximum can generally be found by:                          . We refer to the value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that maximizes this equation as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MAP </a:t>
            </a:r>
            <a:r>
              <a:rPr lang="en-US" sz="1800" b="1" i="1" dirty="0" smtClean="0">
                <a:solidFill>
                  <a:schemeClr val="bg1"/>
                </a:solidFill>
                <a:sym typeface="Symbol"/>
              </a:rPr>
              <a:t>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often maximize the log of the posterior:                               .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Determination of </a:t>
            </a:r>
            <a:r>
              <a:rPr lang="en-US" sz="1800" i="1" dirty="0" smtClean="0">
                <a:solidFill>
                  <a:schemeClr val="bg1"/>
                </a:solidFill>
              </a:rPr>
              <a:t>f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is difficult. However, we use Bayes’ rule to write: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         is the prior density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.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chemeClr val="bg1"/>
                </a:solidFill>
                <a:sym typeface="Symbol"/>
              </a:rPr>
              <a:t>A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pplying a logarithm, we can write the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MAP solution as: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4912582" y="3278374"/>
          <a:ext cx="1601787" cy="582612"/>
        </p:xfrm>
        <a:graphic>
          <a:graphicData uri="http://schemas.openxmlformats.org/presentationml/2006/ole">
            <p:oleObj spid="_x0000_s225282" name="Equation" r:id="rId3" imgW="1079280" imgH="39348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093190" y="3869886"/>
          <a:ext cx="1884363" cy="582613"/>
        </p:xfrm>
        <a:graphic>
          <a:graphicData uri="http://schemas.openxmlformats.org/presentationml/2006/ole">
            <p:oleObj spid="_x0000_s225283" name="Equation" r:id="rId4" imgW="1269720" imgH="39348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454025" y="4750019"/>
          <a:ext cx="2224087" cy="620712"/>
        </p:xfrm>
        <a:graphic>
          <a:graphicData uri="http://schemas.openxmlformats.org/presentationml/2006/ole">
            <p:oleObj spid="_x0000_s225284" name="Equation" r:id="rId5" imgW="1498320" imgH="41904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111812" y="5428566"/>
          <a:ext cx="509587" cy="300038"/>
        </p:xfrm>
        <a:graphic>
          <a:graphicData uri="http://schemas.openxmlformats.org/presentationml/2006/ole">
            <p:oleObj spid="_x0000_s225285" name="Equation" r:id="rId6" imgW="342720" imgH="20304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897780" y="5893338"/>
          <a:ext cx="2806700" cy="582613"/>
        </p:xfrm>
        <a:graphic>
          <a:graphicData uri="http://schemas.openxmlformats.org/presentationml/2006/ole">
            <p:oleObj spid="_x0000_s225286" name="Equation" r:id="rId7" imgW="1892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2"/>
          <a:srcRect l="16711" t="20629" r="3302" b="30669"/>
          <a:stretch>
            <a:fillRect/>
          </a:stretch>
        </p:blipFill>
        <p:spPr bwMode="auto">
          <a:xfrm>
            <a:off x="242888" y="816991"/>
            <a:ext cx="8213016" cy="381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MAP Estimation Example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MLLR on a simple example involving mean and variance estimation for two Gaussians.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a MATLAB implementation and MATLAB simulation results.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MLLR Example (Revisited)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3590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67251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us consider the problem of the adaptation of the parameters associated with two Gaussians:</a:t>
            </a:r>
          </a:p>
          <a:p>
            <a:pPr marL="176213" indent="-176213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choose to adapt the mean parameters using an affine transformation (essentially a regression model):</a:t>
            </a:r>
          </a:p>
          <a:p>
            <a:pPr marL="176213" indent="-176213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this is a single dimension Gaussian, the variance will simply be scaled:</a:t>
            </a:r>
          </a:p>
          <a:p>
            <a:pPr marL="176213" indent="-176213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Our goal is to estimate the transformation parameters: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We would like to do this using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points of training data (old data) and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points of adaptation data (new data), where typically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 &gt;&gt;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solution we seek will essentially replace the mean of the old data with the mean of the new data, but it will do this through estimation of a transformation matrix rather than simply using the sample mean.</a:t>
            </a:r>
          </a:p>
        </p:txBody>
      </p:sp>
      <p:graphicFrame>
        <p:nvGraphicFramePr>
          <p:cNvPr id="160776" name="Object 8"/>
          <p:cNvGraphicFramePr>
            <a:graphicFrameLocks noChangeAspect="1"/>
          </p:cNvGraphicFramePr>
          <p:nvPr/>
        </p:nvGraphicFramePr>
        <p:xfrm>
          <a:off x="5853113" y="3414713"/>
          <a:ext cx="219075" cy="414337"/>
        </p:xfrm>
        <a:graphic>
          <a:graphicData uri="http://schemas.openxmlformats.org/presentationml/2006/ole">
            <p:oleObj spid="_x0000_s199683" name="Equation" r:id="rId3" imgW="114120" imgH="215640" progId="Equation.3">
              <p:embed/>
            </p:oleObj>
          </a:graphicData>
        </a:graphic>
      </p:graphicFrame>
      <p:graphicFrame>
        <p:nvGraphicFramePr>
          <p:cNvPr id="199689" name="Object 9"/>
          <p:cNvGraphicFramePr>
            <a:graphicFrameLocks noChangeAspect="1"/>
          </p:cNvGraphicFramePr>
          <p:nvPr/>
        </p:nvGraphicFramePr>
        <p:xfrm>
          <a:off x="454025" y="1126605"/>
          <a:ext cx="4502150" cy="798513"/>
        </p:xfrm>
        <a:graphic>
          <a:graphicData uri="http://schemas.openxmlformats.org/presentationml/2006/ole">
            <p:oleObj spid="_x0000_s199689" name="Equation" r:id="rId4" imgW="3009600" imgH="533160" progId="Equation.3">
              <p:embed/>
            </p:oleObj>
          </a:graphicData>
        </a:graphic>
      </p:graphicFrame>
      <p:graphicFrame>
        <p:nvGraphicFramePr>
          <p:cNvPr id="199690" name="Object 10"/>
          <p:cNvGraphicFramePr>
            <a:graphicFrameLocks noChangeAspect="1"/>
          </p:cNvGraphicFramePr>
          <p:nvPr/>
        </p:nvGraphicFramePr>
        <p:xfrm>
          <a:off x="454025" y="2531178"/>
          <a:ext cx="6783387" cy="722312"/>
        </p:xfrm>
        <a:graphic>
          <a:graphicData uri="http://schemas.openxmlformats.org/presentationml/2006/ole">
            <p:oleObj spid="_x0000_s199690" name="Equation" r:id="rId5" imgW="4533840" imgH="482400" progId="Equation.3">
              <p:embed/>
            </p:oleObj>
          </a:graphicData>
        </a:graphic>
      </p:graphicFrame>
      <p:graphicFrame>
        <p:nvGraphicFramePr>
          <p:cNvPr id="199691" name="Object 11"/>
          <p:cNvGraphicFramePr>
            <a:graphicFrameLocks noChangeAspect="1"/>
          </p:cNvGraphicFramePr>
          <p:nvPr/>
        </p:nvGraphicFramePr>
        <p:xfrm>
          <a:off x="454025" y="3616872"/>
          <a:ext cx="987425" cy="361950"/>
        </p:xfrm>
        <a:graphic>
          <a:graphicData uri="http://schemas.openxmlformats.org/presentationml/2006/ole">
            <p:oleObj spid="_x0000_s199691" name="Equation" r:id="rId6" imgW="660240" imgH="241200" progId="Equation.3">
              <p:embed/>
            </p:oleObj>
          </a:graphicData>
        </a:graphic>
      </p:graphicFrame>
      <p:graphicFrame>
        <p:nvGraphicFramePr>
          <p:cNvPr id="199692" name="Object 12"/>
          <p:cNvGraphicFramePr>
            <a:graphicFrameLocks noChangeAspect="1"/>
          </p:cNvGraphicFramePr>
          <p:nvPr/>
        </p:nvGraphicFramePr>
        <p:xfrm>
          <a:off x="454025" y="4369660"/>
          <a:ext cx="3324225" cy="722312"/>
        </p:xfrm>
        <a:graphic>
          <a:graphicData uri="http://schemas.openxmlformats.org/presentationml/2006/ole">
            <p:oleObj spid="_x0000_s199692" name="Equation" r:id="rId7" imgW="222228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Establishing an Auxiliary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3590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67251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latter (reestimation by using the sample mean), we will soon see, can be regarded as a variant of a maximum a posteriori estimate. The drawback of this approach is two-fold: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Reestimation using the sample mean requires the state or event associated with that Gaussian to be observed. In many applications, only a small percentage the events associated with specific Gaussians are observed in a small adaptation set. The transformation matrix approach allows us to share transformation matrices across states, and hence adapt the parameters associated with unseen events or states.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Through transformation sharing, we can intelligently, based on the overall likelihood of the data given the model, cluster and share parameters, and to do this in a data-driven manner. This is extremely powerful and gives much better performance than static or a priori clustering.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Assume a series of </a:t>
            </a:r>
            <a:r>
              <a:rPr lang="en-US" altLang="en-US" sz="1800" i="1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observations,                            , where </a:t>
            </a:r>
            <a:r>
              <a:rPr lang="en-US" altLang="en-US" sz="1800" i="1" dirty="0" err="1" smtClean="0">
                <a:solidFill>
                  <a:schemeClr val="bg1"/>
                </a:solidFill>
              </a:rPr>
              <a:t>o</a:t>
            </a:r>
            <a:r>
              <a:rPr lang="en-US" altLang="en-US" sz="18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simply a scalar value that could have been generated from one of two Gaussians.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an auxiliary </a:t>
            </a:r>
            <a:r>
              <a:rPr lang="en-US" altLang="en-US" sz="1800" i="1" dirty="0" smtClean="0">
                <a:solidFill>
                  <a:schemeClr val="bg1"/>
                </a:solidFill>
              </a:rPr>
              <a:t>Q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-function for parameter reestimation based on the EM theorem such that its maximization will produce an ML estimate: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  <a:sym typeface="Symbol"/>
            </a:endParaRPr>
          </a:p>
        </p:txBody>
      </p:sp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4188970" y="4586314"/>
          <a:ext cx="1766888" cy="323850"/>
        </p:xfrm>
        <a:graphic>
          <a:graphicData uri="http://schemas.openxmlformats.org/presentationml/2006/ole">
            <p:oleObj spid="_x0000_s203783" name="Equation" r:id="rId3" imgW="1180800" imgH="215640" progId="Equation.3">
              <p:embed/>
            </p:oleObj>
          </a:graphicData>
        </a:graphic>
      </p:graphicFrame>
      <p:graphicFrame>
        <p:nvGraphicFramePr>
          <p:cNvPr id="203786" name="Object 10"/>
          <p:cNvGraphicFramePr>
            <a:graphicFrameLocks noChangeAspect="1"/>
          </p:cNvGraphicFramePr>
          <p:nvPr/>
        </p:nvGraphicFramePr>
        <p:xfrm>
          <a:off x="454025" y="5956300"/>
          <a:ext cx="7254876" cy="647700"/>
        </p:xfrm>
        <a:graphic>
          <a:graphicData uri="http://schemas.openxmlformats.org/presentationml/2006/ole">
            <p:oleObj spid="_x0000_s203786" name="Equation" r:id="rId4" imgW="48513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Establishing an Auxiliary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3590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672513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This auxiliary function is simply the total likelihood. There are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observations, each of which could have been produced by one Gaussian. Hence, there are four possible permutations, and this function sums the “entropy” contribution of each outcome.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However, note that we use both the current model,    , and the new, or adapted model,    , in this calculation, which makes it resemble a divergence or cross-entropy. This is crucial because we want the new model to be more probable given the data than the old model.</a:t>
            </a:r>
          </a:p>
          <a:p>
            <a:pPr marL="176213" indent="-176213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Recall two simple but important properties of conditional probabilities:</a:t>
            </a:r>
          </a:p>
          <a:p>
            <a:pPr marL="176213" indent="-176213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The latter is known as Bayes’ Rule.</a:t>
            </a:r>
          </a:p>
          <a:p>
            <a:pPr marL="176213" indent="-176213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Applying these to the likelihood in our auxiliary function:</a:t>
            </a:r>
          </a:p>
          <a:p>
            <a:pPr marL="176213" indent="-176213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Also, we can expand the log:</a:t>
            </a:r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5826385" y="1768944"/>
          <a:ext cx="207963" cy="266700"/>
        </p:xfrm>
        <a:graphic>
          <a:graphicData uri="http://schemas.openxmlformats.org/presentationml/2006/ole">
            <p:oleObj spid="_x0000_s204804" name="Equation" r:id="rId3" imgW="139680" imgH="177480" progId="Equation.3">
              <p:embed/>
            </p:oleObj>
          </a:graphicData>
        </a:graphic>
      </p:graphicFrame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1092070" y="1983648"/>
          <a:ext cx="207962" cy="323850"/>
        </p:xfrm>
        <a:graphic>
          <a:graphicData uri="http://schemas.openxmlformats.org/presentationml/2006/ole">
            <p:oleObj spid="_x0000_s204805" name="Equation" r:id="rId4" imgW="139680" imgH="215640" progId="Equation.3">
              <p:embed/>
            </p:oleObj>
          </a:graphicData>
        </a:graphic>
      </p:graphicFrame>
      <p:graphicFrame>
        <p:nvGraphicFramePr>
          <p:cNvPr id="204807" name="Object 7"/>
          <p:cNvGraphicFramePr>
            <a:graphicFrameLocks noChangeAspect="1"/>
          </p:cNvGraphicFramePr>
          <p:nvPr/>
        </p:nvGraphicFramePr>
        <p:xfrm>
          <a:off x="454025" y="3213742"/>
          <a:ext cx="7747000" cy="628650"/>
        </p:xfrm>
        <a:graphic>
          <a:graphicData uri="http://schemas.openxmlformats.org/presentationml/2006/ole">
            <p:oleObj spid="_x0000_s204807" name="Equation" r:id="rId5" imgW="5181480" imgH="419040" progId="Equation.3">
              <p:embed/>
            </p:oleObj>
          </a:graphicData>
        </a:graphic>
      </p:graphicFrame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454025" y="4524557"/>
          <a:ext cx="6853237" cy="1028700"/>
        </p:xfrm>
        <a:graphic>
          <a:graphicData uri="http://schemas.openxmlformats.org/presentationml/2006/ole">
            <p:oleObj spid="_x0000_s204813" name="Equation" r:id="rId6" imgW="4584600" imgH="685800" progId="Equation.3">
              <p:embed/>
            </p:oleObj>
          </a:graphicData>
        </a:graphic>
      </p:graphicFrame>
      <p:graphicFrame>
        <p:nvGraphicFramePr>
          <p:cNvPr id="204814" name="Object 14"/>
          <p:cNvGraphicFramePr>
            <a:graphicFrameLocks noChangeAspect="1"/>
          </p:cNvGraphicFramePr>
          <p:nvPr/>
        </p:nvGraphicFramePr>
        <p:xfrm>
          <a:off x="454025" y="5838670"/>
          <a:ext cx="6702426" cy="914400"/>
        </p:xfrm>
        <a:graphic>
          <a:graphicData uri="http://schemas.openxmlformats.org/presentationml/2006/ole">
            <p:oleObj spid="_x0000_s204814" name="Equation" r:id="rId7" imgW="448308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Minimizing the Auxiliary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3590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6725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Therefore, we can write our auxiliary function as:</a:t>
            </a:r>
          </a:p>
          <a:p>
            <a:pPr marL="176213" indent="-176213">
              <a:spcAft>
                <a:spcPts val="23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We can differentiate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w.r.t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. our transformation coefficients, </a:t>
            </a:r>
            <a:r>
              <a:rPr lang="en-US" sz="1800" i="1" dirty="0" err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/>
              </a:rPr>
              <a:t>i,j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set to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25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Solve for the new mean:</a:t>
            </a:r>
          </a:p>
        </p:txBody>
      </p:sp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454025" y="859540"/>
          <a:ext cx="5445125" cy="685800"/>
        </p:xfrm>
        <a:graphic>
          <a:graphicData uri="http://schemas.openxmlformats.org/presentationml/2006/ole">
            <p:oleObj spid="_x0000_s205827" name="Equation" r:id="rId3" imgW="3657600" imgH="457200" progId="Equation.3">
              <p:embed/>
            </p:oleObj>
          </a:graphicData>
        </a:graphic>
      </p:graphicFrame>
      <p:graphicFrame>
        <p:nvGraphicFramePr>
          <p:cNvPr id="204807" name="Object 7"/>
          <p:cNvGraphicFramePr>
            <a:graphicFrameLocks noChangeAspect="1"/>
          </p:cNvGraphicFramePr>
          <p:nvPr/>
        </p:nvGraphicFramePr>
        <p:xfrm>
          <a:off x="454025" y="1892300"/>
          <a:ext cx="6816725" cy="2819400"/>
        </p:xfrm>
        <a:graphic>
          <a:graphicData uri="http://schemas.openxmlformats.org/presentationml/2006/ole">
            <p:oleObj spid="_x0000_s205828" name="Equation" r:id="rId4" imgW="4559040" imgH="1879560" progId="Equation.3">
              <p:embed/>
            </p:oleObj>
          </a:graphicData>
        </a:graphic>
      </p:graphicFrame>
      <p:graphicFrame>
        <p:nvGraphicFramePr>
          <p:cNvPr id="205834" name="Object 10"/>
          <p:cNvGraphicFramePr>
            <a:graphicFrameLocks noChangeAspect="1"/>
          </p:cNvGraphicFramePr>
          <p:nvPr/>
        </p:nvGraphicFramePr>
        <p:xfrm>
          <a:off x="454025" y="5117398"/>
          <a:ext cx="4348162" cy="1257300"/>
        </p:xfrm>
        <a:graphic>
          <a:graphicData uri="http://schemas.openxmlformats.org/presentationml/2006/ole">
            <p:oleObj spid="_x0000_s205834" name="Equation" r:id="rId5" imgW="2920680" imgH="838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Mean Adaptation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3630" y="584615"/>
            <a:ext cx="8728329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an underdetermined system of equations – one equation and two unknowns.</a:t>
            </a:r>
          </a:p>
          <a:p>
            <a:pPr marL="176213" indent="-176213">
              <a:spcBef>
                <a:spcPts val="0"/>
              </a:spcBef>
              <a:spcAft>
                <a:spcPts val="90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Use a pseudoinverse solution which adds an additional constraint that the parameter vector should have the minimum norm. Use “+” to denote this solution: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pseudoinverse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found using </a:t>
            </a:r>
            <a:r>
              <a:rPr lang="en-US" altLang="en-US" sz="1800" b="1" dirty="0" smtClean="0">
                <a:solidFill>
                  <a:schemeClr val="bg1"/>
                </a:solidFill>
                <a:hlinkClick r:id="rId4"/>
              </a:rPr>
              <a:t>singular value decomposition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 In this case this returns the weight vector that has a minimum norm.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Note that if each Gaussian is equally likely, then the computation reduces to the sample mean. 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1738" name="Object 10"/>
          <p:cNvGraphicFramePr>
            <a:graphicFrameLocks noChangeAspect="1"/>
          </p:cNvGraphicFramePr>
          <p:nvPr/>
        </p:nvGraphicFramePr>
        <p:xfrm>
          <a:off x="452438" y="2060264"/>
          <a:ext cx="2401888" cy="1257300"/>
        </p:xfrm>
        <a:graphic>
          <a:graphicData uri="http://schemas.openxmlformats.org/presentationml/2006/ole">
            <p:oleObj spid="_x0000_s201738" name="Equation" r:id="rId5" imgW="1612800" imgH="838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Adaptation: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4463"/>
            <a:ext cx="8747379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6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Recall our expression for the auxiliary function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Recall also that:</a:t>
            </a:r>
          </a:p>
          <a:p>
            <a:pPr marL="176213" indent="-176213">
              <a:spcBef>
                <a:spcPts val="0"/>
              </a:spcBef>
              <a:spcAft>
                <a:spcPts val="13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differentiate </a:t>
            </a:r>
            <a:r>
              <a:rPr lang="en-US" altLang="en-US" sz="1800" i="1" dirty="0" smtClean="0">
                <a:solidFill>
                  <a:schemeClr val="bg1"/>
                </a:solidFill>
              </a:rPr>
              <a:t>Q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with respect to </a:t>
            </a:r>
            <a:r>
              <a:rPr lang="en-US" altLang="en-US" sz="1800" i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Bef>
                <a:spcPts val="0"/>
              </a:spcBef>
              <a:spcAft>
                <a:spcPts val="7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Equating this to zero gives the ML solution:</a:t>
            </a:r>
          </a:p>
          <a:p>
            <a:pPr marL="176213" indent="-176213">
              <a:spcBef>
                <a:spcPts val="0"/>
              </a:spcBef>
              <a:spcAft>
                <a:spcPts val="6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Hence:</a:t>
            </a:r>
          </a:p>
          <a:p>
            <a:pPr marL="176213" indent="-176213">
              <a:spcBef>
                <a:spcPts val="0"/>
              </a:spcBef>
              <a:spcAft>
                <a:spcPts val="66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2760" name="Object 8"/>
          <p:cNvGraphicFramePr>
            <a:graphicFrameLocks noChangeAspect="1"/>
          </p:cNvGraphicFramePr>
          <p:nvPr/>
        </p:nvGraphicFramePr>
        <p:xfrm>
          <a:off x="452438" y="858839"/>
          <a:ext cx="5445125" cy="685800"/>
        </p:xfrm>
        <a:graphic>
          <a:graphicData uri="http://schemas.openxmlformats.org/presentationml/2006/ole">
            <p:oleObj spid="_x0000_s202760" name="Equation" r:id="rId3" imgW="3657600" imgH="457200" progId="Equation.3">
              <p:embed/>
            </p:oleObj>
          </a:graphicData>
        </a:graphic>
      </p:graphicFrame>
      <p:graphicFrame>
        <p:nvGraphicFramePr>
          <p:cNvPr id="202761" name="Object 9"/>
          <p:cNvGraphicFramePr>
            <a:graphicFrameLocks noChangeAspect="1"/>
          </p:cNvGraphicFramePr>
          <p:nvPr/>
        </p:nvGraphicFramePr>
        <p:xfrm>
          <a:off x="2147914" y="1667604"/>
          <a:ext cx="987425" cy="361950"/>
        </p:xfrm>
        <a:graphic>
          <a:graphicData uri="http://schemas.openxmlformats.org/presentationml/2006/ole">
            <p:oleObj spid="_x0000_s202761" name="Equation" r:id="rId4" imgW="660240" imgH="241200" progId="Equation.3">
              <p:embed/>
            </p:oleObj>
          </a:graphicData>
        </a:graphic>
      </p:graphicFrame>
      <p:graphicFrame>
        <p:nvGraphicFramePr>
          <p:cNvPr id="202762" name="Object 10"/>
          <p:cNvGraphicFramePr>
            <a:graphicFrameLocks noChangeAspect="1"/>
          </p:cNvGraphicFramePr>
          <p:nvPr/>
        </p:nvGraphicFramePr>
        <p:xfrm>
          <a:off x="452438" y="2295398"/>
          <a:ext cx="5583237" cy="1714500"/>
        </p:xfrm>
        <a:graphic>
          <a:graphicData uri="http://schemas.openxmlformats.org/presentationml/2006/ole">
            <p:oleObj spid="_x0000_s202762" name="Equation" r:id="rId5" imgW="3733560" imgH="1143000" progId="Equation.3">
              <p:embed/>
            </p:oleObj>
          </a:graphicData>
        </a:graphic>
      </p:graphicFrame>
      <p:graphicFrame>
        <p:nvGraphicFramePr>
          <p:cNvPr id="202763" name="Object 11"/>
          <p:cNvGraphicFramePr>
            <a:graphicFrameLocks noChangeAspect="1"/>
          </p:cNvGraphicFramePr>
          <p:nvPr/>
        </p:nvGraphicFramePr>
        <p:xfrm>
          <a:off x="1216938" y="5238309"/>
          <a:ext cx="2601912" cy="1257300"/>
        </p:xfrm>
        <a:graphic>
          <a:graphicData uri="http://schemas.openxmlformats.org/presentationml/2006/ole">
            <p:oleObj spid="_x0000_s202763" name="Equation" r:id="rId6" imgW="1739880" imgH="838080" progId="Equation.3">
              <p:embed/>
            </p:oleObj>
          </a:graphicData>
        </a:graphic>
      </p:graphicFrame>
      <p:graphicFrame>
        <p:nvGraphicFramePr>
          <p:cNvPr id="202764" name="Object 12"/>
          <p:cNvGraphicFramePr>
            <a:graphicFrameLocks noChangeAspect="1"/>
          </p:cNvGraphicFramePr>
          <p:nvPr/>
        </p:nvGraphicFramePr>
        <p:xfrm>
          <a:off x="452438" y="4159253"/>
          <a:ext cx="6721475" cy="1257300"/>
        </p:xfrm>
        <a:graphic>
          <a:graphicData uri="http://schemas.openxmlformats.org/presentationml/2006/ole">
            <p:oleObj spid="_x0000_s202764" name="Equation" r:id="rId7" imgW="4495680" imgH="838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(MATLAB Code)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2889" y="659567"/>
            <a:ext cx="4329112" cy="560153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/>
              <a:t>clear;</a:t>
            </a:r>
          </a:p>
          <a:p>
            <a:r>
              <a:rPr lang="en-US" sz="1400" b="1" dirty="0" smtClean="0"/>
              <a:t>N=500;</a:t>
            </a:r>
          </a:p>
          <a:p>
            <a:r>
              <a:rPr lang="en-US" sz="1400" b="1" dirty="0" smtClean="0"/>
              <a:t>M=200;</a:t>
            </a:r>
          </a:p>
          <a:p>
            <a:endParaRPr lang="en-US" sz="1400" b="1" dirty="0" smtClean="0"/>
          </a:p>
          <a:p>
            <a:r>
              <a:rPr lang="en-US" sz="1400" b="1" dirty="0" err="1" smtClean="0"/>
              <a:t>mu_train</a:t>
            </a:r>
            <a:r>
              <a:rPr lang="en-US" sz="1400" b="1" dirty="0" smtClean="0"/>
              <a:t>=2.0;</a:t>
            </a:r>
          </a:p>
          <a:p>
            <a:r>
              <a:rPr lang="en-US" sz="1400" b="1" dirty="0" err="1" smtClean="0"/>
              <a:t>var_train</a:t>
            </a:r>
            <a:r>
              <a:rPr lang="en-US" sz="1400" b="1" dirty="0" smtClean="0"/>
              <a:t>=1.0;</a:t>
            </a:r>
          </a:p>
          <a:p>
            <a:r>
              <a:rPr lang="en-US" sz="1400" b="1" dirty="0" err="1" smtClean="0"/>
              <a:t>x_train</a:t>
            </a:r>
            <a:r>
              <a:rPr lang="en-US" sz="1400" b="1" dirty="0" smtClean="0"/>
              <a:t>=</a:t>
            </a:r>
            <a:r>
              <a:rPr lang="en-US" sz="1400" b="1" dirty="0" err="1" smtClean="0"/>
              <a:t>mu_train+randn</a:t>
            </a:r>
            <a:r>
              <a:rPr lang="en-US" sz="1400" b="1" dirty="0" smtClean="0"/>
              <a:t>(1,N)*</a:t>
            </a:r>
            <a:r>
              <a:rPr lang="en-US" sz="1400" b="1" dirty="0" err="1" smtClean="0"/>
              <a:t>sqrt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var_train</a:t>
            </a:r>
            <a:r>
              <a:rPr lang="en-US" sz="1400" b="1" dirty="0" smtClean="0"/>
              <a:t>);</a:t>
            </a:r>
          </a:p>
          <a:p>
            <a:endParaRPr lang="en-US" sz="1400" b="1" dirty="0" smtClean="0"/>
          </a:p>
          <a:p>
            <a:r>
              <a:rPr lang="en-US" sz="1400" b="1" dirty="0" err="1" smtClean="0"/>
              <a:t>mu_test</a:t>
            </a:r>
            <a:r>
              <a:rPr lang="en-US" sz="1400" b="1" dirty="0" smtClean="0"/>
              <a:t>=2.5;</a:t>
            </a:r>
          </a:p>
          <a:p>
            <a:r>
              <a:rPr lang="en-US" sz="1400" b="1" dirty="0" err="1" smtClean="0"/>
              <a:t>var_test</a:t>
            </a:r>
            <a:r>
              <a:rPr lang="en-US" sz="1400" b="1" dirty="0" smtClean="0"/>
              <a:t>=1.5;</a:t>
            </a:r>
          </a:p>
          <a:p>
            <a:r>
              <a:rPr lang="en-US" sz="1400" b="1" dirty="0" err="1" smtClean="0"/>
              <a:t>x_test</a:t>
            </a:r>
            <a:r>
              <a:rPr lang="en-US" sz="1400" b="1" dirty="0" smtClean="0"/>
              <a:t>=</a:t>
            </a:r>
            <a:r>
              <a:rPr lang="en-US" sz="1400" b="1" dirty="0" err="1" smtClean="0"/>
              <a:t>mu_test+randn</a:t>
            </a:r>
            <a:r>
              <a:rPr lang="en-US" sz="1400" b="1" dirty="0" smtClean="0"/>
              <a:t>(1,M)*</a:t>
            </a:r>
            <a:r>
              <a:rPr lang="en-US" sz="1400" b="1" dirty="0" err="1" smtClean="0"/>
              <a:t>sqrt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var_test</a:t>
            </a:r>
            <a:r>
              <a:rPr lang="en-US" sz="1400" b="1" dirty="0" smtClean="0"/>
              <a:t>);</a:t>
            </a:r>
          </a:p>
          <a:p>
            <a:endParaRPr lang="en-US" sz="1400" b="1" dirty="0" smtClean="0"/>
          </a:p>
          <a:p>
            <a:r>
              <a:rPr lang="en-US" sz="1400" b="1" dirty="0" err="1" smtClean="0"/>
              <a:t>mean_hat</a:t>
            </a:r>
            <a:r>
              <a:rPr lang="en-US" sz="1400" b="1" dirty="0" smtClean="0"/>
              <a:t>=[];</a:t>
            </a:r>
          </a:p>
          <a:p>
            <a:r>
              <a:rPr lang="en-US" sz="1400" b="1" dirty="0" err="1" smtClean="0"/>
              <a:t>var_hat</a:t>
            </a:r>
            <a:r>
              <a:rPr lang="en-US" sz="1400" b="1" dirty="0" smtClean="0"/>
              <a:t>=[];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for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=1:M</a:t>
            </a:r>
          </a:p>
          <a:p>
            <a:r>
              <a:rPr lang="en-US" sz="1400" b="1" dirty="0" smtClean="0"/>
              <a:t>    m=mean(</a:t>
            </a:r>
            <a:r>
              <a:rPr lang="en-US" sz="1400" b="1" dirty="0" err="1" smtClean="0"/>
              <a:t>x_test</a:t>
            </a:r>
            <a:r>
              <a:rPr lang="en-US" sz="1400" b="1" dirty="0" smtClean="0"/>
              <a:t>(1:i));</a:t>
            </a:r>
          </a:p>
          <a:p>
            <a:endParaRPr lang="en-US" sz="1400" b="1" dirty="0" smtClean="0"/>
          </a:p>
          <a:p>
            <a:r>
              <a:rPr lang="pl-PL" sz="1400" b="1" dirty="0" smtClean="0"/>
              <a:t>    w = pinv([1 mu_train])*m;</a:t>
            </a:r>
          </a:p>
          <a:p>
            <a:r>
              <a:rPr lang="de-DE" sz="1400" b="1" dirty="0" smtClean="0"/>
              <a:t>    mean_hat=[mean_hat [1 mu_train]*w];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    v=</a:t>
            </a:r>
            <a:r>
              <a:rPr lang="en-US" sz="1400" b="1" dirty="0" err="1" smtClean="0"/>
              <a:t>var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x_test</a:t>
            </a:r>
            <a:r>
              <a:rPr lang="en-US" sz="1400" b="1" dirty="0" smtClean="0"/>
              <a:t>(1:i));</a:t>
            </a:r>
          </a:p>
          <a:p>
            <a:r>
              <a:rPr lang="en-US" sz="1400" b="1" dirty="0" smtClean="0"/>
              <a:t>    s=v/</a:t>
            </a:r>
            <a:r>
              <a:rPr lang="en-US" sz="1400" b="1" dirty="0" err="1" smtClean="0"/>
              <a:t>var_train</a:t>
            </a:r>
            <a:r>
              <a:rPr lang="en-US" sz="1400" b="1" dirty="0" smtClean="0"/>
              <a:t>;</a:t>
            </a:r>
          </a:p>
          <a:p>
            <a:r>
              <a:rPr lang="en-US" sz="1400" b="1" dirty="0" smtClean="0"/>
              <a:t>    </a:t>
            </a:r>
            <a:r>
              <a:rPr lang="en-US" sz="1400" b="1" dirty="0" err="1" smtClean="0"/>
              <a:t>var_hat</a:t>
            </a:r>
            <a:r>
              <a:rPr lang="en-US" sz="1400" b="1" dirty="0" smtClean="0"/>
              <a:t>=[</a:t>
            </a:r>
            <a:r>
              <a:rPr lang="en-US" sz="1400" b="1" dirty="0" err="1" smtClean="0"/>
              <a:t>var_hat</a:t>
            </a:r>
            <a:r>
              <a:rPr lang="en-US" sz="1400" b="1" dirty="0" smtClean="0"/>
              <a:t> s*</a:t>
            </a:r>
            <a:r>
              <a:rPr lang="en-US" sz="1400" b="1" dirty="0" err="1" smtClean="0"/>
              <a:t>var_train</a:t>
            </a:r>
            <a:r>
              <a:rPr lang="en-US" sz="1400" b="1" dirty="0" smtClean="0"/>
              <a:t>];</a:t>
            </a:r>
          </a:p>
          <a:p>
            <a:r>
              <a:rPr lang="en-US" sz="1400" b="1" dirty="0" smtClean="0"/>
              <a:t>end;</a:t>
            </a:r>
          </a:p>
          <a:p>
            <a:endParaRPr lang="en-US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731852"/>
            <a:ext cx="3927423" cy="430887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/>
              <a:t>subplot(211);line([1,M],[</a:t>
            </a:r>
            <a:r>
              <a:rPr lang="en-US" sz="1400" b="1" dirty="0" err="1" smtClean="0"/>
              <a:t>mu_train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mu_train</a:t>
            </a:r>
            <a:r>
              <a:rPr lang="en-US" sz="1400" b="1" dirty="0" smtClean="0"/>
              <a:t>],'</a:t>
            </a:r>
            <a:r>
              <a:rPr lang="en-US" sz="1400" b="1" dirty="0" err="1" smtClean="0"/>
              <a:t>linestyle</a:t>
            </a:r>
            <a:r>
              <a:rPr lang="en-US" sz="1400" b="1" dirty="0" smtClean="0"/>
              <a:t>','-.');</a:t>
            </a:r>
          </a:p>
          <a:p>
            <a:r>
              <a:rPr lang="en-US" sz="1400" b="1" dirty="0" smtClean="0"/>
              <a:t>hold on;</a:t>
            </a:r>
          </a:p>
          <a:p>
            <a:r>
              <a:rPr lang="en-US" sz="1400" b="1" dirty="0" smtClean="0"/>
              <a:t>subplot(211);line([1,M],[m, m],'</a:t>
            </a:r>
            <a:r>
              <a:rPr lang="en-US" sz="1400" b="1" dirty="0" err="1" smtClean="0"/>
              <a:t>linestyle','-.','color','r</a:t>
            </a:r>
            <a:r>
              <a:rPr lang="en-US" sz="1400" b="1" dirty="0" smtClean="0"/>
              <a:t>');</a:t>
            </a:r>
          </a:p>
          <a:p>
            <a:r>
              <a:rPr lang="en-US" sz="1400" b="1" dirty="0" smtClean="0"/>
              <a:t>subplot(211);plot(</a:t>
            </a:r>
            <a:r>
              <a:rPr lang="en-US" sz="1400" b="1" dirty="0" err="1" smtClean="0"/>
              <a:t>mean_hat</a:t>
            </a:r>
            <a:r>
              <a:rPr lang="en-US" sz="1400" b="1" dirty="0" smtClean="0"/>
              <a:t>);</a:t>
            </a:r>
          </a:p>
          <a:p>
            <a:r>
              <a:rPr lang="fr-FR" sz="1400" b="1" dirty="0" err="1" smtClean="0"/>
              <a:t>text</a:t>
            </a:r>
            <a:r>
              <a:rPr lang="fr-FR" sz="1400" b="1" dirty="0" smtClean="0"/>
              <a:t>(-32, </a:t>
            </a:r>
            <a:r>
              <a:rPr lang="fr-FR" sz="1400" b="1" dirty="0" err="1" smtClean="0"/>
              <a:t>mu_train</a:t>
            </a:r>
            <a:r>
              <a:rPr lang="fr-FR" sz="1400" b="1" dirty="0" smtClean="0"/>
              <a:t>, 'train \mu');</a:t>
            </a:r>
          </a:p>
          <a:p>
            <a:r>
              <a:rPr lang="en-US" sz="1400" b="1" dirty="0" smtClean="0"/>
              <a:t>text(-32, m, 'adapt \mu');</a:t>
            </a:r>
          </a:p>
          <a:p>
            <a:r>
              <a:rPr lang="en-US" sz="1400" b="1" dirty="0" smtClean="0"/>
              <a:t>title('Mean Adaptation Convergence');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subplot(212);line([1,M],[</a:t>
            </a:r>
            <a:r>
              <a:rPr lang="en-US" sz="1400" b="1" dirty="0" err="1" smtClean="0"/>
              <a:t>var_train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var_train</a:t>
            </a:r>
            <a:r>
              <a:rPr lang="en-US" sz="1400" b="1" dirty="0" smtClean="0"/>
              <a:t>],'</a:t>
            </a:r>
            <a:r>
              <a:rPr lang="en-US" sz="1400" b="1" dirty="0" err="1" smtClean="0"/>
              <a:t>linestyle</a:t>
            </a:r>
            <a:r>
              <a:rPr lang="en-US" sz="1400" b="1" dirty="0" smtClean="0"/>
              <a:t>','-.');</a:t>
            </a:r>
          </a:p>
          <a:p>
            <a:r>
              <a:rPr lang="en-US" sz="1400" b="1" dirty="0" smtClean="0"/>
              <a:t>hold on;</a:t>
            </a:r>
          </a:p>
          <a:p>
            <a:r>
              <a:rPr lang="en-US" sz="1400" b="1" dirty="0" smtClean="0"/>
              <a:t>subplot(212);line([1,M],[v, v],'</a:t>
            </a:r>
            <a:r>
              <a:rPr lang="en-US" sz="1400" b="1" dirty="0" err="1" smtClean="0"/>
              <a:t>linestyle','-.','color','r</a:t>
            </a:r>
            <a:r>
              <a:rPr lang="en-US" sz="1400" b="1" dirty="0" smtClean="0"/>
              <a:t>');</a:t>
            </a:r>
          </a:p>
          <a:p>
            <a:r>
              <a:rPr lang="en-US" sz="1400" b="1" dirty="0" smtClean="0"/>
              <a:t>subplot(212);plot(</a:t>
            </a:r>
            <a:r>
              <a:rPr lang="en-US" sz="1400" b="1" dirty="0" err="1" smtClean="0"/>
              <a:t>var_hat</a:t>
            </a:r>
            <a:r>
              <a:rPr lang="en-US" sz="1400" b="1" dirty="0" smtClean="0"/>
              <a:t>);</a:t>
            </a:r>
          </a:p>
          <a:p>
            <a:r>
              <a:rPr lang="fr-FR" sz="1400" b="1" dirty="0" err="1" smtClean="0"/>
              <a:t>text</a:t>
            </a:r>
            <a:r>
              <a:rPr lang="fr-FR" sz="1400" b="1" dirty="0" smtClean="0"/>
              <a:t>(-32, </a:t>
            </a:r>
            <a:r>
              <a:rPr lang="fr-FR" sz="1400" b="1" dirty="0" err="1" smtClean="0"/>
              <a:t>var_train</a:t>
            </a:r>
            <a:r>
              <a:rPr lang="fr-FR" sz="1400" b="1" dirty="0" smtClean="0"/>
              <a:t>, 'train \sigma^2');</a:t>
            </a:r>
          </a:p>
          <a:p>
            <a:r>
              <a:rPr lang="fr-FR" sz="1400" b="1" dirty="0" err="1" smtClean="0"/>
              <a:t>text</a:t>
            </a:r>
            <a:r>
              <a:rPr lang="fr-FR" sz="1400" b="1" dirty="0" smtClean="0"/>
              <a:t>(-32, v, '</a:t>
            </a:r>
            <a:r>
              <a:rPr lang="fr-FR" sz="1400" b="1" dirty="0" err="1" smtClean="0"/>
              <a:t>adapt</a:t>
            </a:r>
            <a:r>
              <a:rPr lang="fr-FR" sz="1400" b="1" dirty="0" smtClean="0"/>
              <a:t> \sigma^2');</a:t>
            </a:r>
          </a:p>
          <a:p>
            <a:r>
              <a:rPr lang="en-US" sz="1400" b="1" dirty="0" smtClean="0"/>
              <a:t>title('Variance Adaptation Convergence');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(Results)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16" descr="mll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7" y="724211"/>
            <a:ext cx="7708692" cy="578151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21897</TotalTime>
  <Words>1026</Words>
  <Application>Microsoft PowerPoint</Application>
  <PresentationFormat>Letter Paper (8.5x11 in)</PresentationFormat>
  <Paragraphs>110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2023</cp:revision>
  <dcterms:created xsi:type="dcterms:W3CDTF">2002-09-12T17:13:32Z</dcterms:created>
  <dcterms:modified xsi:type="dcterms:W3CDTF">2008-11-06T04:33:58Z</dcterms:modified>
</cp:coreProperties>
</file>