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557" r:id="rId4"/>
    <p:sldId id="567" r:id="rId5"/>
    <p:sldId id="568" r:id="rId6"/>
    <p:sldId id="569" r:id="rId7"/>
    <p:sldId id="570" r:id="rId8"/>
    <p:sldId id="571" r:id="rId9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864"/>
        <p:guide pos="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6" y="130175"/>
            <a:ext cx="449014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8423 – Adaptive Signal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8423: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8423/lectures/current/lecture_21.mp3" TargetMode="External"/><Relationship Id="rId13" Type="http://schemas.openxmlformats.org/officeDocument/2006/relationships/hyperlink" Target="http://www.ar.media.kyoto-u.ac.jp/members/david/softwares/em/" TargetMode="External"/><Relationship Id="rId3" Type="http://schemas.openxmlformats.org/officeDocument/2006/relationships/hyperlink" Target="http://en.wikipedia.org/wiki/Maximum_a_posteriori" TargetMode="External"/><Relationship Id="rId7" Type="http://schemas.openxmlformats.org/officeDocument/2006/relationships/hyperlink" Target="http://www.ece.msstate.edu/research/isip/publications/courses/ece_8423/lectures/current/lecture_21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cw.mit.edu/NR/rdonlyres/Mathematics/18-443Fall2003/D1920400-EAD0-43AE-88F3-DCBF0FCC34FF/0/lec29.pdf" TargetMode="External"/><Relationship Id="rId11" Type="http://schemas.openxmlformats.org/officeDocument/2006/relationships/hyperlink" Target="http://www.biomedcentral.com/1471-2105/5/119/figure/F5?highres=y" TargetMode="External"/><Relationship Id="rId5" Type="http://schemas.openxmlformats.org/officeDocument/2006/relationships/hyperlink" Target="http://www.ece.msstate.edu/research/isip/publications/courses/ece_8423/lectures/current/ARCHIVE/lecture_21_gauvain1994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iki.christophchamp.com/index.php?title=Maximum_a_posteriori&amp;printable=yes" TargetMode="External"/><Relationship Id="rId9" Type="http://schemas.openxmlformats.org/officeDocument/2006/relationships/hyperlink" Target="http://pogil.wordpress.com/2008/07/" TargetMode="Externa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ltivariate_normal_distribution" TargetMode="Externa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Review of MAP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The EM Framework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Mean Adaptation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Experimental Results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: MAP 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Estimation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CC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: MAP Summary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noProof="0" dirty="0" smtClean="0">
                <a:solidFill>
                  <a:schemeClr val="bg1"/>
                </a:solidFill>
                <a:hlinkClick r:id="rId5"/>
              </a:rPr>
              <a:t>JLG</a:t>
            </a:r>
            <a:r>
              <a:rPr lang="en-US" sz="1800" b="1" noProof="0" dirty="0" smtClean="0">
                <a:solidFill>
                  <a:schemeClr val="bg1"/>
                </a:solidFill>
                <a:hlinkClick r:id="rId5"/>
              </a:rPr>
              <a:t>: MAP </a:t>
            </a:r>
            <a:r>
              <a:rPr lang="en-US" sz="1800" b="1" noProof="0" dirty="0" smtClean="0">
                <a:solidFill>
                  <a:schemeClr val="bg1"/>
                </a:solidFill>
                <a:hlinkClick r:id="rId5"/>
              </a:rPr>
              <a:t>For Markov Chains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6"/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.../publications/courses/ece_8423/lectures/current/lecture_21.ppt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.../publications/courses/ece_8423/lectures/current/lecture_21.mp3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21: </a:t>
            </a:r>
            <a:r>
              <a:rPr lang="en-US" b="1" dirty="0" smtClean="0">
                <a:solidFill>
                  <a:schemeClr val="accent2"/>
                </a:solidFill>
              </a:rPr>
              <a:t>MAXIMUM A POSTERIORI ADAPTATION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23233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00052" y="1221700"/>
            <a:ext cx="1881986" cy="184733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23234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29137" y="1221700"/>
            <a:ext cx="2220815" cy="185880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223235" name="Picture 3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29137" y="3125426"/>
            <a:ext cx="4152901" cy="226726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Statistical Approach to Parameter Estimation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359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6213" indent="-176213"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672513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Consider a probabilistic model for generating a set of observations. </a:t>
            </a:r>
            <a:r>
              <a:rPr lang="en-US" sz="1800" b="1" dirty="0" smtClean="0">
                <a:solidFill>
                  <a:schemeClr val="bg1"/>
                </a:solidFill>
              </a:rPr>
              <a:t>The model parameters will be denoted by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 vector . The probability of a feature vector, or observation, given , is known as the sampling distribution:           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 maximum likelihood (ML) estimate of  is given by: 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One possible solution would be to assume all possible values of  are equally likely or equally possible. This is the maximum likelihood solution.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</a:rPr>
              <a:t>n real applications, we know not all value of a parameter vector are possible or equally probable. </a:t>
            </a:r>
            <a:r>
              <a:rPr lang="en-US" sz="1800" b="1" dirty="0" smtClean="0">
                <a:solidFill>
                  <a:schemeClr val="bg1"/>
                </a:solidFill>
              </a:rPr>
              <a:t>Given a set of data, we would like to leverage this prior knowledge to better estimate the best value of the parameters. Maximum a posteriori and Bayesian methods fall into this category of approaches.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Unfortunately, there is a catch. We must somehow parameterize this prior knowledge of the parameter values. We will use a probability distribution,       . </a:t>
            </a:r>
          </a:p>
          <a:p>
            <a:pPr marL="176213" indent="-176213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posterior probability of a particular value of         is given by:</a:t>
            </a:r>
          </a:p>
          <a:p>
            <a:pPr marL="176213" indent="-176213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This is a direct consequence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of Bayes’ Rule: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</p:txBody>
      </p:sp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5853113" y="3414713"/>
          <a:ext cx="219075" cy="414337"/>
        </p:xfrm>
        <a:graphic>
          <a:graphicData uri="http://schemas.openxmlformats.org/presentationml/2006/ole">
            <p:oleObj spid="_x0000_s199683" name="Equation" r:id="rId3" imgW="114120" imgH="215640" progId="Equation.3">
              <p:embed/>
            </p:oleObj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452438" y="4972909"/>
          <a:ext cx="2524125" cy="855662"/>
        </p:xfrm>
        <a:graphic>
          <a:graphicData uri="http://schemas.openxmlformats.org/presentationml/2006/ole">
            <p:oleObj spid="_x0000_s199689" name="Equation" r:id="rId4" imgW="1688760" imgH="571320" progId="Equation.3">
              <p:embed/>
            </p:oleObj>
          </a:graphicData>
        </a:graphic>
      </p:graphicFrame>
      <p:graphicFrame>
        <p:nvGraphicFramePr>
          <p:cNvPr id="199690" name="Object 10"/>
          <p:cNvGraphicFramePr>
            <a:graphicFrameLocks noChangeAspect="1"/>
          </p:cNvGraphicFramePr>
          <p:nvPr/>
        </p:nvGraphicFramePr>
        <p:xfrm>
          <a:off x="7897370" y="1144250"/>
          <a:ext cx="741363" cy="304800"/>
        </p:xfrm>
        <a:graphic>
          <a:graphicData uri="http://schemas.openxmlformats.org/presentationml/2006/ole">
            <p:oleObj spid="_x0000_s199690" name="Equation" r:id="rId5" imgW="495000" imgH="203040" progId="Equation.3">
              <p:embed/>
            </p:oleObj>
          </a:graphicData>
        </a:graphic>
      </p:graphicFrame>
      <p:graphicFrame>
        <p:nvGraphicFramePr>
          <p:cNvPr id="199692" name="Object 12"/>
          <p:cNvGraphicFramePr>
            <a:graphicFrameLocks noChangeAspect="1"/>
          </p:cNvGraphicFramePr>
          <p:nvPr/>
        </p:nvGraphicFramePr>
        <p:xfrm>
          <a:off x="6350963" y="1521500"/>
          <a:ext cx="2052637" cy="495300"/>
        </p:xfrm>
        <a:graphic>
          <a:graphicData uri="http://schemas.openxmlformats.org/presentationml/2006/ole">
            <p:oleObj spid="_x0000_s199692" name="Equation" r:id="rId6" imgW="1371600" imgH="330120" progId="Equation.3">
              <p:embed/>
            </p:oleObj>
          </a:graphicData>
        </a:graphic>
      </p:graphicFrame>
      <p:graphicFrame>
        <p:nvGraphicFramePr>
          <p:cNvPr id="199693" name="Object 13"/>
          <p:cNvGraphicFramePr>
            <a:graphicFrameLocks noChangeAspect="1"/>
          </p:cNvGraphicFramePr>
          <p:nvPr/>
        </p:nvGraphicFramePr>
        <p:xfrm>
          <a:off x="8276028" y="4187123"/>
          <a:ext cx="457200" cy="323850"/>
        </p:xfrm>
        <a:graphic>
          <a:graphicData uri="http://schemas.openxmlformats.org/presentationml/2006/ole">
            <p:oleObj spid="_x0000_s199693" name="Equation" r:id="rId7" imgW="304560" imgH="215640" progId="Equation.3">
              <p:embed/>
            </p:oleObj>
          </a:graphicData>
        </a:graphic>
      </p:graphicFrame>
      <p:graphicFrame>
        <p:nvGraphicFramePr>
          <p:cNvPr id="199694" name="Object 14"/>
          <p:cNvGraphicFramePr>
            <a:graphicFrameLocks noChangeAspect="1"/>
          </p:cNvGraphicFramePr>
          <p:nvPr/>
        </p:nvGraphicFramePr>
        <p:xfrm>
          <a:off x="5564917" y="4610047"/>
          <a:ext cx="457200" cy="323850"/>
        </p:xfrm>
        <a:graphic>
          <a:graphicData uri="http://schemas.openxmlformats.org/presentationml/2006/ole">
            <p:oleObj spid="_x0000_s199694" name="Equation" r:id="rId8" imgW="304560" imgH="215640" progId="Equation.3">
              <p:embed/>
            </p:oleObj>
          </a:graphicData>
        </a:graphic>
      </p:graphicFrame>
      <p:graphicFrame>
        <p:nvGraphicFramePr>
          <p:cNvPr id="199695" name="Object 15"/>
          <p:cNvGraphicFramePr>
            <a:graphicFrameLocks noChangeAspect="1"/>
          </p:cNvGraphicFramePr>
          <p:nvPr/>
        </p:nvGraphicFramePr>
        <p:xfrm>
          <a:off x="3620333" y="5810952"/>
          <a:ext cx="5067300" cy="684212"/>
        </p:xfrm>
        <a:graphic>
          <a:graphicData uri="http://schemas.openxmlformats.org/presentationml/2006/ole">
            <p:oleObj spid="_x0000_s199695" name="Equation" r:id="rId9" imgW="33908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</a:t>
            </a:r>
            <a:r>
              <a:rPr lang="en-US" b="1" dirty="0" smtClean="0">
                <a:solidFill>
                  <a:schemeClr val="accent2"/>
                </a:solidFill>
              </a:rPr>
              <a:t>Posteriori (MAP) </a:t>
            </a:r>
            <a:r>
              <a:rPr lang="en-US" b="1" dirty="0" smtClean="0">
                <a:solidFill>
                  <a:schemeClr val="accent2"/>
                </a:solidFill>
              </a:rPr>
              <a:t>Estimation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73479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sz="1800" b="1" dirty="0" smtClean="0">
                <a:solidFill>
                  <a:schemeClr val="bg1"/>
                </a:solidFill>
              </a:rPr>
              <a:t>MAP method estimates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 to maximize the posterior:</a:t>
            </a:r>
          </a:p>
          <a:p>
            <a:pPr marL="176213" indent="-176213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However, we observe that the denominator term, which is often called the evidence, is fixed with respect to this maximization. Therefore: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Unfortunately, we still need a model for        . When in doubt, assume a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multivariate Gaussian distribution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. Why?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Aft>
                <a:spcPts val="12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where D is the dimension of the feature vector, 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and </a:t>
            </a:r>
            <a:r>
              <a:rPr lang="en-US" sz="1800" i="1" baseline="-25000" dirty="0" smtClean="0">
                <a:solidFill>
                  <a:schemeClr val="bg1"/>
                </a:solidFill>
                <a:sym typeface="Symbol"/>
              </a:rPr>
              <a:t> m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the mean (vector) and the covariance (matrix), respectively, of the distribution.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MAP estimates can be computed in several ways: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Analytic:</a:t>
            </a:r>
            <a:r>
              <a:rPr lang="en-US" sz="1800" b="1" dirty="0" smtClean="0"/>
              <a:t> when closed forms exist for the posterior distribution and the solution to the maximization problem.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Numerical Optimization:</a:t>
            </a:r>
            <a:r>
              <a:rPr lang="en-US" sz="1800" b="1" dirty="0" smtClean="0"/>
              <a:t> using gradient descent approaches that typically require first </a:t>
            </a:r>
            <a:r>
              <a:rPr lang="en-US" sz="1800" b="1" dirty="0" smtClean="0"/>
              <a:t>or </a:t>
            </a:r>
            <a:r>
              <a:rPr lang="en-US" sz="1800" b="1" dirty="0" smtClean="0"/>
              <a:t>second derivatives.</a:t>
            </a:r>
            <a:endParaRPr lang="en-US" sz="1800" b="1" dirty="0" smtClean="0"/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452438" y="944562"/>
          <a:ext cx="3130550" cy="854075"/>
        </p:xfrm>
        <a:graphic>
          <a:graphicData uri="http://schemas.openxmlformats.org/presentationml/2006/ole">
            <p:oleObj spid="_x0000_s228355" name="Equation" r:id="rId4" imgW="2095200" imgH="571320" progId="Equation.3">
              <p:embed/>
            </p:oleObj>
          </a:graphicData>
        </a:graphic>
      </p:graphicFrame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452438" y="2378986"/>
          <a:ext cx="2543175" cy="492125"/>
        </p:xfrm>
        <a:graphic>
          <a:graphicData uri="http://schemas.openxmlformats.org/presentationml/2006/ole">
            <p:oleObj spid="_x0000_s228356" name="Equation" r:id="rId5" imgW="1701720" imgH="330120" progId="Equation.3">
              <p:embed/>
            </p:oleObj>
          </a:graphicData>
        </a:graphic>
      </p:graphicFrame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4634799" y="2826270"/>
          <a:ext cx="457200" cy="323850"/>
        </p:xfrm>
        <a:graphic>
          <a:graphicData uri="http://schemas.openxmlformats.org/presentationml/2006/ole">
            <p:oleObj spid="_x0000_s228357" name="Equation" r:id="rId6" imgW="304560" imgH="215640" progId="Equation.3">
              <p:embed/>
            </p:oleObj>
          </a:graphicData>
        </a:graphic>
      </p:graphicFrame>
      <p:graphicFrame>
        <p:nvGraphicFramePr>
          <p:cNvPr id="228358" name="Object 6"/>
          <p:cNvGraphicFramePr>
            <a:graphicFrameLocks noChangeAspect="1"/>
          </p:cNvGraphicFramePr>
          <p:nvPr/>
        </p:nvGraphicFramePr>
        <p:xfrm>
          <a:off x="452438" y="3472540"/>
          <a:ext cx="3276601" cy="742950"/>
        </p:xfrm>
        <a:graphic>
          <a:graphicData uri="http://schemas.openxmlformats.org/presentationml/2006/ole">
            <p:oleObj spid="_x0000_s228358" name="Equation" r:id="rId7" imgW="218412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</a:t>
            </a:r>
            <a:r>
              <a:rPr lang="en-US" b="1" dirty="0" smtClean="0">
                <a:solidFill>
                  <a:schemeClr val="accent2"/>
                </a:solidFill>
              </a:rPr>
              <a:t>Posteriori (MAP) </a:t>
            </a:r>
            <a:r>
              <a:rPr lang="en-US" b="1" dirty="0" smtClean="0">
                <a:solidFill>
                  <a:schemeClr val="accent2"/>
                </a:solidFill>
              </a:rPr>
              <a:t>Estimation </a:t>
            </a:r>
            <a:r>
              <a:rPr lang="en-US" b="1" dirty="0" smtClean="0">
                <a:solidFill>
                  <a:schemeClr val="accent2"/>
                </a:solidFill>
              </a:rPr>
              <a:t>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73479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Expectation Maximization: </a:t>
            </a:r>
            <a:r>
              <a:rPr lang="en-US" sz="1800" b="1" dirty="0" smtClean="0"/>
              <a:t>a </a:t>
            </a:r>
            <a:r>
              <a:rPr lang="en-US" sz="1800" b="1" dirty="0" smtClean="0"/>
              <a:t>modification of </a:t>
            </a:r>
            <a:r>
              <a:rPr lang="en-US" sz="1800" b="1" dirty="0" smtClean="0"/>
              <a:t>an EM algorithm (</a:t>
            </a:r>
            <a:r>
              <a:rPr lang="en-US" sz="1800" b="1" dirty="0" smtClean="0"/>
              <a:t>which we will use </a:t>
            </a:r>
            <a:r>
              <a:rPr lang="en-US" sz="1800" b="1" dirty="0" smtClean="0"/>
              <a:t>shortly for hidden Markov models). </a:t>
            </a:r>
            <a:r>
              <a:rPr lang="en-US" sz="1800" b="1" dirty="0" smtClean="0"/>
              <a:t>This does not require derivatives of the posterior density, but does require differentiating the auxiliary function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suppose we are given a set of samples,                             , drawn from a Gaussian distribution, </a:t>
            </a:r>
            <a:r>
              <a:rPr lang="en-US" sz="1800" i="1" dirty="0" smtClean="0"/>
              <a:t>N</a:t>
            </a:r>
            <a:r>
              <a:rPr lang="en-US" sz="1800" dirty="0" smtClean="0"/>
              <a:t>(</a:t>
            </a:r>
            <a:r>
              <a:rPr lang="en-US" sz="1800" i="1" dirty="0" smtClean="0">
                <a:sym typeface="Symbol"/>
              </a:rPr>
              <a:t></a:t>
            </a:r>
            <a:r>
              <a:rPr lang="en-US" sz="1800" i="1" baseline="-25000" dirty="0" smtClean="0">
                <a:sym typeface="Symbol"/>
              </a:rPr>
              <a:t>v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i="1" dirty="0" smtClean="0">
                <a:sym typeface="Symbol"/>
              </a:rPr>
              <a:t></a:t>
            </a:r>
            <a:r>
              <a:rPr lang="en-US" sz="1800" i="1" baseline="-25000" dirty="0" smtClean="0">
                <a:sym typeface="Symbol"/>
              </a:rPr>
              <a:t>v</a:t>
            </a:r>
            <a:r>
              <a:rPr lang="en-US" sz="1800" dirty="0" smtClean="0">
                <a:sym typeface="Symbol"/>
              </a:rPr>
              <a:t>)</a:t>
            </a:r>
            <a:r>
              <a:rPr lang="en-US" sz="1800" b="1" dirty="0" smtClean="0">
                <a:sym typeface="Symbol"/>
              </a:rPr>
              <a:t>.</a:t>
            </a:r>
            <a:r>
              <a:rPr lang="en-US" sz="1800" b="1" dirty="0" smtClean="0"/>
              <a:t> We wish to estimate the mean from our new data set.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b="1" dirty="0" smtClean="0"/>
              <a:t>Of course, we rarely know </a:t>
            </a:r>
            <a:r>
              <a:rPr lang="en-US" sz="1800" i="1" dirty="0" smtClean="0">
                <a:sym typeface="Symbol"/>
              </a:rPr>
              <a:t></a:t>
            </a:r>
            <a:r>
              <a:rPr lang="en-US" sz="1800" i="1" baseline="-25000" dirty="0" smtClean="0">
                <a:sym typeface="Symbol"/>
              </a:rPr>
              <a:t>v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and </a:t>
            </a:r>
            <a:r>
              <a:rPr lang="en-US" sz="1800" i="1" dirty="0" smtClean="0">
                <a:sym typeface="Symbol"/>
              </a:rPr>
              <a:t></a:t>
            </a:r>
            <a:r>
              <a:rPr lang="en-US" sz="1800" i="1" baseline="-25000" dirty="0" smtClean="0">
                <a:sym typeface="Symbol"/>
              </a:rPr>
              <a:t>v</a:t>
            </a:r>
            <a:r>
              <a:rPr lang="en-US" sz="1800" b="1" dirty="0" smtClean="0">
                <a:sym typeface="Symbol"/>
              </a:rPr>
              <a:t>. Instead, we can assume these were estimated from a large amount of prior data (our training data set).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ym typeface="Symbol"/>
              </a:rPr>
              <a:t>Estimating            would typically require knowledge of the joint distribution for o. We will assume conditional independence, meaning that the joint probability is simple the product of the individual observation probabilities.</a:t>
            </a:r>
            <a:endParaRPr lang="en-US" sz="1800" b="1" dirty="0" smtClean="0">
              <a:sym typeface="Symbol"/>
            </a:endParaRPr>
          </a:p>
          <a:p>
            <a:pPr marL="344488" indent="-179388">
              <a:spcAft>
                <a:spcPts val="6600"/>
              </a:spcAft>
              <a:buFont typeface="Wingdings" pitchFamily="2" charset="2"/>
              <a:buChar char="§"/>
            </a:pPr>
            <a:r>
              <a:rPr lang="en-US" sz="1800" b="1" dirty="0" smtClean="0">
                <a:sym typeface="Symbol"/>
              </a:rPr>
              <a:t>Combining these two assumptions:</a:t>
            </a:r>
          </a:p>
          <a:p>
            <a:pPr marL="344488" indent="-179388">
              <a:spcAft>
                <a:spcPts val="7200"/>
              </a:spcAft>
              <a:buFont typeface="Wingdings" pitchFamily="2" charset="2"/>
              <a:buChar char="§"/>
            </a:pPr>
            <a:r>
              <a:rPr lang="en-US" sz="1800" b="1" dirty="0" smtClean="0">
                <a:sym typeface="Symbol"/>
              </a:rPr>
              <a:t>Maximization of this function amounts to minimizing: </a:t>
            </a:r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/>
        </p:nvGraphicFramePr>
        <p:xfrm>
          <a:off x="5718149" y="1556687"/>
          <a:ext cx="1784350" cy="339725"/>
        </p:xfrm>
        <a:graphic>
          <a:graphicData uri="http://schemas.openxmlformats.org/presentationml/2006/ole">
            <p:oleObj spid="_x0000_s229382" name="Equation" r:id="rId3" imgW="1193760" imgH="228600" progId="Equation.3">
              <p:embed/>
            </p:oleObj>
          </a:graphicData>
        </a:graphic>
      </p:graphicFrame>
      <p:graphicFrame>
        <p:nvGraphicFramePr>
          <p:cNvPr id="229383" name="Object 7"/>
          <p:cNvGraphicFramePr>
            <a:graphicFrameLocks noChangeAspect="1"/>
          </p:cNvGraphicFramePr>
          <p:nvPr/>
        </p:nvGraphicFramePr>
        <p:xfrm>
          <a:off x="452438" y="4472690"/>
          <a:ext cx="6437312" cy="831850"/>
        </p:xfrm>
        <a:graphic>
          <a:graphicData uri="http://schemas.openxmlformats.org/presentationml/2006/ole">
            <p:oleObj spid="_x0000_s229383" name="Equation" r:id="rId4" imgW="4305240" imgH="558720" progId="Equation.3">
              <p:embed/>
            </p:oleObj>
          </a:graphicData>
        </a:graphic>
      </p:graphicFrame>
      <p:graphicFrame>
        <p:nvGraphicFramePr>
          <p:cNvPr id="229384" name="Object 8"/>
          <p:cNvGraphicFramePr>
            <a:graphicFrameLocks noChangeAspect="1"/>
          </p:cNvGraphicFramePr>
          <p:nvPr/>
        </p:nvGraphicFramePr>
        <p:xfrm>
          <a:off x="1684603" y="3251981"/>
          <a:ext cx="739775" cy="303213"/>
        </p:xfrm>
        <a:graphic>
          <a:graphicData uri="http://schemas.openxmlformats.org/presentationml/2006/ole">
            <p:oleObj spid="_x0000_s229384" name="Equation" r:id="rId5" imgW="495000" imgH="203040" progId="Equation.3">
              <p:embed/>
            </p:oleObj>
          </a:graphicData>
        </a:graphic>
      </p:graphicFrame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452438" y="5674792"/>
          <a:ext cx="4405312" cy="831850"/>
        </p:xfrm>
        <a:graphic>
          <a:graphicData uri="http://schemas.openxmlformats.org/presentationml/2006/ole">
            <p:oleObj spid="_x0000_s229385" name="Equation" r:id="rId6" imgW="2946240" imgH="5587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Maximum A </a:t>
            </a:r>
            <a:r>
              <a:rPr lang="en-US" b="1" dirty="0" smtClean="0">
                <a:solidFill>
                  <a:schemeClr val="accent2"/>
                </a:solidFill>
              </a:rPr>
              <a:t>Posteriori (MAP) </a:t>
            </a:r>
            <a:r>
              <a:rPr lang="en-US" b="1" dirty="0" smtClean="0">
                <a:solidFill>
                  <a:schemeClr val="accent2"/>
                </a:solidFill>
              </a:rPr>
              <a:t>Estimation </a:t>
            </a:r>
            <a:r>
              <a:rPr lang="en-US" b="1" dirty="0" smtClean="0">
                <a:solidFill>
                  <a:schemeClr val="accent2"/>
                </a:solidFill>
              </a:rPr>
              <a:t>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7347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To minimize this function, we differentiate with respect to </a:t>
            </a:r>
            <a:r>
              <a:rPr lang="en-US" sz="1800" i="1" dirty="0" smtClean="0">
                <a:sym typeface="Symbol"/>
              </a:rPr>
              <a:t></a:t>
            </a:r>
            <a:r>
              <a:rPr lang="en-US" sz="1800" b="1" dirty="0" smtClean="0">
                <a:sym typeface="Symbol"/>
              </a:rPr>
              <a:t>:</a:t>
            </a:r>
          </a:p>
        </p:txBody>
      </p:sp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511175" y="877888"/>
          <a:ext cx="5484813" cy="1589087"/>
        </p:xfrm>
        <a:graphic>
          <a:graphicData uri="http://schemas.openxmlformats.org/presentationml/2006/ole">
            <p:oleObj spid="_x0000_s230405" name="Equation" r:id="rId3" imgW="3670200" imgH="1066680" progId="Equation.3">
              <p:embed/>
            </p:oleObj>
          </a:graphicData>
        </a:graphic>
      </p:graphicFrame>
      <p:graphicFrame>
        <p:nvGraphicFramePr>
          <p:cNvPr id="230406" name="Object 6"/>
          <p:cNvGraphicFramePr>
            <a:graphicFrameLocks noChangeAspect="1"/>
          </p:cNvGraphicFramePr>
          <p:nvPr/>
        </p:nvGraphicFramePr>
        <p:xfrm>
          <a:off x="511175" y="2480950"/>
          <a:ext cx="8258175" cy="4084637"/>
        </p:xfrm>
        <a:graphic>
          <a:graphicData uri="http://schemas.openxmlformats.org/presentationml/2006/ole">
            <p:oleObj spid="_x0000_s230406" name="Equation" r:id="rId4" imgW="5524200" imgH="274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MAP Estimate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629588"/>
            <a:ext cx="8734792" cy="593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 similar reestimation can be derived for the</a:t>
            </a:r>
            <a:br>
              <a:rPr lang="en-US" sz="1800" b="1" dirty="0" smtClean="0"/>
            </a:br>
            <a:r>
              <a:rPr lang="en-US" sz="1800" b="1" dirty="0" smtClean="0"/>
              <a:t>variance using the same approach (to be cont.).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For our optimal solution, four observations:</a:t>
            </a:r>
          </a:p>
          <a:p>
            <a:pPr marL="688975" indent="-344488">
              <a:spcAft>
                <a:spcPts val="13800"/>
              </a:spcAft>
              <a:buFont typeface="+mj-lt"/>
              <a:buAutoNum type="arabicParenR"/>
            </a:pPr>
            <a:r>
              <a:rPr lang="en-US" sz="1800" b="1" dirty="0" smtClean="0">
                <a:sym typeface="Symbol"/>
              </a:rPr>
              <a:t>Convergence to the sample mean of the adaptation data: </a:t>
            </a:r>
          </a:p>
          <a:p>
            <a:pPr marL="688975" indent="-344488">
              <a:spcAft>
                <a:spcPts val="12800"/>
              </a:spcAft>
              <a:buFont typeface="+mj-lt"/>
              <a:buAutoNum type="arabicParenR"/>
            </a:pPr>
            <a:r>
              <a:rPr lang="en-US" sz="1800" b="1" dirty="0" smtClean="0">
                <a:sym typeface="Symbol"/>
              </a:rPr>
              <a:t>Convergence to the prior mean of the training data:</a:t>
            </a:r>
          </a:p>
          <a:p>
            <a:pPr marL="688975" indent="-344488">
              <a:spcAft>
                <a:spcPts val="12800"/>
              </a:spcAft>
              <a:buFont typeface="+mj-lt"/>
              <a:buAutoNum type="arabicParenR"/>
            </a:pPr>
            <a:r>
              <a:rPr lang="en-US" sz="1800" b="1" dirty="0" smtClean="0">
                <a:sym typeface="Symbol"/>
              </a:rPr>
              <a:t>The adapted mean, therefore, mixes the prior mean and sample mean of the new data using a weighting that is proportional to the number of samples in the adaptation data set.</a:t>
            </a:r>
          </a:p>
        </p:txBody>
      </p:sp>
      <p:graphicFrame>
        <p:nvGraphicFramePr>
          <p:cNvPr id="229385" name="Object 9"/>
          <p:cNvGraphicFramePr>
            <a:graphicFrameLocks noChangeAspect="1"/>
          </p:cNvGraphicFramePr>
          <p:nvPr/>
        </p:nvGraphicFramePr>
        <p:xfrm>
          <a:off x="6553435" y="595899"/>
          <a:ext cx="2317750" cy="966787"/>
        </p:xfrm>
        <a:graphic>
          <a:graphicData uri="http://schemas.openxmlformats.org/presentationml/2006/ole">
            <p:oleObj spid="_x0000_s231426" name="Equation" r:id="rId3" imgW="1549080" imgH="647640" progId="Equation.3">
              <p:embed/>
            </p:oleObj>
          </a:graphicData>
        </a:graphic>
      </p:graphicFrame>
      <p:graphicFrame>
        <p:nvGraphicFramePr>
          <p:cNvPr id="231428" name="Object 4"/>
          <p:cNvGraphicFramePr>
            <a:graphicFrameLocks noChangeAspect="1"/>
          </p:cNvGraphicFramePr>
          <p:nvPr/>
        </p:nvGraphicFramePr>
        <p:xfrm>
          <a:off x="947738" y="2214563"/>
          <a:ext cx="6249987" cy="1630362"/>
        </p:xfrm>
        <a:graphic>
          <a:graphicData uri="http://schemas.openxmlformats.org/presentationml/2006/ole">
            <p:oleObj spid="_x0000_s231428" name="Equation" r:id="rId4" imgW="4178160" imgH="1091880" progId="Equation.3">
              <p:embed/>
            </p:oleObj>
          </a:graphicData>
        </a:graphic>
      </p:graphicFrame>
      <p:graphicFrame>
        <p:nvGraphicFramePr>
          <p:cNvPr id="231429" name="Object 5"/>
          <p:cNvGraphicFramePr>
            <a:graphicFrameLocks noChangeAspect="1"/>
          </p:cNvGraphicFramePr>
          <p:nvPr/>
        </p:nvGraphicFramePr>
        <p:xfrm>
          <a:off x="901700" y="4268267"/>
          <a:ext cx="5868988" cy="1365250"/>
        </p:xfrm>
        <a:graphic>
          <a:graphicData uri="http://schemas.openxmlformats.org/presentationml/2006/ole">
            <p:oleObj spid="_x0000_s231429" name="Equation" r:id="rId5" imgW="39240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MAP </a:t>
            </a:r>
            <a:r>
              <a:rPr lang="en-US" b="1" dirty="0" smtClean="0">
                <a:solidFill>
                  <a:schemeClr val="accent2"/>
                </a:solidFill>
              </a:rPr>
              <a:t>Estimate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84356" y="584616"/>
            <a:ext cx="8734792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688975" indent="-344488">
              <a:spcAft>
                <a:spcPts val="9000"/>
              </a:spcAft>
              <a:buFont typeface="+mj-lt"/>
              <a:buAutoNum type="arabicParenR" startAt="4"/>
            </a:pPr>
            <a:r>
              <a:rPr lang="en-US" sz="1800" b="1" dirty="0" smtClean="0">
                <a:sym typeface="Symbol"/>
              </a:rPr>
              <a:t> </a:t>
            </a:r>
            <a:r>
              <a:rPr lang="en-US" sz="1800" b="1" dirty="0" smtClean="0">
                <a:sym typeface="Symbol"/>
              </a:rPr>
              <a:t>             is called a noninformative prior. This is because this condition implies all values of the mean are equally likely. Our solution converges to the ML estimate, which is the sample mean:</a:t>
            </a:r>
            <a:endParaRPr lang="en-US" sz="1800" b="1" dirty="0" smtClean="0">
              <a:sym typeface="Symbol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Though a MAP estimates uses a parametric form for the prior distribution, it is considered not a true (or representative) Bayesian estimator.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It is considered a point estimate -- uses sample data to directly estimate a single parameter rather than a distribution or range of values of the parameter.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Bayesian methods estimate the distributions that summarize the data, and then can be used to draw inferences about the optimal parameter value.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Most of the time the Bayes estimate has lower risk than the MAP or ML estimate. Risk is a concept we study extensively in pattern recognition.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It can be shown that the MAP and Bayesian estimates are different even for a uniform prior.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MAP estimates can be combined with MLLR estimates. This is commonly done in speech recognition systems, which use many forms of adaptation.</a:t>
            </a:r>
          </a:p>
        </p:txBody>
      </p:sp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826750" y="567988"/>
          <a:ext cx="854075" cy="339725"/>
        </p:xfrm>
        <a:graphic>
          <a:graphicData uri="http://schemas.openxmlformats.org/presentationml/2006/ole">
            <p:oleObj spid="_x0000_s232454" name="Equation" r:id="rId3" imgW="571320" imgH="228600" progId="Equation.3">
              <p:embed/>
            </p:oleObj>
          </a:graphicData>
        </a:graphic>
      </p:graphicFrame>
      <p:graphicFrame>
        <p:nvGraphicFramePr>
          <p:cNvPr id="232455" name="Object 7"/>
          <p:cNvGraphicFramePr>
            <a:graphicFrameLocks noChangeAspect="1"/>
          </p:cNvGraphicFramePr>
          <p:nvPr/>
        </p:nvGraphicFramePr>
        <p:xfrm>
          <a:off x="901700" y="1521500"/>
          <a:ext cx="4406901" cy="966787"/>
        </p:xfrm>
        <a:graphic>
          <a:graphicData uri="http://schemas.openxmlformats.org/presentationml/2006/ole">
            <p:oleObj spid="_x0000_s232455" name="Equation" r:id="rId4" imgW="2946240" imgH="647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22473</TotalTime>
  <Words>584</Words>
  <Application>Microsoft PowerPoint</Application>
  <PresentationFormat>Letter Paper (8.5x11 in)</PresentationFormat>
  <Paragraphs>47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2069</cp:revision>
  <dcterms:created xsi:type="dcterms:W3CDTF">2002-09-12T17:13:32Z</dcterms:created>
  <dcterms:modified xsi:type="dcterms:W3CDTF">2008-10-30T06:47:54Z</dcterms:modified>
</cp:coreProperties>
</file>