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7"/>
  </p:notesMasterIdLst>
  <p:handoutMasterIdLst>
    <p:handoutMasterId r:id="rId8"/>
  </p:handoutMasterIdLst>
  <p:sldIdLst>
    <p:sldId id="325" r:id="rId3"/>
    <p:sldId id="557" r:id="rId4"/>
    <p:sldId id="567" r:id="rId5"/>
    <p:sldId id="568" r:id="rId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72" d="100"/>
          <a:sy n="72" d="100"/>
        </p:scale>
        <p:origin x="-1440" y="-90"/>
      </p:cViewPr>
      <p:guideLst>
        <p:guide orient="horz" pos="2850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6" y="130175"/>
            <a:ext cx="449014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8423 – Adaptive Signal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3" r:id="rId2"/>
    <p:sldLayoutId id="214748371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8423: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ocw.mit.edu/NR/rdonlyres/Mathematics/18-443Fall2003/D1920400-EAD0-43AE-88F3-DCBF0FCC34FF/0/lec29.pdf" TargetMode="External"/><Relationship Id="rId13" Type="http://schemas.openxmlformats.org/officeDocument/2006/relationships/hyperlink" Target="http://www.ifp.uiuc.edu/IDFL/results/resultshuang.html" TargetMode="External"/><Relationship Id="rId3" Type="http://schemas.openxmlformats.org/officeDocument/2006/relationships/hyperlink" Target="http://www.ece.msstate.edu/research/isip/publications/courses/ece_8423/lectures/current/ARCHIVE/lecture_22_gauvain1994.pdf" TargetMode="External"/><Relationship Id="rId7" Type="http://schemas.openxmlformats.org/officeDocument/2006/relationships/hyperlink" Target="http://www.speech.sri.com/papers/eurospeech2007-lm-adaptation.ps.gz" TargetMode="Externa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ce.msstate.edu/research/isip/publications/courses/ece_8423/lectures/current/ARCHIVE/lecture_22_bacchiani2004.pdf" TargetMode="External"/><Relationship Id="rId11" Type="http://schemas.openxmlformats.org/officeDocument/2006/relationships/hyperlink" Target="http://www.sykacek.net/research.html" TargetMode="External"/><Relationship Id="rId5" Type="http://schemas.openxmlformats.org/officeDocument/2006/relationships/hyperlink" Target="http://www.aruspix.net/publications/pugin07map.pdf" TargetMode="External"/><Relationship Id="rId10" Type="http://schemas.openxmlformats.org/officeDocument/2006/relationships/hyperlink" Target="http://www.ece.msstate.edu/research/isip/publications/courses/ece_8423/lectures/current/lecture_22.mp3" TargetMode="External"/><Relationship Id="rId4" Type="http://schemas.openxmlformats.org/officeDocument/2006/relationships/hyperlink" Target="http://www.amazon.com/Spoken-Language-Processing-Algorithm-Development/dp/0130226165" TargetMode="External"/><Relationship Id="rId9" Type="http://schemas.openxmlformats.org/officeDocument/2006/relationships/hyperlink" Target="http://www.ece.msstate.edu/research/isip/publications/courses/ece_8423/lectures/current/lecture_22.ppt" TargetMode="External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msstate.edu/research/isip/publications/courses/ece_8423/lectures/current/ARCHIVE/lecture_22_gauvain1994.pdf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hyperlink" Target="http://en.wikipedia.org/wiki/Wishart_distribution" TargetMode="Externa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hyperlink" Target="http://en.wikipedia.org/wiki/Chi-square_distribution" TargetMode="External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msstate.edu/research/isip/publications/courses/ece_8423/lectures/current/ARCHIVE/lecture_22_gauvain1994.pdf" TargetMode="Externa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Review MAP Derivation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bg1"/>
                </a:solidFill>
                <a:hlinkClick r:id="rId3"/>
              </a:rPr>
              <a:t>JLG: MAP For Markov Chains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XH: Spoken Language Processing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LP: MAP For Music Recognition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MB: MAP Adaptation of Grammars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XH: MAP Adaptation of LMs</a:t>
            </a:r>
            <a:r>
              <a:rPr lang="en-US" sz="1800" b="1" dirty="0" smtClean="0">
                <a:solidFill>
                  <a:schemeClr val="bg1"/>
                </a:solidFill>
                <a:hlinkClick r:id="rId8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hlinkClick r:id="rId8"/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.../publications/courses/ece_8423/lectures/current/lecture_22.ppt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10"/>
              </a:rPr>
              <a:t>.../publications/courses/ece_8423/lectures/current/lecture_22.mp3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22: </a:t>
            </a:r>
            <a:r>
              <a:rPr lang="en-US" b="1" dirty="0" smtClean="0">
                <a:solidFill>
                  <a:schemeClr val="accent2"/>
                </a:solidFill>
              </a:rPr>
              <a:t>MAP FOR MARKOV CHAINS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01731" name="Picture 3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929809" y="2670313"/>
            <a:ext cx="2788961" cy="237430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01732" name="Picture 4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05600" y="1371600"/>
            <a:ext cx="1982788" cy="244521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53590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6213" indent="-176213"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4356" y="584616"/>
            <a:ext cx="8672513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Consider the problem of estimating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 given a sequence of observations, o. The maximum a posteriori (MAP) estimate of  is given by: </a:t>
            </a:r>
          </a:p>
          <a:p>
            <a:pPr marL="173038" indent="-1730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Three key issues need to be addressed: the choice of the prior distribution family, the specification of the parameters for the prior densities, and the evaluation of the MAP.</a:t>
            </a:r>
          </a:p>
          <a:p>
            <a:pPr marL="173038" indent="-1730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These problems are closely related since an appropriate choice of the prior distribution can greatly simplify the MAP estimation process.</a:t>
            </a:r>
          </a:p>
          <a:p>
            <a:pPr marL="173038" indent="-1730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both finite mixture densities and hidden Markov models, EM must be used because the distribution lacks a sufficient statistic due to the underlying hidden process (</a:t>
            </a:r>
            <a:r>
              <a:rPr lang="en-US" sz="1800" b="1" i="1" dirty="0" smtClean="0"/>
              <a:t>i.e., </a:t>
            </a:r>
            <a:r>
              <a:rPr lang="en-US" sz="1800" b="1" dirty="0" smtClean="0"/>
              <a:t>the state mixture component and the state sequence of a Markov chain for an HMM).</a:t>
            </a:r>
          </a:p>
          <a:p>
            <a:pPr marL="173038" indent="-1730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HMM parameter estimation, EM is known as the Baum-Welch (BW) algorithm and alternates between maximizing the likelihood function of the observed data and </a:t>
            </a:r>
            <a:r>
              <a:rPr lang="en-US" sz="1800" b="1" dirty="0" err="1" smtClean="0"/>
              <a:t>reestimating</a:t>
            </a:r>
            <a:r>
              <a:rPr lang="en-US" sz="1800" b="1" dirty="0" smtClean="0"/>
              <a:t> the parameters using expectations.</a:t>
            </a:r>
          </a:p>
          <a:p>
            <a:pPr marL="173038" indent="-1730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will assume the data is generated from a multivariate Gaussian distribution, and the </a:t>
            </a:r>
            <a:r>
              <a:rPr lang="en-US" sz="1800" i="1" dirty="0" smtClean="0"/>
              <a:t>T</a:t>
            </a:r>
            <a:r>
              <a:rPr lang="en-US" sz="1800" b="1" dirty="0" smtClean="0"/>
              <a:t> observations are </a:t>
            </a:r>
            <a:r>
              <a:rPr lang="en-US" sz="1800" b="1" dirty="0" err="1" smtClean="0"/>
              <a:t>i.i.d</a:t>
            </a:r>
            <a:r>
              <a:rPr lang="en-US" sz="1800" b="1" dirty="0" smtClean="0"/>
              <a:t>. and independent.</a:t>
            </a:r>
          </a:p>
          <a:p>
            <a:pPr marL="173038" indent="-1730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will ignore the use of mixture densities (see </a:t>
            </a:r>
            <a:r>
              <a:rPr lang="en-US" sz="1800" b="1" dirty="0" smtClean="0">
                <a:hlinkClick r:id="rId3"/>
              </a:rPr>
              <a:t>Gauvain, 1994</a:t>
            </a:r>
            <a:r>
              <a:rPr lang="en-US" sz="1800" b="1" dirty="0" smtClean="0"/>
              <a:t> for the details).</a:t>
            </a:r>
          </a:p>
        </p:txBody>
      </p:sp>
      <p:graphicFrame>
        <p:nvGraphicFramePr>
          <p:cNvPr id="199696" name="Object 16"/>
          <p:cNvGraphicFramePr>
            <a:graphicFrameLocks noChangeAspect="1"/>
          </p:cNvGraphicFramePr>
          <p:nvPr/>
        </p:nvGraphicFramePr>
        <p:xfrm>
          <a:off x="458788" y="1137995"/>
          <a:ext cx="2505075" cy="493713"/>
        </p:xfrm>
        <a:graphic>
          <a:graphicData uri="http://schemas.openxmlformats.org/presentationml/2006/ole">
            <p:oleObj spid="_x0000_s199696" name="Equation" r:id="rId4" imgW="1676160" imgH="3301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Likelihood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84356" y="584616"/>
            <a:ext cx="8959644" cy="599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3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likelihood of the data (with respect to the </a:t>
            </a:r>
            <a:r>
              <a:rPr lang="en-US" sz="1800" i="1" dirty="0" err="1" smtClean="0">
                <a:solidFill>
                  <a:schemeClr val="bg1"/>
                </a:solidFill>
              </a:rPr>
              <a:t>k</a:t>
            </a:r>
            <a:r>
              <a:rPr lang="en-US" sz="1800" i="1" baseline="30000" dirty="0" err="1" smtClean="0">
                <a:solidFill>
                  <a:schemeClr val="bg1"/>
                </a:solidFill>
              </a:rPr>
              <a:t>th</a:t>
            </a:r>
            <a:r>
              <a:rPr lang="en-US" sz="1800" b="1" dirty="0" smtClean="0">
                <a:solidFill>
                  <a:schemeClr val="bg1"/>
                </a:solidFill>
              </a:rPr>
              <a:t> state) can be written as:</a:t>
            </a:r>
            <a:endParaRPr lang="en-US" sz="1800" b="1" dirty="0" smtClean="0">
              <a:solidFill>
                <a:schemeClr val="bg1"/>
              </a:solidFill>
              <a:sym typeface="Symbol"/>
            </a:endParaRP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The matrix r is referred to as the precision matrix and is defined as the inverse of the covariance matrix. The constant terms in the Gaussian are ignored because they don’t affect the optimization.</a:t>
            </a:r>
          </a:p>
          <a:p>
            <a:pPr marL="176213" indent="-176213">
              <a:spcAft>
                <a:spcPts val="5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The prior distribution for the Gaussian mean and covariance is approximated with a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  <a:hlinkClick r:id="rId3"/>
              </a:rPr>
              <a:t>normal-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  <a:hlinkClick r:id="rId3"/>
              </a:rPr>
              <a:t>Wishart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distribution:</a:t>
            </a:r>
            <a:endParaRPr lang="en-US" sz="1800" b="1" dirty="0" smtClean="0">
              <a:sym typeface="Symbol"/>
            </a:endParaRP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A 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Wishart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distribution is a multidimensional generalization of the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  <a:hlinkClick r:id="rId4"/>
              </a:rPr>
              <a:t>Chi-squared distribution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. </a:t>
            </a:r>
            <a:r>
              <a:rPr lang="en-US" sz="1800" b="1" smtClean="0">
                <a:solidFill>
                  <a:schemeClr val="bg1"/>
                </a:solidFill>
                <a:sym typeface="Symbol"/>
              </a:rPr>
              <a:t>A Chi-squared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distribution results from taking the sum of the squares of Gaussian random variables.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The vector and matrix,                , are the prior density parameters for                 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               : number of degrees of freedom;         : proportional to the prior prob.</a:t>
            </a:r>
          </a:p>
        </p:txBody>
      </p:sp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2795793" y="5821363"/>
          <a:ext cx="1063625" cy="339725"/>
        </p:xfrm>
        <a:graphic>
          <a:graphicData uri="http://schemas.openxmlformats.org/presentationml/2006/ole">
            <p:oleObj spid="_x0000_s228356" name="Equation" r:id="rId5" imgW="711000" imgH="228600" progId="Equation.3">
              <p:embed/>
            </p:oleObj>
          </a:graphicData>
        </a:graphic>
      </p:graphicFrame>
      <p:graphicFrame>
        <p:nvGraphicFramePr>
          <p:cNvPr id="228358" name="Object 6"/>
          <p:cNvGraphicFramePr>
            <a:graphicFrameLocks noChangeAspect="1"/>
          </p:cNvGraphicFramePr>
          <p:nvPr/>
        </p:nvGraphicFramePr>
        <p:xfrm>
          <a:off x="458788" y="4164427"/>
          <a:ext cx="5467350" cy="552450"/>
        </p:xfrm>
        <a:graphic>
          <a:graphicData uri="http://schemas.openxmlformats.org/presentationml/2006/ole">
            <p:oleObj spid="_x0000_s228358" name="Equation" r:id="rId6" imgW="3644640" imgH="368280" progId="Equation.3">
              <p:embed/>
            </p:oleObj>
          </a:graphicData>
        </a:graphic>
      </p:graphicFrame>
      <p:graphicFrame>
        <p:nvGraphicFramePr>
          <p:cNvPr id="228359" name="Object 7"/>
          <p:cNvGraphicFramePr>
            <a:graphicFrameLocks noChangeAspect="1"/>
          </p:cNvGraphicFramePr>
          <p:nvPr/>
        </p:nvGraphicFramePr>
        <p:xfrm>
          <a:off x="458788" y="928343"/>
          <a:ext cx="3910013" cy="1630363"/>
        </p:xfrm>
        <a:graphic>
          <a:graphicData uri="http://schemas.openxmlformats.org/presentationml/2006/ole">
            <p:oleObj spid="_x0000_s228359" name="Equation" r:id="rId7" imgW="2616120" imgH="1091880" progId="Equation.3">
              <p:embed/>
            </p:oleObj>
          </a:graphicData>
        </a:graphic>
      </p:graphicFrame>
      <p:graphicFrame>
        <p:nvGraphicFramePr>
          <p:cNvPr id="228360" name="Object 8"/>
          <p:cNvGraphicFramePr>
            <a:graphicFrameLocks noChangeAspect="1"/>
          </p:cNvGraphicFramePr>
          <p:nvPr/>
        </p:nvGraphicFramePr>
        <p:xfrm>
          <a:off x="7843628" y="5813425"/>
          <a:ext cx="1066800" cy="342900"/>
        </p:xfrm>
        <a:graphic>
          <a:graphicData uri="http://schemas.openxmlformats.org/presentationml/2006/ole">
            <p:oleObj spid="_x0000_s228360" name="Equation" r:id="rId8" imgW="711000" imgH="228600" progId="Equation.3">
              <p:embed/>
            </p:oleObj>
          </a:graphicData>
        </a:graphic>
      </p:graphicFrame>
      <p:graphicFrame>
        <p:nvGraphicFramePr>
          <p:cNvPr id="228361" name="Object 9"/>
          <p:cNvGraphicFramePr>
            <a:graphicFrameLocks noChangeAspect="1"/>
          </p:cNvGraphicFramePr>
          <p:nvPr/>
        </p:nvGraphicFramePr>
        <p:xfrm>
          <a:off x="366024" y="6235768"/>
          <a:ext cx="971550" cy="342900"/>
        </p:xfrm>
        <a:graphic>
          <a:graphicData uri="http://schemas.openxmlformats.org/presentationml/2006/ole">
            <p:oleObj spid="_x0000_s228361" name="Equation" r:id="rId9" imgW="647640" imgH="228600" progId="Equation.3">
              <p:embed/>
            </p:oleObj>
          </a:graphicData>
        </a:graphic>
      </p:graphicFrame>
      <p:graphicFrame>
        <p:nvGraphicFramePr>
          <p:cNvPr id="228362" name="Object 10"/>
          <p:cNvGraphicFramePr>
            <a:graphicFrameLocks noChangeAspect="1"/>
          </p:cNvGraphicFramePr>
          <p:nvPr/>
        </p:nvGraphicFramePr>
        <p:xfrm>
          <a:off x="4884669" y="6228454"/>
          <a:ext cx="609600" cy="342900"/>
        </p:xfrm>
        <a:graphic>
          <a:graphicData uri="http://schemas.openxmlformats.org/presentationml/2006/ole">
            <p:oleObj spid="_x0000_s228362" name="Equation" r:id="rId10" imgW="406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MAP Estimates for a Gaussian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84356" y="478600"/>
            <a:ext cx="873479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150000"/>
              </a:lnSpc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The EM algorithm can be applied to find the ML estimates. The auxiliary function,           , that is maximized is the combination of:</a:t>
            </a:r>
          </a:p>
          <a:p>
            <a:pPr marL="165100" indent="-165100">
              <a:lnSpc>
                <a:spcPct val="150000"/>
              </a:lnSpc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The auxiliary function,           , is given by</a:t>
            </a:r>
            <a:r>
              <a:rPr lang="en-US" sz="1800" b="1" dirty="0" smtClean="0">
                <a:sym typeface="Symbol"/>
              </a:rPr>
              <a:t>:</a:t>
            </a:r>
          </a:p>
          <a:p>
            <a:pPr marL="165100" indent="-165100">
              <a:lnSpc>
                <a:spcPct val="150000"/>
              </a:lnSpc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Continue from the </a:t>
            </a:r>
            <a:r>
              <a:rPr lang="en-US" sz="1800" b="1" dirty="0" smtClean="0">
                <a:sym typeface="Symbol"/>
                <a:hlinkClick r:id="rId3"/>
              </a:rPr>
              <a:t>Gauvain paper</a:t>
            </a:r>
            <a:r>
              <a:rPr lang="en-US" sz="1800" b="1" dirty="0" smtClean="0">
                <a:sym typeface="Symbol"/>
              </a:rPr>
              <a:t>.</a:t>
            </a:r>
            <a:endParaRPr lang="en-US" sz="1800" b="1" dirty="0" smtClean="0">
              <a:sym typeface="Symbol"/>
            </a:endParaRPr>
          </a:p>
        </p:txBody>
      </p:sp>
      <p:graphicFrame>
        <p:nvGraphicFramePr>
          <p:cNvPr id="229382" name="Object 6"/>
          <p:cNvGraphicFramePr>
            <a:graphicFrameLocks noChangeAspect="1"/>
          </p:cNvGraphicFramePr>
          <p:nvPr/>
        </p:nvGraphicFramePr>
        <p:xfrm>
          <a:off x="1320662" y="903769"/>
          <a:ext cx="665163" cy="376238"/>
        </p:xfrm>
        <a:graphic>
          <a:graphicData uri="http://schemas.openxmlformats.org/presentationml/2006/ole">
            <p:oleObj spid="_x0000_s229382" name="Equation" r:id="rId4" imgW="444240" imgH="253800" progId="Equation.3">
              <p:embed/>
            </p:oleObj>
          </a:graphicData>
        </a:graphic>
      </p:graphicFrame>
      <p:graphicFrame>
        <p:nvGraphicFramePr>
          <p:cNvPr id="229384" name="Object 8"/>
          <p:cNvGraphicFramePr>
            <a:graphicFrameLocks noChangeAspect="1"/>
          </p:cNvGraphicFramePr>
          <p:nvPr/>
        </p:nvGraphicFramePr>
        <p:xfrm>
          <a:off x="458788" y="2155066"/>
          <a:ext cx="2276475" cy="644525"/>
        </p:xfrm>
        <a:graphic>
          <a:graphicData uri="http://schemas.openxmlformats.org/presentationml/2006/ole">
            <p:oleObj spid="_x0000_s229384" name="Equation" r:id="rId5" imgW="1523880" imgH="431640" progId="Equation.3">
              <p:embed/>
            </p:oleObj>
          </a:graphicData>
        </a:graphic>
      </p:graphicFrame>
      <p:graphicFrame>
        <p:nvGraphicFramePr>
          <p:cNvPr id="229388" name="Object 12"/>
          <p:cNvGraphicFramePr>
            <a:graphicFrameLocks noChangeAspect="1"/>
          </p:cNvGraphicFramePr>
          <p:nvPr/>
        </p:nvGraphicFramePr>
        <p:xfrm>
          <a:off x="458788" y="1373809"/>
          <a:ext cx="2413000" cy="376238"/>
        </p:xfrm>
        <a:graphic>
          <a:graphicData uri="http://schemas.openxmlformats.org/presentationml/2006/ole">
            <p:oleObj spid="_x0000_s229388" name="Equation" r:id="rId6" imgW="1612800" imgH="253800" progId="Equation.3">
              <p:embed/>
            </p:oleObj>
          </a:graphicData>
        </a:graphic>
      </p:graphicFrame>
      <p:graphicFrame>
        <p:nvGraphicFramePr>
          <p:cNvPr id="229389" name="Object 13"/>
          <p:cNvGraphicFramePr>
            <a:graphicFrameLocks noChangeAspect="1"/>
          </p:cNvGraphicFramePr>
          <p:nvPr/>
        </p:nvGraphicFramePr>
        <p:xfrm>
          <a:off x="2758661" y="1771306"/>
          <a:ext cx="665163" cy="376237"/>
        </p:xfrm>
        <a:graphic>
          <a:graphicData uri="http://schemas.openxmlformats.org/presentationml/2006/ole">
            <p:oleObj spid="_x0000_s229389" name="Equation" r:id="rId7" imgW="4442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22761</TotalTime>
  <Words>388</Words>
  <Application>Microsoft PowerPoint</Application>
  <PresentationFormat>Letter Paper (8.5x11 in)</PresentationFormat>
  <Paragraphs>27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2101</cp:revision>
  <dcterms:created xsi:type="dcterms:W3CDTF">2002-09-12T17:13:32Z</dcterms:created>
  <dcterms:modified xsi:type="dcterms:W3CDTF">2008-11-05T01:32:38Z</dcterms:modified>
</cp:coreProperties>
</file>