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84" r:id="rId1"/>
    <p:sldMasterId id="2147483701" r:id="rId2"/>
  </p:sldMasterIdLst>
  <p:notesMasterIdLst>
    <p:notesMasterId r:id="rId16"/>
  </p:notesMasterIdLst>
  <p:handoutMasterIdLst>
    <p:handoutMasterId r:id="rId17"/>
  </p:handoutMasterIdLst>
  <p:sldIdLst>
    <p:sldId id="325" r:id="rId3"/>
    <p:sldId id="557" r:id="rId4"/>
    <p:sldId id="567" r:id="rId5"/>
    <p:sldId id="569" r:id="rId6"/>
    <p:sldId id="570" r:id="rId7"/>
    <p:sldId id="571" r:id="rId8"/>
    <p:sldId id="577" r:id="rId9"/>
    <p:sldId id="573" r:id="rId10"/>
    <p:sldId id="574" r:id="rId11"/>
    <p:sldId id="575" r:id="rId12"/>
    <p:sldId id="578" r:id="rId13"/>
    <p:sldId id="579" r:id="rId14"/>
    <p:sldId id="580" r:id="rId15"/>
  </p:sldIdLst>
  <p:sldSz cx="9144000" cy="6858000" type="letter"/>
  <p:notesSz cx="7077075" cy="90043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892034"/>
    <a:srgbClr val="EFF755"/>
    <a:srgbClr val="CC6600"/>
    <a:srgbClr val="6666FF"/>
    <a:srgbClr val="008000"/>
    <a:srgbClr val="000080"/>
    <a:srgbClr val="004000"/>
    <a:srgbClr val="9966FF"/>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4713" autoAdjust="0"/>
    <p:restoredTop sz="96226" autoAdjust="0"/>
  </p:normalViewPr>
  <p:slideViewPr>
    <p:cSldViewPr snapToGrid="0">
      <p:cViewPr varScale="1">
        <p:scale>
          <a:sx n="72" d="100"/>
          <a:sy n="72" d="100"/>
        </p:scale>
        <p:origin x="-1440" y="-90"/>
      </p:cViewPr>
      <p:guideLst>
        <p:guide orient="horz" pos="1865"/>
        <p:guide pos="14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734" y="-108"/>
      </p:cViewPr>
      <p:guideLst>
        <p:guide orient="horz" pos="2835"/>
        <p:guide pos="2229"/>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image" Target="../media/image14.wmf"/><Relationship Id="rId1" Type="http://schemas.openxmlformats.org/officeDocument/2006/relationships/image" Target="../media/image13.wmf"/><Relationship Id="rId4"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drawings/_rels/vmlDrawing7.vml.rels><?xml version="1.0" encoding="UTF-8" standalone="yes"?>
<Relationships xmlns="http://schemas.openxmlformats.org/package/2006/relationships"><Relationship Id="rId8" Type="http://schemas.openxmlformats.org/officeDocument/2006/relationships/image" Target="../media/image29.wmf"/><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 Id="rId9" Type="http://schemas.openxmlformats.org/officeDocument/2006/relationships/image" Target="../media/image3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1"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009317" y="0"/>
            <a:ext cx="3067758" cy="45021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lvl1pPr algn="r" defTabSz="915848">
              <a:defRPr sz="11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44636" y="4277043"/>
            <a:ext cx="5187804" cy="4051935"/>
          </a:xfrm>
          <a:prstGeom prst="rect">
            <a:avLst/>
          </a:prstGeom>
          <a:noFill/>
          <a:ln w="9525">
            <a:noFill/>
            <a:miter lim="800000"/>
            <a:headEnd/>
            <a:tailEnd/>
          </a:ln>
          <a:effectLst/>
        </p:spPr>
        <p:txBody>
          <a:bodyPr vert="horz" wrap="square" lIns="91612" tIns="45805" rIns="91612" bIns="4580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1"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defTabSz="915848">
              <a:defRPr sz="11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009317" y="8554085"/>
            <a:ext cx="3067758" cy="450215"/>
          </a:xfrm>
          <a:prstGeom prst="rect">
            <a:avLst/>
          </a:prstGeom>
          <a:noFill/>
          <a:ln w="9525">
            <a:noFill/>
            <a:miter lim="800000"/>
            <a:headEnd/>
            <a:tailEnd/>
          </a:ln>
          <a:effectLst/>
        </p:spPr>
        <p:txBody>
          <a:bodyPr vert="horz" wrap="square" lIns="91612" tIns="45805" rIns="91612" bIns="45805" numCol="1" anchor="b" anchorCtr="0" compatLnSpc="1">
            <a:prstTxWarp prst="textNoShape">
              <a:avLst/>
            </a:prstTxWarp>
          </a:bodyPr>
          <a:lstStyle>
            <a:lvl1pPr algn="r" defTabSz="915848">
              <a:defRPr sz="11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ECC53042-5A96-4DBC-B738-B843823BA6D7}" type="slidenum">
              <a:rPr lang="en-US" smtClean="0"/>
              <a:pPr>
                <a:defRPr/>
              </a:pPr>
              <a:t>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dirty="0"/>
              <a:t>R. S. Sutton and A. G. </a:t>
            </a:r>
            <a:r>
              <a:rPr lang="en-US" altLang="en-US" dirty="0" err="1"/>
              <a:t>Barto</a:t>
            </a:r>
            <a:r>
              <a:rPr lang="en-US" altLang="en-US" dirty="0"/>
              <a:t>: Reinforcement Learning: An Introduction</a:t>
            </a:r>
            <a:endParaRPr lang="en-US" altLang="en-US" sz="1400" dirty="0"/>
          </a:p>
        </p:txBody>
      </p:sp>
      <p:sp>
        <p:nvSpPr>
          <p:cNvPr id="4"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2A9A9A9B-D817-4253-85CF-175FAC8E63AC}"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6858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447800"/>
            <a:ext cx="3810000" cy="4876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447800"/>
            <a:ext cx="3810000" cy="4876800"/>
          </a:xfrm>
          <a:prstGeom prst="rect">
            <a:avLst/>
          </a:prstGeom>
        </p:spPr>
        <p:txBody>
          <a:bodyPr/>
          <a:lstStyle/>
          <a:p>
            <a:pPr lvl="0"/>
            <a:endParaRPr lang="en-US" noProof="0" smtClean="0"/>
          </a:p>
        </p:txBody>
      </p:sp>
      <p:sp>
        <p:nvSpPr>
          <p:cNvPr id="5" name="Rectangle 5"/>
          <p:cNvSpPr>
            <a:spLocks noGrp="1" noChangeArrowheads="1"/>
          </p:cNvSpPr>
          <p:nvPr>
            <p:ph type="ftr" sz="quarter" idx="10"/>
          </p:nvPr>
        </p:nvSpPr>
        <p:spPr>
          <a:xfrm>
            <a:off x="0" y="6629400"/>
            <a:ext cx="5638800" cy="228600"/>
          </a:xfrm>
          <a:prstGeom prst="rect">
            <a:avLst/>
          </a:prstGeom>
          <a:ln/>
        </p:spPr>
        <p:txBody>
          <a:bodyPr/>
          <a:lstStyle>
            <a:lvl1pPr>
              <a:defRPr/>
            </a:lvl1pPr>
          </a:lstStyle>
          <a:p>
            <a:pPr>
              <a:defRPr/>
            </a:pPr>
            <a:r>
              <a:rPr lang="en-US" altLang="en-US"/>
              <a:t>R. S. Sutton and A. G. Barto: Reinforcement Learning: An Introduction</a:t>
            </a:r>
            <a:endParaRPr lang="en-US" altLang="en-US" sz="1400"/>
          </a:p>
        </p:txBody>
      </p:sp>
      <p:sp>
        <p:nvSpPr>
          <p:cNvPr id="6" name="Rectangle 6"/>
          <p:cNvSpPr>
            <a:spLocks noGrp="1" noChangeArrowheads="1"/>
          </p:cNvSpPr>
          <p:nvPr>
            <p:ph type="sldNum" sz="quarter" idx="11"/>
          </p:nvPr>
        </p:nvSpPr>
        <p:spPr>
          <a:xfrm>
            <a:off x="7239000" y="6629400"/>
            <a:ext cx="1905000" cy="228600"/>
          </a:xfrm>
          <a:prstGeom prst="rect">
            <a:avLst/>
          </a:prstGeom>
          <a:ln/>
        </p:spPr>
        <p:txBody>
          <a:bodyPr/>
          <a:lstStyle>
            <a:lvl1pPr>
              <a:defRPr/>
            </a:lvl1pPr>
          </a:lstStyle>
          <a:p>
            <a:pPr>
              <a:defRPr/>
            </a:pPr>
            <a:fld id="{1EE89630-ECFE-46C4-8DDC-33331FDD31C1}"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dirty="0">
              <a:solidFill>
                <a:schemeClr val="hlink"/>
              </a:solidFill>
              <a:latin typeface="Times New Roman" pitchFamily="18" charset="0"/>
            </a:endParaRPr>
          </a:p>
        </p:txBody>
      </p:sp>
      <p:sp>
        <p:nvSpPr>
          <p:cNvPr id="5" name="Text Box 8"/>
          <p:cNvSpPr txBox="1">
            <a:spLocks noChangeArrowheads="1"/>
          </p:cNvSpPr>
          <p:nvPr/>
        </p:nvSpPr>
        <p:spPr bwMode="auto">
          <a:xfrm>
            <a:off x="479426" y="130175"/>
            <a:ext cx="4490140" cy="369332"/>
          </a:xfrm>
          <a:prstGeom prst="rect">
            <a:avLst/>
          </a:prstGeom>
          <a:solidFill>
            <a:srgbClr val="FFFFFF"/>
          </a:solidFill>
          <a:ln w="9525">
            <a:noFill/>
            <a:miter lim="800000"/>
            <a:headEnd/>
            <a:tailEnd/>
          </a:ln>
        </p:spPr>
        <p:txBody>
          <a:bodyPr wrap="square" anchor="ctr" anchorCtr="1">
            <a:spAutoFit/>
          </a:bodyPr>
          <a:lstStyle/>
          <a:p>
            <a:pPr>
              <a:spcBef>
                <a:spcPct val="50000"/>
              </a:spcBef>
            </a:pPr>
            <a:r>
              <a:rPr lang="en-US" sz="1800" b="1" dirty="0">
                <a:solidFill>
                  <a:srgbClr val="333399"/>
                </a:solidFill>
              </a:rPr>
              <a:t>ECE </a:t>
            </a:r>
            <a:r>
              <a:rPr lang="en-US" sz="1800" b="1" dirty="0" smtClean="0">
                <a:solidFill>
                  <a:srgbClr val="333399"/>
                </a:solidFill>
              </a:rPr>
              <a:t>8423 – Adaptive Signal Processing</a:t>
            </a:r>
          </a:p>
        </p:txBody>
      </p:sp>
    </p:spTree>
  </p:cSld>
  <p:clrMap bg1="lt1" tx1="dk1" bg2="lt2" tx2="dk2" accent1="accent1" accent2="accent2" accent3="accent3" accent4="accent4" accent5="accent5" accent6="accent6" hlink="hlink" folHlink="folHlink"/>
  <p:sldLayoutIdLst>
    <p:sldLayoutId id="2147483685" r:id="rId1"/>
    <p:sldLayoutId id="2147483713" r:id="rId2"/>
    <p:sldLayoutId id="214748371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dirty="0"/>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a:t>
            </a:r>
            <a:r>
              <a:rPr lang="en-US" sz="1200" b="1" dirty="0" smtClean="0">
                <a:solidFill>
                  <a:srgbClr val="892034"/>
                </a:solidFill>
              </a:rPr>
              <a:t>8423: </a:t>
            </a:r>
            <a:r>
              <a:rPr lang="en-US" sz="1200" b="1" dirty="0">
                <a:solidFill>
                  <a:srgbClr val="892034"/>
                </a:solidFill>
              </a:rPr>
              <a:t>Lecture </a:t>
            </a:r>
            <a:r>
              <a:rPr lang="en-US" sz="1200" b="1" dirty="0" smtClean="0">
                <a:solidFill>
                  <a:srgbClr val="892034"/>
                </a:solidFill>
              </a:rPr>
              <a:t>23,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ocw.mit.edu/NR/rdonlyres/Mathematics/18-443Fall2003/D1920400-EAD0-43AE-88F3-DCBF0FCC34FF/0/lec29.pdf" TargetMode="External"/><Relationship Id="rId13" Type="http://schemas.openxmlformats.org/officeDocument/2006/relationships/hyperlink" Target="http://learnbayes.blogspot.com/2007/09/using-mixture-of-conjugate-priors.html" TargetMode="External"/><Relationship Id="rId3" Type="http://schemas.openxmlformats.org/officeDocument/2006/relationships/hyperlink" Target="http://en.wikipedia.org/wiki/Conjugate_prior" TargetMode="External"/><Relationship Id="rId7" Type="http://schemas.openxmlformats.org/officeDocument/2006/relationships/hyperlink" Target="http://www-users.york.ac.uk/~pml1/bayes/book.htm" TargetMode="External"/><Relationship Id="rId12"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kochanski.org/gpk/teaching/0401Oxford/continuous.pdf" TargetMode="External"/><Relationship Id="rId11" Type="http://schemas.openxmlformats.org/officeDocument/2006/relationships/hyperlink" Target="http://www.inference.phy.cam.ac.uk/rpa23/changepoint.php" TargetMode="External"/><Relationship Id="rId5" Type="http://schemas.openxmlformats.org/officeDocument/2006/relationships/hyperlink" Target="http://www.people.cornell.edu/pages/df36/CONJCOMPnew.pdf" TargetMode="External"/><Relationship Id="rId10" Type="http://schemas.openxmlformats.org/officeDocument/2006/relationships/hyperlink" Target="http://www.ece.msstate.edu/research/isip/publications/courses/ece_8423/lectures/current/lecture_23.mp3" TargetMode="External"/><Relationship Id="rId4" Type="http://schemas.openxmlformats.org/officeDocument/2006/relationships/hyperlink" Target="http://home.uchicago.edu/~grynav/bayes/ABSLec11.ppt" TargetMode="External"/><Relationship Id="rId9" Type="http://schemas.openxmlformats.org/officeDocument/2006/relationships/hyperlink" Target="http://www.ece.msstate.edu/research/isip/publications/courses/ece_8423/lectures/current/lecture_23.ppt" TargetMode="External"/><Relationship Id="rId1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oleObject" Target="../embeddings/oleObject9.bin"/><Relationship Id="rId4" Type="http://schemas.openxmlformats.org/officeDocument/2006/relationships/oleObject" Target="../embeddings/oleObject8.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0.xml"/><Relationship Id="rId1" Type="http://schemas.openxmlformats.org/officeDocument/2006/relationships/vmlDrawing" Target="../drawings/vmlDrawing4.vml"/><Relationship Id="rId6" Type="http://schemas.openxmlformats.org/officeDocument/2006/relationships/oleObject" Target="../embeddings/oleObject13.bin"/><Relationship Id="rId5" Type="http://schemas.openxmlformats.org/officeDocument/2006/relationships/oleObject" Target="../embeddings/oleObject12.bin"/><Relationship Id="rId4" Type="http://schemas.openxmlformats.org/officeDocument/2006/relationships/oleObject" Target="../embeddings/oleObject1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0.xml"/><Relationship Id="rId1" Type="http://schemas.openxmlformats.org/officeDocument/2006/relationships/vmlDrawing" Target="../drawings/vmlDrawing5.vml"/><Relationship Id="rId6" Type="http://schemas.openxmlformats.org/officeDocument/2006/relationships/oleObject" Target="../embeddings/oleObject16.bin"/><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0.xml"/><Relationship Id="rId1" Type="http://schemas.openxmlformats.org/officeDocument/2006/relationships/vmlDrawing" Target="../drawings/vmlDrawing6.vml"/><Relationship Id="rId5" Type="http://schemas.openxmlformats.org/officeDocument/2006/relationships/oleObject" Target="../embeddings/oleObject18.bin"/><Relationship Id="rId4" Type="http://schemas.openxmlformats.org/officeDocument/2006/relationships/oleObject" Target="../embeddings/oleObject17.bin"/></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oleObject" Target="../embeddings/oleObject28.bin"/><Relationship Id="rId3" Type="http://schemas.openxmlformats.org/officeDocument/2006/relationships/notesSlide" Target="../notesSlides/notesSlide4.xml"/><Relationship Id="rId7" Type="http://schemas.openxmlformats.org/officeDocument/2006/relationships/oleObject" Target="../embeddings/oleObject22.bin"/><Relationship Id="rId12" Type="http://schemas.openxmlformats.org/officeDocument/2006/relationships/oleObject" Target="../embeddings/oleObject27.bin"/><Relationship Id="rId2" Type="http://schemas.openxmlformats.org/officeDocument/2006/relationships/slideLayout" Target="../slideLayouts/slideLayout10.xml"/><Relationship Id="rId1" Type="http://schemas.openxmlformats.org/officeDocument/2006/relationships/vmlDrawing" Target="../drawings/vmlDrawing7.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5" Type="http://schemas.openxmlformats.org/officeDocument/2006/relationships/oleObject" Target="../embeddings/oleObject3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 Id="rId14" Type="http://schemas.openxmlformats.org/officeDocument/2006/relationships/oleObject" Target="../embeddings/oleObject29.bin"/></Relationships>
</file>

<file path=ppt/slides/_rels/slide9.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lvl="0" indent="-176213" fontAlgn="auto">
              <a:spcAft>
                <a:spcPts val="0"/>
              </a:spcAft>
              <a:buFont typeface="Arial" pitchFamily="34" charset="0"/>
              <a:buChar char="•"/>
              <a:defRP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dirty="0" smtClean="0">
                <a:solidFill>
                  <a:schemeClr val="tx2"/>
                </a:solidFill>
                <a:latin typeface="+mn-lt"/>
              </a:rPr>
              <a:t>Conjugate Priors</a:t>
            </a:r>
            <a:br>
              <a:rPr lang="en-US" sz="1800" b="1" dirty="0" smtClean="0">
                <a:solidFill>
                  <a:schemeClr val="tx2"/>
                </a:solidFill>
                <a:latin typeface="+mn-lt"/>
              </a:rPr>
            </a:br>
            <a:r>
              <a:rPr lang="en-US" sz="1800" b="1" dirty="0" smtClean="0">
                <a:solidFill>
                  <a:schemeClr val="tx2"/>
                </a:solidFill>
                <a:latin typeface="+mn-lt"/>
              </a:rPr>
              <a:t>Multinomial</a:t>
            </a:r>
            <a:br>
              <a:rPr lang="en-US" sz="1800" b="1" dirty="0" smtClean="0">
                <a:solidFill>
                  <a:schemeClr val="tx2"/>
                </a:solidFill>
                <a:latin typeface="+mn-lt"/>
              </a:rPr>
            </a:br>
            <a:r>
              <a:rPr lang="en-US" sz="1800" b="1" dirty="0" smtClean="0">
                <a:solidFill>
                  <a:schemeClr val="tx2"/>
                </a:solidFill>
                <a:latin typeface="+mn-lt"/>
              </a:rPr>
              <a:t>Gaussian</a:t>
            </a:r>
            <a:br>
              <a:rPr lang="en-US" sz="1800" b="1" dirty="0" smtClean="0">
                <a:solidFill>
                  <a:schemeClr val="tx2"/>
                </a:solidFill>
                <a:latin typeface="+mn-lt"/>
              </a:rPr>
            </a:br>
            <a:r>
              <a:rPr lang="en-US" sz="1800" b="1" dirty="0" smtClean="0">
                <a:solidFill>
                  <a:schemeClr val="tx2"/>
                </a:solidFill>
                <a:latin typeface="+mn-lt"/>
              </a:rPr>
              <a:t>MAP Variance Estimation</a:t>
            </a:r>
            <a:br>
              <a:rPr lang="en-US" sz="1800" b="1" dirty="0" smtClean="0">
                <a:solidFill>
                  <a:schemeClr val="tx2"/>
                </a:solidFill>
                <a:latin typeface="+mn-lt"/>
              </a:rPr>
            </a:br>
            <a:r>
              <a:rPr lang="en-US" sz="1800" b="1" dirty="0" smtClean="0">
                <a:solidFill>
                  <a:schemeClr val="tx2"/>
                </a:solidFill>
                <a:latin typeface="+mn-lt"/>
              </a:rPr>
              <a:t>Example</a:t>
            </a:r>
            <a:endParaRPr kumimoji="0" lang="en-US" sz="1800" b="1" i="0" u="none" strike="noStrike" kern="1200" cap="none" spc="0" normalizeH="0" baseline="0" noProof="0" dirty="0" smtClean="0">
              <a:ln>
                <a:noFill/>
              </a:ln>
              <a:solidFill>
                <a:schemeClr val="tx2"/>
              </a:solidFill>
              <a:effectLst/>
              <a:uLnTx/>
              <a:uFillTx/>
              <a:latin typeface="+mn-lt"/>
              <a:ea typeface="+mn-ea"/>
              <a:cs typeface="+mn-cs"/>
            </a:endParaRPr>
          </a:p>
          <a:p>
            <a:pPr marL="230188" indent="-230188">
              <a:spcBef>
                <a:spcPts val="1400"/>
              </a:spcBef>
              <a:buFont typeface="Arial" pitchFamily="34" charset="0"/>
              <a:buChar char="•"/>
            </a:pPr>
            <a:r>
              <a:rPr kumimoji="0" lang="en-US" sz="2400" b="1" i="0" u="none" strike="noStrike" kern="1200" cap="none" spc="0" normalizeH="0" baseline="0" noProof="0" dirty="0" smtClean="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smtClean="0">
                <a:ln>
                  <a:noFill/>
                </a:ln>
                <a:solidFill>
                  <a:schemeClr val="accent1"/>
                </a:solidFill>
                <a:effectLst/>
                <a:uLnTx/>
                <a:uFillTx/>
                <a:latin typeface="+mn-lt"/>
                <a:ea typeface="+mn-ea"/>
                <a:cs typeface="+mn-cs"/>
              </a:rPr>
            </a:br>
            <a:r>
              <a:rPr lang="en-US" sz="1800" b="1" noProof="0" dirty="0" smtClean="0">
                <a:solidFill>
                  <a:schemeClr val="bg1"/>
                </a:solidFill>
                <a:hlinkClick r:id="rId3"/>
              </a:rPr>
              <a:t>Wiki: Conjugate Priors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4"/>
              </a:rPr>
              <a:t>GN: Bayesian Regression</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5"/>
              </a:rPr>
              <a:t>DF: Conjugate Priors and Posteriors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6"/>
              </a:rPr>
              <a:t>GK: MAP Estimation of Parameters</a:t>
            </a:r>
            <a:r>
              <a:rPr lang="en-US" sz="1800" b="1" dirty="0" smtClean="0">
                <a:solidFill>
                  <a:schemeClr val="bg1"/>
                </a:solidFill>
              </a:rPr>
              <a:t/>
            </a:r>
            <a:br>
              <a:rPr lang="en-US" sz="1800" b="1" dirty="0" smtClean="0">
                <a:solidFill>
                  <a:schemeClr val="bg1"/>
                </a:solidFill>
              </a:rPr>
            </a:br>
            <a:r>
              <a:rPr lang="en-US" sz="1800" b="1" dirty="0" smtClean="0">
                <a:solidFill>
                  <a:schemeClr val="bg1"/>
                </a:solidFill>
                <a:hlinkClick r:id="rId7"/>
              </a:rPr>
              <a:t>PML: Bayesian Statistics: An Introduction</a:t>
            </a:r>
            <a:r>
              <a:rPr lang="en-US" sz="1800" b="1" dirty="0" smtClean="0">
                <a:solidFill>
                  <a:schemeClr val="bg1"/>
                </a:solidFill>
                <a:hlinkClick r:id="rId8"/>
              </a:rPr>
              <a:t/>
            </a:r>
            <a:br>
              <a:rPr lang="en-US" sz="1800" b="1" dirty="0" smtClean="0">
                <a:solidFill>
                  <a:schemeClr val="bg1"/>
                </a:solidFill>
                <a:hlinkClick r:id="rId8"/>
              </a:rPr>
            </a:br>
            <a:endParaRPr lang="en-US" sz="1800" b="1" dirty="0" smtClean="0">
              <a:solidFill>
                <a:schemeClr val="accent2"/>
              </a:solidFill>
              <a:latin typeface="+mn-lt"/>
            </a:endParaRPr>
          </a:p>
        </p:txBody>
      </p:sp>
      <p:sp>
        <p:nvSpPr>
          <p:cNvPr id="5" name="Text Box 7"/>
          <p:cNvSpPr txBox="1">
            <a:spLocks noChangeArrowheads="1"/>
          </p:cNvSpPr>
          <p:nvPr/>
        </p:nvSpPr>
        <p:spPr bwMode="auto">
          <a:xfrm>
            <a:off x="479425" y="5739618"/>
            <a:ext cx="8243888" cy="646319"/>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pPr>
            <a:r>
              <a:rPr lang="en-US" sz="1800" b="1" dirty="0">
                <a:solidFill>
                  <a:schemeClr val="accent1"/>
                </a:solidFill>
              </a:rPr>
              <a:t>•	URL: </a:t>
            </a:r>
            <a:r>
              <a:rPr lang="en-US" sz="1800" b="1" dirty="0" smtClean="0">
                <a:solidFill>
                  <a:schemeClr val="accent2"/>
                </a:solidFill>
                <a:hlinkClick r:id="rId9"/>
              </a:rPr>
              <a:t>.../publications/courses/ece_8423/lectures/current/lecture_23.ppt</a:t>
            </a:r>
            <a:endParaRPr lang="en-US" sz="1800" b="1" dirty="0" smtClean="0">
              <a:solidFill>
                <a:schemeClr val="accent2"/>
              </a:solidFill>
            </a:endParaRPr>
          </a:p>
          <a:p>
            <a:pPr marL="176213" indent="-176213">
              <a:lnSpc>
                <a:spcPct val="90000"/>
              </a:lnSpc>
              <a:spcBef>
                <a:spcPct val="20000"/>
              </a:spcBef>
            </a:pPr>
            <a:r>
              <a:rPr lang="en-US" sz="1800" b="1" dirty="0" smtClean="0">
                <a:solidFill>
                  <a:schemeClr val="accent1"/>
                </a:solidFill>
              </a:rPr>
              <a:t>•	MP3: </a:t>
            </a:r>
            <a:r>
              <a:rPr lang="en-US" sz="1800" b="1" dirty="0" smtClean="0">
                <a:solidFill>
                  <a:schemeClr val="accent2"/>
                </a:solidFill>
                <a:hlinkClick r:id="rId10"/>
              </a:rPr>
              <a:t>.../publications/courses/ece_8423/lectures/current/lecture_23.mp3</a:t>
            </a:r>
            <a:endParaRPr lang="en-US" sz="1800" b="1" dirty="0">
              <a:solidFill>
                <a:schemeClr val="accent2"/>
              </a:solidFill>
            </a:endParaRPr>
          </a:p>
        </p:txBody>
      </p:sp>
      <p:sp>
        <p:nvSpPr>
          <p:cNvPr id="6"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tabLst>
                <a:tab pos="2908300" algn="l"/>
              </a:tabLst>
            </a:pPr>
            <a:r>
              <a:rPr lang="en-US" b="1" dirty="0">
                <a:solidFill>
                  <a:schemeClr val="accent1"/>
                </a:solidFill>
              </a:rPr>
              <a:t>LECTURE </a:t>
            </a:r>
            <a:r>
              <a:rPr lang="en-US" b="1" dirty="0" smtClean="0">
                <a:solidFill>
                  <a:schemeClr val="accent1"/>
                </a:solidFill>
              </a:rPr>
              <a:t>23: </a:t>
            </a:r>
            <a:r>
              <a:rPr lang="en-US" b="1" dirty="0" smtClean="0">
                <a:solidFill>
                  <a:schemeClr val="accent2"/>
                </a:solidFill>
              </a:rPr>
              <a:t>CONJUGATE PRIORS AND</a:t>
            </a:r>
            <a:br>
              <a:rPr lang="en-US" b="1" dirty="0" smtClean="0">
                <a:solidFill>
                  <a:schemeClr val="accent2"/>
                </a:solidFill>
              </a:rPr>
            </a:br>
            <a:r>
              <a:rPr lang="en-US" b="1" dirty="0" smtClean="0">
                <a:solidFill>
                  <a:schemeClr val="accent2"/>
                </a:solidFill>
              </a:rPr>
              <a:t>MAP VARIANCE ESTIMATION</a:t>
            </a:r>
            <a:endParaRPr lang="en-US" b="1" dirty="0">
              <a:solidFill>
                <a:schemeClr val="accent2"/>
              </a:solidFill>
            </a:endParaRPr>
          </a:p>
        </p:txBody>
      </p:sp>
      <p:pic>
        <p:nvPicPr>
          <p:cNvPr id="201729" name="Picture 1">
            <a:hlinkClick r:id="rId11"/>
          </p:cNvPr>
          <p:cNvPicPr>
            <a:picLocks noChangeAspect="1" noChangeArrowheads="1"/>
          </p:cNvPicPr>
          <p:nvPr/>
        </p:nvPicPr>
        <p:blipFill>
          <a:blip r:embed="rId12"/>
          <a:srcRect/>
          <a:stretch>
            <a:fillRect/>
          </a:stretch>
        </p:blipFill>
        <p:spPr bwMode="auto">
          <a:xfrm>
            <a:off x="6732104" y="3544794"/>
            <a:ext cx="1956284" cy="1959161"/>
          </a:xfrm>
          <a:prstGeom prst="rect">
            <a:avLst/>
          </a:prstGeom>
          <a:noFill/>
          <a:ln w="38100">
            <a:solidFill>
              <a:schemeClr val="accent1"/>
            </a:solidFill>
            <a:miter lim="800000"/>
            <a:headEnd/>
            <a:tailEnd/>
          </a:ln>
          <a:effectLst/>
        </p:spPr>
      </p:pic>
      <p:pic>
        <p:nvPicPr>
          <p:cNvPr id="201730" name="Picture 2" descr="C:\Users\picone\AppData\Local\Temp\mixbeta.jpg">
            <a:hlinkClick r:id="rId13"/>
          </p:cNvPr>
          <p:cNvPicPr>
            <a:picLocks noChangeAspect="1" noChangeArrowheads="1"/>
          </p:cNvPicPr>
          <p:nvPr/>
        </p:nvPicPr>
        <p:blipFill>
          <a:blip r:embed="rId14"/>
          <a:srcRect/>
          <a:stretch>
            <a:fillRect/>
          </a:stretch>
        </p:blipFill>
        <p:spPr bwMode="auto">
          <a:xfrm>
            <a:off x="5047972" y="1625668"/>
            <a:ext cx="2098193" cy="2098193"/>
          </a:xfrm>
          <a:prstGeom prst="rect">
            <a:avLst/>
          </a:prstGeom>
          <a:noFill/>
          <a:ln w="38100">
            <a:solidFill>
              <a:schemeClr val="accent1"/>
            </a:solidFill>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2831544"/>
          </a:xfrm>
          <a:prstGeom prst="rect">
            <a:avLst/>
          </a:prstGeom>
          <a:noFill/>
          <a:ln w="9525">
            <a:noFill/>
            <a:miter lim="800000"/>
            <a:headEnd/>
            <a:tailEnd/>
          </a:ln>
          <a:effectLst/>
        </p:spPr>
        <p:txBody>
          <a:bodyPr wrap="square" lIns="0" tIns="0" rIns="0" bIns="0">
            <a:spAutoFit/>
          </a:bodyPr>
          <a:lstStyle/>
          <a:p>
            <a:pPr marL="168275" indent="-168275">
              <a:spcAft>
                <a:spcPts val="1200"/>
              </a:spcAft>
              <a:buFont typeface="Arial" pitchFamily="34" charset="0"/>
              <a:buChar char="•"/>
            </a:pPr>
            <a:r>
              <a:rPr lang="en-US" sz="1800" b="1" dirty="0" smtClean="0"/>
              <a:t>Introduced the concept of a conjugate prior.</a:t>
            </a:r>
          </a:p>
          <a:p>
            <a:pPr marL="168275" indent="-168275">
              <a:spcAft>
                <a:spcPts val="1200"/>
              </a:spcAft>
              <a:buFont typeface="Arial" pitchFamily="34" charset="0"/>
              <a:buChar char="•"/>
            </a:pPr>
            <a:r>
              <a:rPr lang="en-US" sz="1800" b="1" dirty="0" smtClean="0"/>
              <a:t>Introduced several priors that are commonly used in statistical modeling and signal processing.</a:t>
            </a:r>
          </a:p>
          <a:p>
            <a:pPr marL="168275" indent="-168275">
              <a:spcAft>
                <a:spcPts val="1200"/>
              </a:spcAft>
              <a:buFont typeface="Arial" pitchFamily="34" charset="0"/>
              <a:buChar char="•"/>
            </a:pPr>
            <a:r>
              <a:rPr lang="en-US" sz="1800" b="1" dirty="0" smtClean="0"/>
              <a:t>Derived adaptation of the variance of a </a:t>
            </a:r>
            <a:r>
              <a:rPr lang="en-US" sz="1800" b="1" dirty="0" smtClean="0"/>
              <a:t>scalar Gaussian random variable using MAP.</a:t>
            </a:r>
          </a:p>
          <a:p>
            <a:pPr marL="168275" indent="-168275">
              <a:spcAft>
                <a:spcPts val="1200"/>
              </a:spcAft>
              <a:buFont typeface="Arial" pitchFamily="34" charset="0"/>
              <a:buChar char="•"/>
            </a:pPr>
            <a:r>
              <a:rPr lang="en-US" sz="1800" b="1" dirty="0" smtClean="0"/>
              <a:t>Demonstrated the convergence properties of the estimate on a simple example using MATLAB.</a:t>
            </a:r>
          </a:p>
          <a:p>
            <a:pPr marL="168275" indent="-168275">
              <a:spcAft>
                <a:spcPts val="1200"/>
              </a:spcAft>
              <a:buFont typeface="Arial" pitchFamily="34" charset="0"/>
              <a:buChar char="•"/>
            </a:pPr>
            <a:r>
              <a:rPr lang="en-US" sz="1800" b="1" dirty="0" smtClean="0"/>
              <a:t>Next: Adaptation using discriminative training.</a:t>
            </a:r>
            <a:endParaRPr lang="en-US" sz="1800" b="1"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5386090"/>
          </a:xfrm>
          <a:prstGeom prst="rect">
            <a:avLst/>
          </a:prstGeom>
          <a:noFill/>
          <a:ln w="9525">
            <a:noFill/>
            <a:miter lim="800000"/>
            <a:headEnd/>
            <a:tailEnd/>
          </a:ln>
          <a:effectLst/>
        </p:spPr>
        <p:txBody>
          <a:bodyPr wrap="square" lIns="0" tIns="0" rIns="0" bIns="0">
            <a:spAutoFit/>
          </a:bodyPr>
          <a:lstStyle/>
          <a:p>
            <a:pPr marL="168275" indent="-168275">
              <a:spcAft>
                <a:spcPts val="0"/>
              </a:spcAft>
            </a:pPr>
            <a:r>
              <a:rPr lang="en-US" sz="1400" dirty="0" smtClean="0"/>
              <a:t>%%</a:t>
            </a:r>
          </a:p>
          <a:p>
            <a:pPr marL="168275" indent="-168275">
              <a:spcAft>
                <a:spcPts val="0"/>
              </a:spcAft>
            </a:pPr>
            <a:r>
              <a:rPr lang="en-US" sz="1400" dirty="0" smtClean="0"/>
              <a:t>%% </a:t>
            </a:r>
            <a:r>
              <a:rPr lang="en-US" sz="1400" dirty="0" err="1" smtClean="0"/>
              <a:t>map_gauss.m</a:t>
            </a:r>
            <a:endParaRPr lang="en-US" sz="1400" dirty="0" smtClean="0"/>
          </a:p>
          <a:p>
            <a:pPr marL="168275" indent="-168275">
              <a:spcAft>
                <a:spcPts val="0"/>
              </a:spcAft>
            </a:pPr>
            <a:r>
              <a:rPr lang="en-US" sz="1400" dirty="0" smtClean="0"/>
              <a:t>%%</a:t>
            </a:r>
          </a:p>
          <a:p>
            <a:pPr marL="168275" indent="-168275">
              <a:spcAft>
                <a:spcPts val="0"/>
              </a:spcAft>
            </a:pPr>
            <a:r>
              <a:rPr lang="en-US" sz="1400" dirty="0" smtClean="0"/>
              <a:t>%% MAP Adaptation for Gaussian </a:t>
            </a:r>
            <a:r>
              <a:rPr lang="en-US" sz="1400" dirty="0" err="1" smtClean="0"/>
              <a:t>r.v</a:t>
            </a:r>
            <a:r>
              <a:rPr lang="en-US" sz="1400" dirty="0" smtClean="0"/>
              <a:t>. for:</a:t>
            </a:r>
          </a:p>
          <a:p>
            <a:pPr marL="168275" indent="-168275">
              <a:spcAft>
                <a:spcPts val="0"/>
              </a:spcAft>
            </a:pPr>
            <a:r>
              <a:rPr lang="en-US" sz="1400" dirty="0" smtClean="0"/>
              <a:t>%% 1) Mean with Gaussian prior assuming known variance</a:t>
            </a:r>
          </a:p>
          <a:p>
            <a:pPr marL="168275" indent="-168275">
              <a:spcAft>
                <a:spcPts val="0"/>
              </a:spcAft>
            </a:pPr>
            <a:r>
              <a:rPr lang="en-US" sz="1400" dirty="0" smtClean="0"/>
              <a:t>%% 2) Variance with inverse Chi-Squared prior</a:t>
            </a:r>
          </a:p>
          <a:p>
            <a:pPr marL="168275" indent="-168275">
              <a:spcAft>
                <a:spcPts val="0"/>
              </a:spcAft>
            </a:pPr>
            <a:r>
              <a:rPr lang="en-US" sz="1400" dirty="0" smtClean="0"/>
              <a:t>%%    assuming known mean.</a:t>
            </a:r>
          </a:p>
          <a:p>
            <a:pPr marL="168275" indent="-168275">
              <a:spcAft>
                <a:spcPts val="0"/>
              </a:spcAft>
            </a:pPr>
            <a:r>
              <a:rPr lang="en-US" sz="1400" dirty="0" smtClean="0"/>
              <a:t>%%</a:t>
            </a:r>
          </a:p>
          <a:p>
            <a:pPr marL="168275" indent="-168275">
              <a:spcAft>
                <a:spcPts val="0"/>
              </a:spcAft>
            </a:pPr>
            <a:endParaRPr lang="en-US" sz="1400" dirty="0" smtClean="0"/>
          </a:p>
          <a:p>
            <a:pPr marL="168275" indent="-168275">
              <a:spcAft>
                <a:spcPts val="0"/>
              </a:spcAft>
            </a:pPr>
            <a:r>
              <a:rPr lang="en-US" sz="1400" dirty="0" smtClean="0"/>
              <a:t>clear;</a:t>
            </a:r>
          </a:p>
          <a:p>
            <a:pPr marL="168275" indent="-168275">
              <a:spcAft>
                <a:spcPts val="0"/>
              </a:spcAft>
            </a:pPr>
            <a:r>
              <a:rPr lang="en-US" sz="1400" dirty="0" smtClean="0"/>
              <a:t>N=5000;</a:t>
            </a:r>
          </a:p>
          <a:p>
            <a:pPr marL="168275" indent="-168275">
              <a:spcAft>
                <a:spcPts val="0"/>
              </a:spcAft>
            </a:pPr>
            <a:r>
              <a:rPr lang="en-US" sz="1400" dirty="0" smtClean="0"/>
              <a:t>M=2000;</a:t>
            </a:r>
          </a:p>
          <a:p>
            <a:pPr marL="168275" indent="-168275">
              <a:spcAft>
                <a:spcPts val="0"/>
              </a:spcAft>
            </a:pPr>
            <a:endParaRPr lang="en-US" sz="1400" dirty="0" smtClean="0"/>
          </a:p>
          <a:p>
            <a:pPr marL="168275" indent="-168275">
              <a:spcAft>
                <a:spcPts val="0"/>
              </a:spcAft>
            </a:pPr>
            <a:r>
              <a:rPr lang="en-US" sz="1400" dirty="0" smtClean="0"/>
              <a:t>% Training data and parameters</a:t>
            </a:r>
          </a:p>
          <a:p>
            <a:pPr marL="168275" indent="-168275">
              <a:spcAft>
                <a:spcPts val="0"/>
              </a:spcAft>
            </a:pPr>
            <a:r>
              <a:rPr lang="en-US" sz="1400" dirty="0" smtClean="0"/>
              <a:t>%</a:t>
            </a:r>
          </a:p>
          <a:p>
            <a:pPr marL="168275" indent="-168275">
              <a:spcAft>
                <a:spcPts val="0"/>
              </a:spcAft>
            </a:pPr>
            <a:r>
              <a:rPr lang="en-US" sz="1400" dirty="0" err="1" smtClean="0"/>
              <a:t>mu_train</a:t>
            </a:r>
            <a:r>
              <a:rPr lang="en-US" sz="1400" dirty="0" smtClean="0"/>
              <a:t>=2.0;</a:t>
            </a:r>
          </a:p>
          <a:p>
            <a:pPr marL="168275" indent="-168275">
              <a:spcAft>
                <a:spcPts val="0"/>
              </a:spcAft>
            </a:pPr>
            <a:r>
              <a:rPr lang="en-US" sz="1400" dirty="0" err="1" smtClean="0"/>
              <a:t>var_train</a:t>
            </a:r>
            <a:r>
              <a:rPr lang="en-US" sz="1400" dirty="0" smtClean="0"/>
              <a:t>=1.1;</a:t>
            </a:r>
          </a:p>
          <a:p>
            <a:pPr marL="168275" indent="-168275">
              <a:spcAft>
                <a:spcPts val="0"/>
              </a:spcAft>
            </a:pPr>
            <a:r>
              <a:rPr lang="en-US" sz="1400" dirty="0" err="1" smtClean="0"/>
              <a:t>x_train</a:t>
            </a:r>
            <a:r>
              <a:rPr lang="en-US" sz="1400" dirty="0" smtClean="0"/>
              <a:t>=</a:t>
            </a:r>
            <a:r>
              <a:rPr lang="en-US" sz="1400" dirty="0" err="1" smtClean="0"/>
              <a:t>mu_train+randn</a:t>
            </a:r>
            <a:r>
              <a:rPr lang="en-US" sz="1400" dirty="0" smtClean="0"/>
              <a:t>(1,N)*</a:t>
            </a:r>
            <a:r>
              <a:rPr lang="en-US" sz="1400" dirty="0" err="1" smtClean="0"/>
              <a:t>sqrt</a:t>
            </a:r>
            <a:r>
              <a:rPr lang="en-US" sz="1400" dirty="0" smtClean="0"/>
              <a:t>(</a:t>
            </a:r>
            <a:r>
              <a:rPr lang="en-US" sz="1400" dirty="0" err="1" smtClean="0"/>
              <a:t>var_train</a:t>
            </a:r>
            <a:r>
              <a:rPr lang="en-US" sz="1400" dirty="0" smtClean="0"/>
              <a:t>);</a:t>
            </a:r>
          </a:p>
          <a:p>
            <a:pPr marL="168275" indent="-168275">
              <a:spcAft>
                <a:spcPts val="0"/>
              </a:spcAft>
            </a:pPr>
            <a:endParaRPr lang="en-US" sz="1400" dirty="0" smtClean="0"/>
          </a:p>
          <a:p>
            <a:pPr marL="168275" indent="-168275">
              <a:spcAft>
                <a:spcPts val="0"/>
              </a:spcAft>
            </a:pPr>
            <a:r>
              <a:rPr lang="en-US" sz="1400" dirty="0" smtClean="0"/>
              <a:t>%Test data and parameters</a:t>
            </a:r>
          </a:p>
          <a:p>
            <a:pPr marL="168275" indent="-168275">
              <a:spcAft>
                <a:spcPts val="0"/>
              </a:spcAft>
            </a:pPr>
            <a:r>
              <a:rPr lang="en-US" sz="1400" dirty="0" smtClean="0"/>
              <a:t>%</a:t>
            </a:r>
          </a:p>
          <a:p>
            <a:pPr marL="168275" indent="-168275">
              <a:spcAft>
                <a:spcPts val="0"/>
              </a:spcAft>
            </a:pPr>
            <a:r>
              <a:rPr lang="en-US" sz="1400" dirty="0" err="1" smtClean="0"/>
              <a:t>mu_test</a:t>
            </a:r>
            <a:r>
              <a:rPr lang="en-US" sz="1400" dirty="0" smtClean="0"/>
              <a:t>=2.5;</a:t>
            </a:r>
          </a:p>
          <a:p>
            <a:pPr marL="168275" indent="-168275">
              <a:spcAft>
                <a:spcPts val="0"/>
              </a:spcAft>
            </a:pPr>
            <a:r>
              <a:rPr lang="en-US" sz="1400" dirty="0" err="1" smtClean="0"/>
              <a:t>var_test</a:t>
            </a:r>
            <a:r>
              <a:rPr lang="en-US" sz="1400" dirty="0" smtClean="0"/>
              <a:t>=1.5;</a:t>
            </a:r>
          </a:p>
          <a:p>
            <a:pPr marL="168275" indent="-168275">
              <a:spcAft>
                <a:spcPts val="0"/>
              </a:spcAft>
            </a:pPr>
            <a:r>
              <a:rPr lang="en-US" sz="1400" dirty="0" err="1" smtClean="0"/>
              <a:t>x_test</a:t>
            </a:r>
            <a:r>
              <a:rPr lang="en-US" sz="1400" dirty="0" smtClean="0"/>
              <a:t>=</a:t>
            </a:r>
            <a:r>
              <a:rPr lang="en-US" sz="1400" dirty="0" err="1" smtClean="0"/>
              <a:t>mu_test+randn</a:t>
            </a:r>
            <a:r>
              <a:rPr lang="en-US" sz="1400" dirty="0" smtClean="0"/>
              <a:t>(1,M)*</a:t>
            </a:r>
            <a:r>
              <a:rPr lang="en-US" sz="1400" dirty="0" err="1" smtClean="0"/>
              <a:t>sqrt</a:t>
            </a:r>
            <a:r>
              <a:rPr lang="en-US" sz="1400" dirty="0" smtClean="0"/>
              <a:t>(</a:t>
            </a:r>
            <a:r>
              <a:rPr lang="en-US" sz="1400" dirty="0" err="1" smtClean="0"/>
              <a:t>var_test</a:t>
            </a:r>
            <a:r>
              <a:rPr lang="en-US" sz="1400" dirty="0" smtClean="0"/>
              <a:t>);</a:t>
            </a:r>
          </a:p>
          <a:p>
            <a:pPr marL="168275" indent="-168275">
              <a:spcAft>
                <a:spcPts val="0"/>
              </a:spcAft>
            </a:pPr>
            <a:endParaRPr lang="en-US" sz="1400"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MATLAB</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5170646"/>
          </a:xfrm>
          <a:prstGeom prst="rect">
            <a:avLst/>
          </a:prstGeom>
          <a:noFill/>
          <a:ln w="9525">
            <a:noFill/>
            <a:miter lim="800000"/>
            <a:headEnd/>
            <a:tailEnd/>
          </a:ln>
          <a:effectLst/>
        </p:spPr>
        <p:txBody>
          <a:bodyPr wrap="square" lIns="0" tIns="0" rIns="0" bIns="0">
            <a:spAutoFit/>
          </a:bodyPr>
          <a:lstStyle/>
          <a:p>
            <a:pPr marL="168275" indent="-168275">
              <a:spcAft>
                <a:spcPts val="0"/>
              </a:spcAft>
            </a:pPr>
            <a:r>
              <a:rPr lang="en-US" sz="1400" dirty="0" smtClean="0"/>
              <a:t>% </a:t>
            </a:r>
            <a:r>
              <a:rPr lang="en-US" sz="1400" dirty="0" smtClean="0"/>
              <a:t>Initialization</a:t>
            </a:r>
          </a:p>
          <a:p>
            <a:pPr marL="168275" indent="-168275">
              <a:spcAft>
                <a:spcPts val="0"/>
              </a:spcAft>
            </a:pPr>
            <a:r>
              <a:rPr lang="en-US" sz="1400" dirty="0" smtClean="0"/>
              <a:t>%</a:t>
            </a:r>
          </a:p>
          <a:p>
            <a:pPr marL="168275" indent="-168275">
              <a:spcAft>
                <a:spcPts val="0"/>
              </a:spcAft>
            </a:pPr>
            <a:r>
              <a:rPr lang="en-US" sz="1400" dirty="0" smtClean="0"/>
              <a:t>x=</a:t>
            </a:r>
            <a:r>
              <a:rPr lang="en-US" sz="1400" dirty="0" err="1" smtClean="0"/>
              <a:t>x_test</a:t>
            </a:r>
            <a:r>
              <a:rPr lang="en-US" sz="1400" dirty="0" smtClean="0"/>
              <a:t>;</a:t>
            </a:r>
          </a:p>
          <a:p>
            <a:pPr marL="168275" indent="-168275">
              <a:spcAft>
                <a:spcPts val="0"/>
              </a:spcAft>
            </a:pPr>
            <a:r>
              <a:rPr lang="en-US" sz="1400" dirty="0" err="1" smtClean="0"/>
              <a:t>mu_hat</a:t>
            </a:r>
            <a:r>
              <a:rPr lang="en-US" sz="1400" dirty="0" smtClean="0"/>
              <a:t>=[];</a:t>
            </a:r>
          </a:p>
          <a:p>
            <a:pPr marL="168275" indent="-168275">
              <a:spcAft>
                <a:spcPts val="0"/>
              </a:spcAft>
            </a:pPr>
            <a:r>
              <a:rPr lang="en-US" sz="1400" dirty="0" err="1" smtClean="0"/>
              <a:t>var_hat</a:t>
            </a:r>
            <a:r>
              <a:rPr lang="en-US" sz="1400" dirty="0" smtClean="0"/>
              <a:t>=[];</a:t>
            </a:r>
          </a:p>
          <a:p>
            <a:pPr marL="168275" indent="-168275">
              <a:spcAft>
                <a:spcPts val="0"/>
              </a:spcAft>
            </a:pPr>
            <a:endParaRPr lang="en-US" sz="1400" dirty="0" smtClean="0"/>
          </a:p>
          <a:p>
            <a:pPr marL="168275" indent="-168275">
              <a:spcAft>
                <a:spcPts val="0"/>
              </a:spcAft>
            </a:pPr>
            <a:r>
              <a:rPr lang="en-US" sz="1400" dirty="0" smtClean="0"/>
              <a:t>% Prior for mean estimation</a:t>
            </a:r>
          </a:p>
          <a:p>
            <a:pPr marL="168275" indent="-168275">
              <a:spcAft>
                <a:spcPts val="0"/>
              </a:spcAft>
            </a:pPr>
            <a:r>
              <a:rPr lang="en-US" sz="1400" dirty="0" smtClean="0"/>
              <a:t>%</a:t>
            </a:r>
          </a:p>
          <a:p>
            <a:pPr marL="168275" indent="-168275">
              <a:spcAft>
                <a:spcPts val="0"/>
              </a:spcAft>
            </a:pPr>
            <a:r>
              <a:rPr lang="en-US" sz="1400" dirty="0" err="1" smtClean="0"/>
              <a:t>mu_m</a:t>
            </a:r>
            <a:r>
              <a:rPr lang="en-US" sz="1400" dirty="0" smtClean="0"/>
              <a:t>=</a:t>
            </a:r>
            <a:r>
              <a:rPr lang="en-US" sz="1400" dirty="0" err="1" smtClean="0"/>
              <a:t>mu_train</a:t>
            </a:r>
            <a:r>
              <a:rPr lang="en-US" sz="1400" dirty="0" smtClean="0"/>
              <a:t>;</a:t>
            </a:r>
          </a:p>
          <a:p>
            <a:pPr marL="168275" indent="-168275">
              <a:spcAft>
                <a:spcPts val="0"/>
              </a:spcAft>
            </a:pPr>
            <a:r>
              <a:rPr lang="en-US" sz="1400" dirty="0" err="1" smtClean="0"/>
              <a:t>var_m</a:t>
            </a:r>
            <a:r>
              <a:rPr lang="en-US" sz="1400" dirty="0" smtClean="0"/>
              <a:t>=5.0;</a:t>
            </a:r>
          </a:p>
          <a:p>
            <a:pPr marL="168275" indent="-168275">
              <a:spcAft>
                <a:spcPts val="0"/>
              </a:spcAft>
            </a:pPr>
            <a:endParaRPr lang="en-US" sz="1400" dirty="0" smtClean="0"/>
          </a:p>
          <a:p>
            <a:pPr marL="168275" indent="-168275">
              <a:spcAft>
                <a:spcPts val="0"/>
              </a:spcAft>
            </a:pPr>
            <a:r>
              <a:rPr lang="en-US" sz="1400" dirty="0" smtClean="0"/>
              <a:t>% Prior for variance estimation</a:t>
            </a:r>
          </a:p>
          <a:p>
            <a:pPr marL="168275" indent="-168275">
              <a:spcAft>
                <a:spcPts val="0"/>
              </a:spcAft>
            </a:pPr>
            <a:r>
              <a:rPr lang="en-US" sz="1400" dirty="0" smtClean="0"/>
              <a:t>%</a:t>
            </a:r>
          </a:p>
          <a:p>
            <a:pPr marL="168275" indent="-168275">
              <a:spcAft>
                <a:spcPts val="0"/>
              </a:spcAft>
            </a:pPr>
            <a:r>
              <a:rPr lang="en-US" sz="1400" dirty="0" err="1" smtClean="0"/>
              <a:t>mu_var</a:t>
            </a:r>
            <a:r>
              <a:rPr lang="en-US" sz="1400" dirty="0" smtClean="0"/>
              <a:t>=</a:t>
            </a:r>
            <a:r>
              <a:rPr lang="en-US" sz="1400" dirty="0" err="1" smtClean="0"/>
              <a:t>var_train</a:t>
            </a:r>
            <a:r>
              <a:rPr lang="en-US" sz="1400" dirty="0" smtClean="0"/>
              <a:t>;</a:t>
            </a:r>
          </a:p>
          <a:p>
            <a:pPr marL="168275" indent="-168275">
              <a:spcAft>
                <a:spcPts val="0"/>
              </a:spcAft>
            </a:pPr>
            <a:r>
              <a:rPr lang="en-US" sz="1400" dirty="0" err="1" smtClean="0"/>
              <a:t>vari_var</a:t>
            </a:r>
            <a:r>
              <a:rPr lang="en-US" sz="1400" dirty="0" smtClean="0"/>
              <a:t>=10;</a:t>
            </a:r>
          </a:p>
          <a:p>
            <a:pPr marL="168275" indent="-168275">
              <a:spcAft>
                <a:spcPts val="0"/>
              </a:spcAft>
            </a:pPr>
            <a:r>
              <a:rPr lang="en-US" sz="1400" dirty="0" smtClean="0"/>
              <a:t>v=2*mu_var^2 / </a:t>
            </a:r>
            <a:r>
              <a:rPr lang="en-US" sz="1400" dirty="0" err="1" smtClean="0"/>
              <a:t>vari_var</a:t>
            </a:r>
            <a:r>
              <a:rPr lang="en-US" sz="1400" dirty="0" smtClean="0"/>
              <a:t> + 4;</a:t>
            </a:r>
          </a:p>
          <a:p>
            <a:pPr marL="168275" indent="-168275">
              <a:spcAft>
                <a:spcPts val="0"/>
              </a:spcAft>
            </a:pPr>
            <a:r>
              <a:rPr lang="en-US" sz="1400" dirty="0" smtClean="0"/>
              <a:t>S0=</a:t>
            </a:r>
            <a:r>
              <a:rPr lang="en-US" sz="1400" dirty="0" err="1" smtClean="0"/>
              <a:t>mu_var</a:t>
            </a:r>
            <a:r>
              <a:rPr lang="en-US" sz="1400" dirty="0" smtClean="0"/>
              <a:t>*(v-2);</a:t>
            </a:r>
          </a:p>
          <a:p>
            <a:pPr marL="168275" indent="-168275">
              <a:spcAft>
                <a:spcPts val="0"/>
              </a:spcAft>
            </a:pPr>
            <a:endParaRPr lang="en-US" sz="1400" dirty="0" smtClean="0"/>
          </a:p>
          <a:p>
            <a:pPr marL="168275" indent="-168275">
              <a:spcAft>
                <a:spcPts val="0"/>
              </a:spcAft>
            </a:pPr>
            <a:r>
              <a:rPr lang="en-US" sz="1400" dirty="0" smtClean="0"/>
              <a:t>for </a:t>
            </a:r>
            <a:r>
              <a:rPr lang="en-US" sz="1400" dirty="0" err="1" smtClean="0"/>
              <a:t>i</a:t>
            </a:r>
            <a:r>
              <a:rPr lang="en-US" sz="1400" dirty="0" smtClean="0"/>
              <a:t>=2:1:length(x)</a:t>
            </a:r>
          </a:p>
          <a:p>
            <a:pPr marL="168275" indent="-168275">
              <a:spcAft>
                <a:spcPts val="0"/>
              </a:spcAft>
            </a:pPr>
            <a:r>
              <a:rPr lang="en-US" sz="1400" dirty="0" smtClean="0"/>
              <a:t>    </a:t>
            </a:r>
            <a:r>
              <a:rPr lang="en-US" sz="1400" dirty="0" err="1" smtClean="0"/>
              <a:t>x_test</a:t>
            </a:r>
            <a:r>
              <a:rPr lang="en-US" sz="1400" dirty="0" smtClean="0"/>
              <a:t>=x(1:i);</a:t>
            </a:r>
          </a:p>
          <a:p>
            <a:pPr marL="168275" indent="-168275">
              <a:spcAft>
                <a:spcPts val="0"/>
              </a:spcAft>
            </a:pPr>
            <a:r>
              <a:rPr lang="en-US" sz="1400" dirty="0" smtClean="0"/>
              <a:t>    n=length(</a:t>
            </a:r>
            <a:r>
              <a:rPr lang="en-US" sz="1400" dirty="0" err="1" smtClean="0"/>
              <a:t>x_test</a:t>
            </a:r>
            <a:r>
              <a:rPr lang="en-US" sz="1400" dirty="0" smtClean="0"/>
              <a:t>);</a:t>
            </a:r>
          </a:p>
          <a:p>
            <a:pPr marL="168275" indent="-168275">
              <a:spcAft>
                <a:spcPts val="0"/>
              </a:spcAft>
            </a:pPr>
            <a:endParaRPr lang="en-US" sz="1400" dirty="0" smtClean="0"/>
          </a:p>
          <a:p>
            <a:pPr marL="168275" indent="-168275">
              <a:spcAft>
                <a:spcPts val="0"/>
              </a:spcAft>
            </a:pPr>
            <a:r>
              <a:rPr lang="en-US" sz="1400" dirty="0" smtClean="0"/>
              <a:t>    m=mean(</a:t>
            </a:r>
            <a:r>
              <a:rPr lang="en-US" sz="1400" dirty="0" err="1" smtClean="0"/>
              <a:t>x_test</a:t>
            </a:r>
            <a:r>
              <a:rPr lang="en-US" sz="1400" dirty="0" smtClean="0"/>
              <a:t>);</a:t>
            </a:r>
          </a:p>
          <a:p>
            <a:pPr marL="168275" indent="-168275">
              <a:spcAft>
                <a:spcPts val="0"/>
              </a:spcAft>
            </a:pPr>
            <a:r>
              <a:rPr lang="en-US" sz="1400" dirty="0" smtClean="0"/>
              <a:t>    var1=</a:t>
            </a:r>
            <a:r>
              <a:rPr lang="en-US" sz="1400" dirty="0" err="1" smtClean="0"/>
              <a:t>var</a:t>
            </a:r>
            <a:r>
              <a:rPr lang="en-US" sz="1400" dirty="0" smtClean="0"/>
              <a:t>(</a:t>
            </a:r>
            <a:r>
              <a:rPr lang="en-US" sz="1400" dirty="0" err="1" smtClean="0"/>
              <a:t>x_test</a:t>
            </a:r>
            <a:r>
              <a:rPr lang="en-US" sz="1400" dirty="0" smtClean="0"/>
              <a:t>);</a:t>
            </a:r>
            <a:endParaRPr lang="en-US" sz="1400" dirty="0" smtClean="0"/>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MATLAB (Cont.)</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1" name="Text Box 3"/>
          <p:cNvSpPr txBox="1">
            <a:spLocks noChangeArrowheads="1"/>
          </p:cNvSpPr>
          <p:nvPr/>
        </p:nvSpPr>
        <p:spPr bwMode="auto">
          <a:xfrm>
            <a:off x="228600" y="633047"/>
            <a:ext cx="8610600" cy="5816977"/>
          </a:xfrm>
          <a:prstGeom prst="rect">
            <a:avLst/>
          </a:prstGeom>
          <a:noFill/>
          <a:ln w="9525">
            <a:noFill/>
            <a:miter lim="800000"/>
            <a:headEnd/>
            <a:tailEnd/>
          </a:ln>
          <a:effectLst/>
        </p:spPr>
        <p:txBody>
          <a:bodyPr wrap="square" lIns="0" tIns="0" rIns="0" bIns="0">
            <a:spAutoFit/>
          </a:bodyPr>
          <a:lstStyle/>
          <a:p>
            <a:pPr marL="168275" indent="-168275">
              <a:spcAft>
                <a:spcPts val="0"/>
              </a:spcAft>
            </a:pPr>
            <a:r>
              <a:rPr lang="en-US" sz="1400" dirty="0" smtClean="0"/>
              <a:t>    </a:t>
            </a:r>
            <a:r>
              <a:rPr lang="en-US" sz="1400" dirty="0" smtClean="0"/>
              <a:t>% MAP adaptation for mean</a:t>
            </a:r>
          </a:p>
          <a:p>
            <a:pPr marL="168275" indent="-168275">
              <a:spcAft>
                <a:spcPts val="0"/>
              </a:spcAft>
            </a:pPr>
            <a:r>
              <a:rPr lang="en-US" sz="1400" dirty="0" smtClean="0"/>
              <a:t>    %</a:t>
            </a:r>
          </a:p>
          <a:p>
            <a:pPr marL="168275" indent="-168275">
              <a:spcAft>
                <a:spcPts val="0"/>
              </a:spcAft>
            </a:pPr>
            <a:r>
              <a:rPr lang="en-US" sz="1400" dirty="0" smtClean="0"/>
              <a:t>    </a:t>
            </a:r>
            <a:r>
              <a:rPr lang="en-US" sz="1400" dirty="0" err="1" smtClean="0"/>
              <a:t>vari</a:t>
            </a:r>
            <a:r>
              <a:rPr lang="en-US" sz="1400" dirty="0" smtClean="0"/>
              <a:t>=1/(1/</a:t>
            </a:r>
            <a:r>
              <a:rPr lang="en-US" sz="1400" dirty="0" err="1" smtClean="0"/>
              <a:t>var_m</a:t>
            </a:r>
            <a:r>
              <a:rPr lang="en-US" sz="1400" dirty="0" smtClean="0"/>
              <a:t> + n/var1);</a:t>
            </a:r>
          </a:p>
          <a:p>
            <a:pPr marL="168275" indent="-168275">
              <a:spcAft>
                <a:spcPts val="0"/>
              </a:spcAft>
            </a:pPr>
            <a:r>
              <a:rPr lang="en-US" sz="1400" dirty="0" smtClean="0"/>
              <a:t>    </a:t>
            </a:r>
            <a:r>
              <a:rPr lang="en-US" sz="1400" dirty="0" err="1" smtClean="0"/>
              <a:t>mu_hat</a:t>
            </a:r>
            <a:r>
              <a:rPr lang="en-US" sz="1400" dirty="0" smtClean="0"/>
              <a:t>=[</a:t>
            </a:r>
            <a:r>
              <a:rPr lang="en-US" sz="1400" dirty="0" err="1" smtClean="0"/>
              <a:t>mu_hat</a:t>
            </a:r>
            <a:r>
              <a:rPr lang="en-US" sz="1400" dirty="0" smtClean="0"/>
              <a:t> </a:t>
            </a:r>
            <a:r>
              <a:rPr lang="en-US" sz="1400" dirty="0" err="1" smtClean="0"/>
              <a:t>vari</a:t>
            </a:r>
            <a:r>
              <a:rPr lang="en-US" sz="1400" dirty="0" smtClean="0"/>
              <a:t>*(</a:t>
            </a:r>
            <a:r>
              <a:rPr lang="en-US" sz="1400" dirty="0" err="1" smtClean="0"/>
              <a:t>mu_m</a:t>
            </a:r>
            <a:r>
              <a:rPr lang="en-US" sz="1400" dirty="0" smtClean="0"/>
              <a:t>/</a:t>
            </a:r>
            <a:r>
              <a:rPr lang="en-US" sz="1400" dirty="0" err="1" smtClean="0"/>
              <a:t>var_m</a:t>
            </a:r>
            <a:r>
              <a:rPr lang="en-US" sz="1400" dirty="0" smtClean="0"/>
              <a:t> + m/(var1/n))];</a:t>
            </a:r>
          </a:p>
          <a:p>
            <a:pPr marL="168275" indent="-168275">
              <a:spcAft>
                <a:spcPts val="0"/>
              </a:spcAft>
            </a:pPr>
            <a:endParaRPr lang="en-US" sz="1400" dirty="0" smtClean="0"/>
          </a:p>
          <a:p>
            <a:pPr marL="168275" indent="-168275">
              <a:spcAft>
                <a:spcPts val="0"/>
              </a:spcAft>
            </a:pPr>
            <a:r>
              <a:rPr lang="en-US" sz="1400" dirty="0" smtClean="0"/>
              <a:t>    % MAP adaptation for variance</a:t>
            </a:r>
          </a:p>
          <a:p>
            <a:pPr marL="168275" indent="-168275">
              <a:spcAft>
                <a:spcPts val="0"/>
              </a:spcAft>
            </a:pPr>
            <a:r>
              <a:rPr lang="en-US" sz="1400" dirty="0" smtClean="0"/>
              <a:t>    %</a:t>
            </a:r>
          </a:p>
          <a:p>
            <a:pPr marL="168275" indent="-168275">
              <a:spcAft>
                <a:spcPts val="0"/>
              </a:spcAft>
            </a:pPr>
            <a:r>
              <a:rPr lang="en-US" sz="1400" dirty="0" smtClean="0"/>
              <a:t>    S=sum((</a:t>
            </a:r>
            <a:r>
              <a:rPr lang="en-US" sz="1400" dirty="0" err="1" smtClean="0"/>
              <a:t>x_test</a:t>
            </a:r>
            <a:r>
              <a:rPr lang="en-US" sz="1400" dirty="0" smtClean="0"/>
              <a:t>-m).^2);</a:t>
            </a:r>
          </a:p>
          <a:p>
            <a:pPr marL="168275" indent="-168275">
              <a:spcAft>
                <a:spcPts val="0"/>
              </a:spcAft>
            </a:pPr>
            <a:r>
              <a:rPr lang="en-US" sz="1400" dirty="0" smtClean="0"/>
              <a:t>    </a:t>
            </a:r>
            <a:r>
              <a:rPr lang="en-US" sz="1400" dirty="0" err="1" smtClean="0"/>
              <a:t>var_hat</a:t>
            </a:r>
            <a:r>
              <a:rPr lang="en-US" sz="1400" dirty="0" smtClean="0"/>
              <a:t>=[</a:t>
            </a:r>
            <a:r>
              <a:rPr lang="en-US" sz="1400" dirty="0" err="1" smtClean="0"/>
              <a:t>var_hat</a:t>
            </a:r>
            <a:r>
              <a:rPr lang="en-US" sz="1400" dirty="0" smtClean="0"/>
              <a:t> (S0+S)/(v+n+2)];</a:t>
            </a:r>
          </a:p>
          <a:p>
            <a:pPr marL="168275" indent="-168275">
              <a:spcAft>
                <a:spcPts val="0"/>
              </a:spcAft>
            </a:pPr>
            <a:r>
              <a:rPr lang="en-US" sz="1400" dirty="0" smtClean="0"/>
              <a:t>end;</a:t>
            </a:r>
          </a:p>
          <a:p>
            <a:pPr marL="168275" indent="-168275">
              <a:spcAft>
                <a:spcPts val="0"/>
              </a:spcAft>
            </a:pPr>
            <a:endParaRPr lang="en-US" sz="1400" dirty="0" smtClean="0"/>
          </a:p>
          <a:p>
            <a:pPr marL="168275" indent="-168275">
              <a:spcAft>
                <a:spcPts val="0"/>
              </a:spcAft>
            </a:pPr>
            <a:r>
              <a:rPr lang="en-US" sz="1400" dirty="0" smtClean="0"/>
              <a:t>subplot(211);line([1,M],[</a:t>
            </a:r>
            <a:r>
              <a:rPr lang="en-US" sz="1400" dirty="0" err="1" smtClean="0"/>
              <a:t>mu_train</a:t>
            </a:r>
            <a:r>
              <a:rPr lang="en-US" sz="1400" dirty="0" smtClean="0"/>
              <a:t>, </a:t>
            </a:r>
            <a:r>
              <a:rPr lang="en-US" sz="1400" dirty="0" err="1" smtClean="0"/>
              <a:t>mu_train</a:t>
            </a:r>
            <a:r>
              <a:rPr lang="en-US" sz="1400" dirty="0" smtClean="0"/>
              <a:t>],'</a:t>
            </a:r>
            <a:r>
              <a:rPr lang="en-US" sz="1400" dirty="0" err="1" smtClean="0"/>
              <a:t>linestyle</a:t>
            </a:r>
            <a:r>
              <a:rPr lang="en-US" sz="1400" dirty="0" smtClean="0"/>
              <a:t>','-.');</a:t>
            </a:r>
          </a:p>
          <a:p>
            <a:pPr marL="168275" indent="-168275">
              <a:spcAft>
                <a:spcPts val="0"/>
              </a:spcAft>
            </a:pPr>
            <a:r>
              <a:rPr lang="en-US" sz="1400" dirty="0" smtClean="0"/>
              <a:t>hold on;</a:t>
            </a:r>
          </a:p>
          <a:p>
            <a:pPr marL="168275" indent="-168275">
              <a:spcAft>
                <a:spcPts val="0"/>
              </a:spcAft>
            </a:pPr>
            <a:r>
              <a:rPr lang="en-US" sz="1400" dirty="0" smtClean="0"/>
              <a:t>subplot(211);line([1,M],[m, m],'</a:t>
            </a:r>
            <a:r>
              <a:rPr lang="en-US" sz="1400" dirty="0" err="1" smtClean="0"/>
              <a:t>linestyle','-.','color','r</a:t>
            </a:r>
            <a:r>
              <a:rPr lang="en-US" sz="1400" dirty="0" smtClean="0"/>
              <a:t>');</a:t>
            </a:r>
          </a:p>
          <a:p>
            <a:pPr marL="168275" indent="-168275">
              <a:spcAft>
                <a:spcPts val="0"/>
              </a:spcAft>
            </a:pPr>
            <a:r>
              <a:rPr lang="en-US" sz="1400" dirty="0" smtClean="0"/>
              <a:t>subplot(211);plot([2:M],</a:t>
            </a:r>
            <a:r>
              <a:rPr lang="en-US" sz="1400" dirty="0" err="1" smtClean="0"/>
              <a:t>mu_hat</a:t>
            </a:r>
            <a:r>
              <a:rPr lang="en-US" sz="1400" dirty="0" smtClean="0"/>
              <a:t>);</a:t>
            </a:r>
          </a:p>
          <a:p>
            <a:pPr marL="168275" indent="-168275">
              <a:spcAft>
                <a:spcPts val="0"/>
              </a:spcAft>
            </a:pPr>
            <a:r>
              <a:rPr lang="en-US" sz="1400" dirty="0" smtClean="0"/>
              <a:t>text(-260, </a:t>
            </a:r>
            <a:r>
              <a:rPr lang="en-US" sz="1400" dirty="0" err="1" smtClean="0"/>
              <a:t>mu_train</a:t>
            </a:r>
            <a:r>
              <a:rPr lang="en-US" sz="1400" dirty="0" smtClean="0"/>
              <a:t>, 'train \mu');</a:t>
            </a:r>
          </a:p>
          <a:p>
            <a:pPr marL="168275" indent="-168275">
              <a:spcAft>
                <a:spcPts val="0"/>
              </a:spcAft>
            </a:pPr>
            <a:r>
              <a:rPr lang="en-US" sz="1400" dirty="0" smtClean="0"/>
              <a:t>text(-260, m, 'adapt \mu');</a:t>
            </a:r>
          </a:p>
          <a:p>
            <a:pPr marL="168275" indent="-168275">
              <a:spcAft>
                <a:spcPts val="0"/>
              </a:spcAft>
            </a:pPr>
            <a:r>
              <a:rPr lang="en-US" sz="1400" dirty="0" smtClean="0"/>
              <a:t>title('Mean Adaptation Convergence');</a:t>
            </a:r>
          </a:p>
          <a:p>
            <a:pPr marL="168275" indent="-168275">
              <a:spcAft>
                <a:spcPts val="0"/>
              </a:spcAft>
            </a:pPr>
            <a:endParaRPr lang="en-US" sz="1400" dirty="0" smtClean="0"/>
          </a:p>
          <a:p>
            <a:pPr marL="168275" indent="-168275">
              <a:spcAft>
                <a:spcPts val="0"/>
              </a:spcAft>
            </a:pPr>
            <a:r>
              <a:rPr lang="en-US" sz="1400" dirty="0" smtClean="0"/>
              <a:t>subplot(212);line([1,M],[</a:t>
            </a:r>
            <a:r>
              <a:rPr lang="en-US" sz="1400" dirty="0" err="1" smtClean="0"/>
              <a:t>var_train</a:t>
            </a:r>
            <a:r>
              <a:rPr lang="en-US" sz="1400" dirty="0" smtClean="0"/>
              <a:t>, </a:t>
            </a:r>
            <a:r>
              <a:rPr lang="en-US" sz="1400" dirty="0" err="1" smtClean="0"/>
              <a:t>var_train</a:t>
            </a:r>
            <a:r>
              <a:rPr lang="en-US" sz="1400" dirty="0" smtClean="0"/>
              <a:t>],'</a:t>
            </a:r>
            <a:r>
              <a:rPr lang="en-US" sz="1400" dirty="0" err="1" smtClean="0"/>
              <a:t>linestyle</a:t>
            </a:r>
            <a:r>
              <a:rPr lang="en-US" sz="1400" dirty="0" smtClean="0"/>
              <a:t>','-.');</a:t>
            </a:r>
          </a:p>
          <a:p>
            <a:pPr marL="168275" indent="-168275">
              <a:spcAft>
                <a:spcPts val="0"/>
              </a:spcAft>
            </a:pPr>
            <a:r>
              <a:rPr lang="en-US" sz="1400" dirty="0" smtClean="0"/>
              <a:t>hold on;</a:t>
            </a:r>
          </a:p>
          <a:p>
            <a:pPr marL="168275" indent="-168275">
              <a:spcAft>
                <a:spcPts val="0"/>
              </a:spcAft>
            </a:pPr>
            <a:r>
              <a:rPr lang="en-US" sz="1400" dirty="0" smtClean="0"/>
              <a:t>subplot(212);line([1,M],[S/M, S/M],'</a:t>
            </a:r>
            <a:r>
              <a:rPr lang="en-US" sz="1400" dirty="0" err="1" smtClean="0"/>
              <a:t>linestyle','-.','color','r</a:t>
            </a:r>
            <a:r>
              <a:rPr lang="en-US" sz="1400" dirty="0" smtClean="0"/>
              <a:t>');</a:t>
            </a:r>
          </a:p>
          <a:p>
            <a:pPr marL="168275" indent="-168275">
              <a:spcAft>
                <a:spcPts val="0"/>
              </a:spcAft>
            </a:pPr>
            <a:r>
              <a:rPr lang="en-US" sz="1400" dirty="0" smtClean="0"/>
              <a:t>subplot(212);plot([2:M],</a:t>
            </a:r>
            <a:r>
              <a:rPr lang="en-US" sz="1400" dirty="0" err="1" smtClean="0"/>
              <a:t>var_hat</a:t>
            </a:r>
            <a:r>
              <a:rPr lang="en-US" sz="1400" dirty="0" smtClean="0"/>
              <a:t>);</a:t>
            </a:r>
          </a:p>
          <a:p>
            <a:pPr marL="168275" indent="-168275">
              <a:spcAft>
                <a:spcPts val="0"/>
              </a:spcAft>
            </a:pPr>
            <a:r>
              <a:rPr lang="en-US" sz="1400" dirty="0" smtClean="0"/>
              <a:t>text(-285, </a:t>
            </a:r>
            <a:r>
              <a:rPr lang="en-US" sz="1400" dirty="0" err="1" smtClean="0"/>
              <a:t>var_train</a:t>
            </a:r>
            <a:r>
              <a:rPr lang="en-US" sz="1400" dirty="0" smtClean="0"/>
              <a:t>, 'train \sigma^2');</a:t>
            </a:r>
          </a:p>
          <a:p>
            <a:pPr marL="168275" indent="-168275">
              <a:spcAft>
                <a:spcPts val="0"/>
              </a:spcAft>
            </a:pPr>
            <a:r>
              <a:rPr lang="en-US" sz="1400" dirty="0" smtClean="0"/>
              <a:t>text(-285, S/M, 'adapt \sigma^2');</a:t>
            </a:r>
          </a:p>
          <a:p>
            <a:pPr marL="168275" indent="-168275">
              <a:spcAft>
                <a:spcPts val="0"/>
              </a:spcAft>
            </a:pPr>
            <a:r>
              <a:rPr lang="en-US" sz="1400" dirty="0" smtClean="0"/>
              <a:t>title('Variance Adaptation Convergence');</a:t>
            </a:r>
          </a:p>
        </p:txBody>
      </p:sp>
      <p:sp>
        <p:nvSpPr>
          <p:cNvPr id="4"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smtClean="0">
                <a:solidFill>
                  <a:schemeClr val="accent2"/>
                </a:solidFill>
              </a:rPr>
              <a:t>MATLAB (Cont.)</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Introduction</a:t>
            </a:r>
            <a:endParaRPr lang="en-US" b="1" dirty="0">
              <a:solidFill>
                <a:schemeClr val="accent2"/>
              </a:solidFill>
            </a:endParaRPr>
          </a:p>
        </p:txBody>
      </p:sp>
      <p:sp>
        <p:nvSpPr>
          <p:cNvPr id="8" name="Rectangle 7"/>
          <p:cNvSpPr/>
          <p:nvPr/>
        </p:nvSpPr>
        <p:spPr>
          <a:xfrm>
            <a:off x="2286000" y="535901"/>
            <a:ext cx="4572000" cy="461665"/>
          </a:xfrm>
          <a:prstGeom prst="rect">
            <a:avLst/>
          </a:prstGeom>
        </p:spPr>
        <p:txBody>
          <a:bodyPr>
            <a:spAutoFit/>
          </a:bodyPr>
          <a:lstStyle/>
          <a:p>
            <a:pPr marL="176213" indent="-176213">
              <a:spcAft>
                <a:spcPts val="1200"/>
              </a:spcAft>
            </a:pPr>
            <a:r>
              <a:rPr lang="en-US" b="1" dirty="0" smtClean="0">
                <a:solidFill>
                  <a:schemeClr val="bg1"/>
                </a:solidFill>
              </a:rPr>
              <a:t>	</a:t>
            </a:r>
          </a:p>
        </p:txBody>
      </p:sp>
      <p:sp>
        <p:nvSpPr>
          <p:cNvPr id="13" name="Text Box 9"/>
          <p:cNvSpPr txBox="1">
            <a:spLocks noChangeArrowheads="1"/>
          </p:cNvSpPr>
          <p:nvPr/>
        </p:nvSpPr>
        <p:spPr bwMode="auto">
          <a:xfrm>
            <a:off x="184356" y="584616"/>
            <a:ext cx="8672513" cy="6124754"/>
          </a:xfrm>
          <a:prstGeom prst="rect">
            <a:avLst/>
          </a:prstGeom>
          <a:noFill/>
          <a:ln w="9525">
            <a:noFill/>
            <a:miter lim="800000"/>
            <a:headEnd/>
            <a:tailEnd/>
          </a:ln>
        </p:spPr>
        <p:txBody>
          <a:bodyPr wrap="square" lIns="0" tIns="0" rIns="0" bIns="0">
            <a:spAutoFit/>
          </a:bodyPr>
          <a:lstStyle/>
          <a:p>
            <a:pPr marL="173038" indent="-173038">
              <a:spcAft>
                <a:spcPts val="7200"/>
              </a:spcAft>
              <a:buFont typeface="Arial" pitchFamily="34" charset="0"/>
              <a:buChar char="•"/>
            </a:pPr>
            <a:r>
              <a:rPr lang="en-US" sz="1800" b="1" dirty="0" smtClean="0"/>
              <a:t>Recall our maximum a posteriori (MAP formulation):</a:t>
            </a:r>
          </a:p>
          <a:p>
            <a:pPr marL="173038" indent="-173038">
              <a:spcAft>
                <a:spcPts val="900"/>
              </a:spcAft>
              <a:buFont typeface="Arial" pitchFamily="34" charset="0"/>
              <a:buChar char="•"/>
            </a:pPr>
            <a:r>
              <a:rPr lang="en-US" sz="1800" b="1" dirty="0" smtClean="0"/>
              <a:t>Let the likelihood function be considered fixed; the likelihood function is usually well-determined from a statement of the data-generating process.</a:t>
            </a:r>
          </a:p>
          <a:p>
            <a:pPr marL="173038" indent="-173038">
              <a:spcAft>
                <a:spcPts val="900"/>
              </a:spcAft>
              <a:buFont typeface="Arial" pitchFamily="34" charset="0"/>
              <a:buChar char="•"/>
            </a:pPr>
            <a:r>
              <a:rPr lang="en-US" sz="1800" b="1" dirty="0" smtClean="0"/>
              <a:t>We have discussed the need to assume a form for the prior distribution, </a:t>
            </a:r>
            <a:r>
              <a:rPr lang="en-US" sz="1800" i="1" dirty="0" smtClean="0"/>
              <a:t>g</a:t>
            </a:r>
            <a:r>
              <a:rPr lang="en-US" sz="1800" dirty="0" smtClean="0"/>
              <a:t>(</a:t>
            </a:r>
            <a:r>
              <a:rPr lang="en-US" sz="1800" b="1" i="1" dirty="0" smtClean="0">
                <a:sym typeface="Symbol"/>
              </a:rPr>
              <a:t></a:t>
            </a:r>
            <a:r>
              <a:rPr lang="en-US" sz="1800" dirty="0" smtClean="0"/>
              <a:t>)</a:t>
            </a:r>
            <a:r>
              <a:rPr lang="en-US" sz="1800" b="1" dirty="0" smtClean="0"/>
              <a:t>, that makes the mathematics tractable, and yet is a reasonable model.</a:t>
            </a:r>
          </a:p>
          <a:p>
            <a:pPr marL="173038" indent="-173038">
              <a:spcAft>
                <a:spcPts val="900"/>
              </a:spcAft>
              <a:buFont typeface="Arial" pitchFamily="34" charset="0"/>
              <a:buChar char="•"/>
            </a:pPr>
            <a:r>
              <a:rPr lang="en-US" sz="1800" b="1" dirty="0" smtClean="0"/>
              <a:t>A </a:t>
            </a:r>
            <a:r>
              <a:rPr lang="en-US" sz="1800" b="1" dirty="0" smtClean="0">
                <a:solidFill>
                  <a:schemeClr val="accent1"/>
                </a:solidFill>
              </a:rPr>
              <a:t>conjugate prior</a:t>
            </a:r>
            <a:r>
              <a:rPr lang="en-US" sz="1800" b="1" dirty="0" smtClean="0"/>
              <a:t> is referred to as a choice of the prior that makes the posterior have the same form (or class) as the prior (but different parameters).</a:t>
            </a:r>
          </a:p>
          <a:p>
            <a:pPr marL="173038" indent="-173038">
              <a:spcAft>
                <a:spcPts val="900"/>
              </a:spcAft>
              <a:buFont typeface="Arial" pitchFamily="34" charset="0"/>
              <a:buChar char="•"/>
            </a:pPr>
            <a:r>
              <a:rPr lang="en-US" sz="1800" b="1" dirty="0" smtClean="0"/>
              <a:t>A conjugate prior is an algebraic convenience: otherwise a difficult numerical integration may be necessary (or a complex set of equations might result).</a:t>
            </a:r>
          </a:p>
          <a:p>
            <a:pPr marL="173038" indent="-173038">
              <a:spcAft>
                <a:spcPts val="1800"/>
              </a:spcAft>
              <a:buFont typeface="Arial" pitchFamily="34" charset="0"/>
              <a:buChar char="•"/>
            </a:pPr>
            <a:r>
              <a:rPr lang="en-US" sz="1800" b="1" dirty="0" smtClean="0"/>
              <a:t>Another important reason to use a conjugate prior relates to the way we iteratively estimate parameters. It is common to assume a prior, estimate a posterior, then use that posterior as a prior to estimate the posterior for some additional data:</a:t>
            </a:r>
          </a:p>
          <a:p>
            <a:pPr marL="173038" indent="-173038">
              <a:buFont typeface="Arial" pitchFamily="34" charset="0"/>
              <a:buChar char="•"/>
            </a:pPr>
            <a:endParaRPr lang="en-US" sz="1800" b="1" dirty="0" smtClean="0"/>
          </a:p>
          <a:p>
            <a:pPr marL="173038" indent="-173038"/>
            <a:r>
              <a:rPr lang="en-US" sz="1800" b="1" dirty="0" smtClean="0"/>
              <a:t>	With the use of a conjugate prior, we can be assured the form of the distribution will not change with each iteration.</a:t>
            </a:r>
            <a:endParaRPr lang="en-US" sz="1800" b="1" dirty="0"/>
          </a:p>
        </p:txBody>
      </p:sp>
      <p:graphicFrame>
        <p:nvGraphicFramePr>
          <p:cNvPr id="199698" name="Object 18"/>
          <p:cNvGraphicFramePr>
            <a:graphicFrameLocks noChangeAspect="1"/>
          </p:cNvGraphicFramePr>
          <p:nvPr/>
        </p:nvGraphicFramePr>
        <p:xfrm>
          <a:off x="458788" y="918126"/>
          <a:ext cx="5065713" cy="854075"/>
        </p:xfrm>
        <a:graphic>
          <a:graphicData uri="http://schemas.openxmlformats.org/presentationml/2006/ole">
            <p:oleObj spid="_x0000_s199698" name="Equation" r:id="rId3" imgW="3390840" imgH="571320" progId="Equation.3">
              <p:embed/>
            </p:oleObj>
          </a:graphicData>
        </a:graphic>
      </p:graphicFrame>
      <p:graphicFrame>
        <p:nvGraphicFramePr>
          <p:cNvPr id="199699" name="Object 19"/>
          <p:cNvGraphicFramePr>
            <a:graphicFrameLocks noChangeAspect="1"/>
          </p:cNvGraphicFramePr>
          <p:nvPr/>
        </p:nvGraphicFramePr>
        <p:xfrm>
          <a:off x="458788" y="5566949"/>
          <a:ext cx="4457700" cy="342900"/>
        </p:xfrm>
        <a:graphic>
          <a:graphicData uri="http://schemas.openxmlformats.org/presentationml/2006/ole">
            <p:oleObj spid="_x0000_s199699" name="Equation" r:id="rId4" imgW="2984400" imgH="228600" progId="Equation.3">
              <p:embed/>
            </p:oleObj>
          </a:graphicData>
        </a:graphic>
      </p:graphicFrame>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Conjugate Prior Examples</a:t>
            </a:r>
            <a:endParaRPr lang="en-US" b="1" dirty="0">
              <a:solidFill>
                <a:schemeClr val="accent2"/>
              </a:solidFill>
            </a:endParaRPr>
          </a:p>
        </p:txBody>
      </p:sp>
      <p:sp>
        <p:nvSpPr>
          <p:cNvPr id="5" name="Text Box 9"/>
          <p:cNvSpPr txBox="1">
            <a:spLocks noChangeArrowheads="1"/>
          </p:cNvSpPr>
          <p:nvPr/>
        </p:nvSpPr>
        <p:spPr bwMode="auto">
          <a:xfrm>
            <a:off x="184356" y="584616"/>
            <a:ext cx="8959644" cy="4755148"/>
          </a:xfrm>
          <a:prstGeom prst="rect">
            <a:avLst/>
          </a:prstGeom>
          <a:noFill/>
          <a:ln w="9525">
            <a:noFill/>
            <a:miter lim="800000"/>
            <a:headEnd/>
            <a:tailEnd/>
          </a:ln>
        </p:spPr>
        <p:txBody>
          <a:bodyPr wrap="square" lIns="0" tIns="0" rIns="0" bIns="0">
            <a:spAutoFit/>
          </a:bodyPr>
          <a:lstStyle/>
          <a:p>
            <a:pPr marL="176213" indent="-176213">
              <a:spcAft>
                <a:spcPts val="7200"/>
              </a:spcAft>
              <a:buFont typeface="Arial" pitchFamily="34" charset="0"/>
              <a:buChar char="•"/>
            </a:pPr>
            <a:r>
              <a:rPr lang="en-US" sz="1800" b="1" dirty="0" smtClean="0">
                <a:solidFill>
                  <a:schemeClr val="bg1"/>
                </a:solidFill>
              </a:rPr>
              <a:t>Recall when we developed the MAP estimate of the mean for a Gaussian distribution, we assumed a Gaussian prior:</a:t>
            </a:r>
            <a:endParaRPr lang="en-US" sz="1800" b="1" dirty="0" smtClean="0">
              <a:solidFill>
                <a:schemeClr val="bg1"/>
              </a:solidFill>
              <a:sym typeface="Symbol"/>
            </a:endParaRPr>
          </a:p>
          <a:p>
            <a:pPr marL="176213" indent="-176213">
              <a:spcAft>
                <a:spcPts val="1200"/>
              </a:spcAft>
            </a:pPr>
            <a:r>
              <a:rPr lang="en-US" sz="1800" b="1" dirty="0" smtClean="0">
                <a:solidFill>
                  <a:schemeClr val="bg1"/>
                </a:solidFill>
                <a:sym typeface="Symbol"/>
              </a:rPr>
              <a:t>	and observed that the posterior is also a Gaussian (with a different mean and variance), and hence the Gaussian prior (unknown mean) is a conjugate prior.</a:t>
            </a:r>
          </a:p>
          <a:p>
            <a:pPr marL="176213" indent="-176213">
              <a:spcAft>
                <a:spcPts val="5400"/>
              </a:spcAft>
              <a:buFont typeface="Arial" pitchFamily="34" charset="0"/>
              <a:buChar char="•"/>
            </a:pPr>
            <a:r>
              <a:rPr lang="en-US" sz="1800" b="1" dirty="0" smtClean="0">
                <a:solidFill>
                  <a:schemeClr val="bg1"/>
                </a:solidFill>
                <a:sym typeface="Symbol"/>
              </a:rPr>
              <a:t>Next, consider a </a:t>
            </a:r>
            <a:r>
              <a:rPr lang="en-US" sz="1800" b="1" dirty="0" smtClean="0">
                <a:solidFill>
                  <a:schemeClr val="accent1"/>
                </a:solidFill>
                <a:sym typeface="Symbol"/>
              </a:rPr>
              <a:t>binomial distribution </a:t>
            </a:r>
            <a:r>
              <a:rPr lang="en-US" sz="1800" b="1" dirty="0" smtClean="0">
                <a:solidFill>
                  <a:schemeClr val="bg1"/>
                </a:solidFill>
                <a:sym typeface="Symbol"/>
              </a:rPr>
              <a:t>(</a:t>
            </a:r>
            <a:r>
              <a:rPr lang="en-US" sz="1800" i="1" dirty="0" smtClean="0">
                <a:solidFill>
                  <a:schemeClr val="bg1"/>
                </a:solidFill>
                <a:sym typeface="Symbol"/>
              </a:rPr>
              <a:t>k</a:t>
            </a:r>
            <a:r>
              <a:rPr lang="en-US" sz="1800" b="1" dirty="0" smtClean="0">
                <a:solidFill>
                  <a:schemeClr val="bg1"/>
                </a:solidFill>
                <a:sym typeface="Symbol"/>
              </a:rPr>
              <a:t> outcomes or “successes” in </a:t>
            </a:r>
            <a:r>
              <a:rPr lang="en-US" sz="1800" i="1" dirty="0" smtClean="0">
                <a:solidFill>
                  <a:schemeClr val="bg1"/>
                </a:solidFill>
                <a:sym typeface="Symbol"/>
              </a:rPr>
              <a:t>n</a:t>
            </a:r>
            <a:r>
              <a:rPr lang="en-US" sz="1800" b="1" dirty="0" smtClean="0">
                <a:solidFill>
                  <a:schemeClr val="bg1"/>
                </a:solidFill>
                <a:sym typeface="Symbol"/>
              </a:rPr>
              <a:t> trials):</a:t>
            </a:r>
          </a:p>
          <a:p>
            <a:pPr marL="176213" indent="-176213">
              <a:spcAft>
                <a:spcPts val="4800"/>
              </a:spcAft>
              <a:buFont typeface="Arial" pitchFamily="34" charset="0"/>
              <a:buChar char="•"/>
            </a:pPr>
            <a:r>
              <a:rPr lang="en-US" sz="1800" b="1" dirty="0" smtClean="0">
                <a:solidFill>
                  <a:schemeClr val="bg1"/>
                </a:solidFill>
                <a:sym typeface="Symbol"/>
              </a:rPr>
              <a:t>The conjugate prior for this distribution is a </a:t>
            </a:r>
            <a:r>
              <a:rPr lang="en-US" sz="1800" b="1" dirty="0" smtClean="0">
                <a:solidFill>
                  <a:schemeClr val="accent1"/>
                </a:solidFill>
                <a:sym typeface="Symbol"/>
              </a:rPr>
              <a:t>Beta</a:t>
            </a:r>
            <a:r>
              <a:rPr lang="en-US" sz="1800" b="1" dirty="0" smtClean="0">
                <a:solidFill>
                  <a:schemeClr val="bg1"/>
                </a:solidFill>
                <a:sym typeface="Symbol"/>
              </a:rPr>
              <a:t> distribution:</a:t>
            </a:r>
          </a:p>
          <a:p>
            <a:pPr marL="176213" indent="-176213">
              <a:spcAft>
                <a:spcPts val="1200"/>
              </a:spcAft>
            </a:pPr>
            <a:r>
              <a:rPr lang="en-US" sz="1800" b="1" dirty="0" smtClean="0">
                <a:solidFill>
                  <a:schemeClr val="bg1"/>
                </a:solidFill>
                <a:sym typeface="Symbol"/>
              </a:rPr>
              <a:t>	and B() is a Beta function (which is defined in terms of a Gamma function).</a:t>
            </a:r>
          </a:p>
          <a:p>
            <a:pPr marL="176213" indent="-176213">
              <a:spcAft>
                <a:spcPts val="1200"/>
              </a:spcAft>
              <a:buFont typeface="Arial" pitchFamily="34" charset="0"/>
              <a:buChar char="•"/>
            </a:pPr>
            <a:r>
              <a:rPr lang="en-US" sz="1800" b="1" dirty="0" smtClean="0">
                <a:solidFill>
                  <a:schemeClr val="bg1"/>
                </a:solidFill>
                <a:sym typeface="Symbol"/>
              </a:rPr>
              <a:t>The posterior is given by:</a:t>
            </a:r>
          </a:p>
        </p:txBody>
      </p:sp>
      <p:graphicFrame>
        <p:nvGraphicFramePr>
          <p:cNvPr id="228358" name="Object 6"/>
          <p:cNvGraphicFramePr>
            <a:graphicFrameLocks noChangeAspect="1"/>
          </p:cNvGraphicFramePr>
          <p:nvPr/>
        </p:nvGraphicFramePr>
        <p:xfrm>
          <a:off x="458788" y="3045930"/>
          <a:ext cx="3162300" cy="685800"/>
        </p:xfrm>
        <a:graphic>
          <a:graphicData uri="http://schemas.openxmlformats.org/presentationml/2006/ole">
            <p:oleObj spid="_x0000_s228358" name="Equation" r:id="rId3" imgW="2108160" imgH="457200" progId="Equation.3">
              <p:embed/>
            </p:oleObj>
          </a:graphicData>
        </a:graphic>
      </p:graphicFrame>
      <p:graphicFrame>
        <p:nvGraphicFramePr>
          <p:cNvPr id="228363" name="Object 11"/>
          <p:cNvGraphicFramePr>
            <a:graphicFrameLocks noChangeAspect="1"/>
          </p:cNvGraphicFramePr>
          <p:nvPr/>
        </p:nvGraphicFramePr>
        <p:xfrm>
          <a:off x="458788" y="1172197"/>
          <a:ext cx="6437312" cy="831850"/>
        </p:xfrm>
        <a:graphic>
          <a:graphicData uri="http://schemas.openxmlformats.org/presentationml/2006/ole">
            <p:oleObj spid="_x0000_s228363" name="Equation" r:id="rId4" imgW="4305240" imgH="558720" progId="Equation.3">
              <p:embed/>
            </p:oleObj>
          </a:graphicData>
        </a:graphic>
      </p:graphicFrame>
      <p:graphicFrame>
        <p:nvGraphicFramePr>
          <p:cNvPr id="228364" name="Object 12"/>
          <p:cNvGraphicFramePr>
            <a:graphicFrameLocks noChangeAspect="1"/>
          </p:cNvGraphicFramePr>
          <p:nvPr/>
        </p:nvGraphicFramePr>
        <p:xfrm>
          <a:off x="401638" y="3965575"/>
          <a:ext cx="3981450" cy="666750"/>
        </p:xfrm>
        <a:graphic>
          <a:graphicData uri="http://schemas.openxmlformats.org/presentationml/2006/ole">
            <p:oleObj spid="_x0000_s228364" name="Equation" r:id="rId5" imgW="2654280" imgH="444240" progId="Equation.3">
              <p:embed/>
            </p:oleObj>
          </a:graphicData>
        </a:graphic>
      </p:graphicFrame>
      <p:graphicFrame>
        <p:nvGraphicFramePr>
          <p:cNvPr id="228365" name="Object 13"/>
          <p:cNvGraphicFramePr>
            <a:graphicFrameLocks noChangeAspect="1"/>
          </p:cNvGraphicFramePr>
          <p:nvPr/>
        </p:nvGraphicFramePr>
        <p:xfrm>
          <a:off x="420688" y="5235575"/>
          <a:ext cx="7239000" cy="1409700"/>
        </p:xfrm>
        <a:graphic>
          <a:graphicData uri="http://schemas.openxmlformats.org/presentationml/2006/ole">
            <p:oleObj spid="_x0000_s228365" name="Equation" r:id="rId6" imgW="4825800" imgH="9396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2" y="57150"/>
            <a:ext cx="8757961"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Conjugate Prior for Multinomial and Multivariate Gaussian</a:t>
            </a:r>
            <a:endParaRPr lang="en-US" b="1" dirty="0">
              <a:solidFill>
                <a:schemeClr val="accent2"/>
              </a:solidFill>
            </a:endParaRPr>
          </a:p>
        </p:txBody>
      </p:sp>
      <p:sp>
        <p:nvSpPr>
          <p:cNvPr id="5" name="Text Box 9"/>
          <p:cNvSpPr txBox="1">
            <a:spLocks noChangeArrowheads="1"/>
          </p:cNvSpPr>
          <p:nvPr/>
        </p:nvSpPr>
        <p:spPr bwMode="auto">
          <a:xfrm>
            <a:off x="184356" y="584616"/>
            <a:ext cx="8959644" cy="6073458"/>
          </a:xfrm>
          <a:prstGeom prst="rect">
            <a:avLst/>
          </a:prstGeom>
          <a:noFill/>
          <a:ln w="9525">
            <a:noFill/>
            <a:miter lim="800000"/>
            <a:headEnd/>
            <a:tailEnd/>
          </a:ln>
        </p:spPr>
        <p:txBody>
          <a:bodyPr wrap="square" lIns="0" tIns="0" rIns="0" bIns="0">
            <a:spAutoFit/>
          </a:bodyPr>
          <a:lstStyle/>
          <a:p>
            <a:pPr marL="176213" indent="-176213">
              <a:spcAft>
                <a:spcPts val="5400"/>
              </a:spcAft>
              <a:buFont typeface="Arial" pitchFamily="34" charset="0"/>
              <a:buChar char="•"/>
            </a:pPr>
            <a:r>
              <a:rPr lang="en-US" sz="1800" b="1" dirty="0" smtClean="0">
                <a:solidFill>
                  <a:schemeClr val="bg1"/>
                </a:solidFill>
              </a:rPr>
              <a:t>We can define a generalization of the binomial known as the </a:t>
            </a:r>
            <a:r>
              <a:rPr lang="en-US" sz="1800" b="1" dirty="0" smtClean="0">
                <a:solidFill>
                  <a:schemeClr val="accent1"/>
                </a:solidFill>
              </a:rPr>
              <a:t>multinomial distribution</a:t>
            </a:r>
            <a:r>
              <a:rPr lang="en-US" sz="1800" b="1" dirty="0" smtClean="0">
                <a:solidFill>
                  <a:schemeClr val="bg1"/>
                </a:solidFill>
              </a:rPr>
              <a:t> that describes the probability of </a:t>
            </a:r>
            <a:r>
              <a:rPr lang="en-US" sz="1800" i="1" dirty="0" smtClean="0">
                <a:solidFill>
                  <a:schemeClr val="bg1"/>
                </a:solidFill>
              </a:rPr>
              <a:t>k</a:t>
            </a:r>
            <a:r>
              <a:rPr lang="en-US" sz="1800" b="1" dirty="0" smtClean="0">
                <a:solidFill>
                  <a:schemeClr val="bg1"/>
                </a:solidFill>
              </a:rPr>
              <a:t> possible outcomes of </a:t>
            </a:r>
            <a:r>
              <a:rPr lang="en-US" sz="1800" i="1" dirty="0" smtClean="0">
                <a:solidFill>
                  <a:schemeClr val="bg1"/>
                </a:solidFill>
              </a:rPr>
              <a:t>n </a:t>
            </a:r>
            <a:r>
              <a:rPr lang="en-US" sz="1800" b="1" dirty="0" smtClean="0">
                <a:solidFill>
                  <a:schemeClr val="bg1"/>
                </a:solidFill>
              </a:rPr>
              <a:t>independent trials, where </a:t>
            </a:r>
            <a:r>
              <a:rPr lang="en-US" sz="1800" i="1" dirty="0" smtClean="0">
                <a:solidFill>
                  <a:schemeClr val="bg1"/>
                </a:solidFill>
              </a:rPr>
              <a:t>x</a:t>
            </a:r>
            <a:r>
              <a:rPr lang="en-US" sz="1800" i="1" baseline="-25000" dirty="0" smtClean="0">
                <a:solidFill>
                  <a:schemeClr val="bg1"/>
                </a:solidFill>
              </a:rPr>
              <a:t>i</a:t>
            </a:r>
            <a:r>
              <a:rPr lang="en-US" sz="1800" b="1" dirty="0" smtClean="0">
                <a:solidFill>
                  <a:schemeClr val="bg1"/>
                </a:solidFill>
              </a:rPr>
              <a:t> is the number of times the </a:t>
            </a:r>
            <a:r>
              <a:rPr lang="en-US" sz="1800" i="1" dirty="0" smtClean="0">
                <a:solidFill>
                  <a:schemeClr val="bg1"/>
                </a:solidFill>
              </a:rPr>
              <a:t>k</a:t>
            </a:r>
            <a:r>
              <a:rPr lang="en-US" sz="1800" i="1" baseline="30000" dirty="0" smtClean="0">
                <a:solidFill>
                  <a:schemeClr val="bg1"/>
                </a:solidFill>
              </a:rPr>
              <a:t>th</a:t>
            </a:r>
            <a:r>
              <a:rPr lang="en-US" sz="1800" b="1" dirty="0" smtClean="0">
                <a:solidFill>
                  <a:schemeClr val="bg1"/>
                </a:solidFill>
              </a:rPr>
              <a:t> outcome is observed:</a:t>
            </a:r>
          </a:p>
          <a:p>
            <a:pPr marL="176213" indent="-176213">
              <a:spcAft>
                <a:spcPts val="12800"/>
              </a:spcAft>
              <a:buFont typeface="Arial" pitchFamily="34" charset="0"/>
              <a:buChar char="•"/>
            </a:pPr>
            <a:r>
              <a:rPr lang="en-US" sz="1800" b="1" dirty="0" smtClean="0">
                <a:solidFill>
                  <a:schemeClr val="bg1"/>
                </a:solidFill>
                <a:sym typeface="Symbol"/>
              </a:rPr>
              <a:t>The conjugate prior for this distribution is known as a Dirichlet density:</a:t>
            </a:r>
          </a:p>
          <a:p>
            <a:pPr marL="176213" indent="-176213">
              <a:spcAft>
                <a:spcPts val="1200"/>
              </a:spcAft>
            </a:pPr>
            <a:r>
              <a:rPr lang="en-US" sz="1800" b="1" dirty="0" smtClean="0">
                <a:solidFill>
                  <a:schemeClr val="bg1"/>
                </a:solidFill>
                <a:sym typeface="Symbol"/>
              </a:rPr>
              <a:t>	Note that this Dirichlet prior was used for the mixture weight prior in MAP estimation of the mixture weights in an HMM.</a:t>
            </a:r>
          </a:p>
          <a:p>
            <a:pPr marL="176213" indent="-176213">
              <a:spcAft>
                <a:spcPts val="4200"/>
              </a:spcAft>
              <a:buFont typeface="Arial" pitchFamily="34" charset="0"/>
              <a:buChar char="•"/>
            </a:pPr>
            <a:r>
              <a:rPr lang="en-US" sz="1800" b="1" dirty="0" smtClean="0">
                <a:solidFill>
                  <a:schemeClr val="bg1"/>
                </a:solidFill>
                <a:sym typeface="Symbol"/>
              </a:rPr>
              <a:t>For a multivariate Gaussian distribution with an unknown mean and precision (precision is the inverse of the covariance), the conjugate prior is a Normal-Wishart distribution:</a:t>
            </a:r>
          </a:p>
          <a:p>
            <a:pPr marL="176213" indent="-176213">
              <a:spcAft>
                <a:spcPts val="3600"/>
              </a:spcAft>
            </a:pPr>
            <a:r>
              <a:rPr lang="en-US" sz="1800" b="1" dirty="0" smtClean="0">
                <a:solidFill>
                  <a:schemeClr val="bg1"/>
                </a:solidFill>
                <a:sym typeface="Symbol"/>
              </a:rPr>
              <a:t>	This was used to model the priors for the means and </a:t>
            </a:r>
            <a:r>
              <a:rPr lang="en-US" sz="1800" b="1" dirty="0" err="1" smtClean="0">
                <a:solidFill>
                  <a:schemeClr val="bg1"/>
                </a:solidFill>
                <a:sym typeface="Symbol"/>
              </a:rPr>
              <a:t>covariances</a:t>
            </a:r>
            <a:r>
              <a:rPr lang="en-US" sz="1800" b="1" dirty="0" smtClean="0">
                <a:solidFill>
                  <a:schemeClr val="bg1"/>
                </a:solidFill>
                <a:sym typeface="Symbol"/>
              </a:rPr>
              <a:t> in the Gaussian mixture distribution in an HMM.</a:t>
            </a:r>
          </a:p>
        </p:txBody>
      </p:sp>
      <p:graphicFrame>
        <p:nvGraphicFramePr>
          <p:cNvPr id="228363" name="Object 11"/>
          <p:cNvGraphicFramePr>
            <a:graphicFrameLocks noChangeAspect="1"/>
          </p:cNvGraphicFramePr>
          <p:nvPr/>
        </p:nvGraphicFramePr>
        <p:xfrm>
          <a:off x="458788" y="1413635"/>
          <a:ext cx="4729162" cy="641350"/>
        </p:xfrm>
        <a:graphic>
          <a:graphicData uri="http://schemas.openxmlformats.org/presentationml/2006/ole">
            <p:oleObj spid="_x0000_s230403" name="Equation" r:id="rId3" imgW="3162240" imgH="431640" progId="Equation.3">
              <p:embed/>
            </p:oleObj>
          </a:graphicData>
        </a:graphic>
      </p:graphicFrame>
      <p:graphicFrame>
        <p:nvGraphicFramePr>
          <p:cNvPr id="230406" name="Object 6"/>
          <p:cNvGraphicFramePr>
            <a:graphicFrameLocks noChangeAspect="1"/>
          </p:cNvGraphicFramePr>
          <p:nvPr/>
        </p:nvGraphicFramePr>
        <p:xfrm>
          <a:off x="458788" y="2446476"/>
          <a:ext cx="4691062" cy="1397000"/>
        </p:xfrm>
        <a:graphic>
          <a:graphicData uri="http://schemas.openxmlformats.org/presentationml/2006/ole">
            <p:oleObj spid="_x0000_s230406" name="Equation" r:id="rId4" imgW="3136680" imgH="939600" progId="Equation.3">
              <p:embed/>
            </p:oleObj>
          </a:graphicData>
        </a:graphic>
      </p:graphicFrame>
      <p:graphicFrame>
        <p:nvGraphicFramePr>
          <p:cNvPr id="230407" name="Object 7"/>
          <p:cNvGraphicFramePr>
            <a:graphicFrameLocks noChangeAspect="1"/>
          </p:cNvGraphicFramePr>
          <p:nvPr/>
        </p:nvGraphicFramePr>
        <p:xfrm>
          <a:off x="458788" y="5409720"/>
          <a:ext cx="5467350" cy="552450"/>
        </p:xfrm>
        <a:graphic>
          <a:graphicData uri="http://schemas.openxmlformats.org/presentationml/2006/ole">
            <p:oleObj spid="_x0000_s230407" name="Equation" r:id="rId5" imgW="3644640" imgH="36828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MAP Variance </a:t>
            </a:r>
            <a:r>
              <a:rPr lang="en-US" b="1" dirty="0" smtClean="0">
                <a:solidFill>
                  <a:schemeClr val="accent2"/>
                </a:solidFill>
              </a:rPr>
              <a:t>Adaptation (Scalar Gaussian RV)</a:t>
            </a:r>
            <a:endParaRPr lang="en-US" b="1" dirty="0">
              <a:solidFill>
                <a:schemeClr val="accent2"/>
              </a:solidFill>
            </a:endParaRPr>
          </a:p>
        </p:txBody>
      </p:sp>
      <p:sp>
        <p:nvSpPr>
          <p:cNvPr id="5" name="Text Box 9"/>
          <p:cNvSpPr txBox="1">
            <a:spLocks noChangeArrowheads="1"/>
          </p:cNvSpPr>
          <p:nvPr/>
        </p:nvSpPr>
        <p:spPr bwMode="auto">
          <a:xfrm>
            <a:off x="184356" y="584616"/>
            <a:ext cx="8734792" cy="6017032"/>
          </a:xfrm>
          <a:prstGeom prst="rect">
            <a:avLst/>
          </a:prstGeom>
          <a:noFill/>
          <a:ln w="9525">
            <a:noFill/>
            <a:miter lim="800000"/>
            <a:headEnd/>
            <a:tailEnd/>
          </a:ln>
        </p:spPr>
        <p:txBody>
          <a:bodyPr wrap="square" lIns="0" tIns="0" rIns="0" bIns="0">
            <a:spAutoFit/>
          </a:bodyPr>
          <a:lstStyle/>
          <a:p>
            <a:pPr marL="176213" indent="-176213">
              <a:spcAft>
                <a:spcPts val="1200"/>
              </a:spcAft>
              <a:buFont typeface="Arial" pitchFamily="34" charset="0"/>
              <a:buChar char="•"/>
            </a:pPr>
            <a:r>
              <a:rPr lang="en-US" sz="1800" b="1" dirty="0" smtClean="0">
                <a:solidFill>
                  <a:schemeClr val="bg1"/>
                </a:solidFill>
                <a:sym typeface="Symbol"/>
              </a:rPr>
              <a:t>Given a set of new observations,                       , we would like to update our estimate of the mean and variance using MAP adaptation.</a:t>
            </a:r>
          </a:p>
          <a:p>
            <a:pPr marL="176213" indent="-176213">
              <a:spcAft>
                <a:spcPts val="7200"/>
              </a:spcAft>
              <a:buFont typeface="Arial" pitchFamily="34" charset="0"/>
              <a:buChar char="•"/>
            </a:pPr>
            <a:r>
              <a:rPr lang="en-US" sz="1800" b="1" dirty="0" smtClean="0">
                <a:solidFill>
                  <a:schemeClr val="bg1"/>
                </a:solidFill>
                <a:sym typeface="Symbol"/>
              </a:rPr>
              <a:t>The </a:t>
            </a:r>
            <a:r>
              <a:rPr lang="en-US" sz="1800" b="1" dirty="0" smtClean="0">
                <a:solidFill>
                  <a:schemeClr val="bg1"/>
                </a:solidFill>
                <a:sym typeface="Symbol"/>
              </a:rPr>
              <a:t>likelihood of variance given data is</a:t>
            </a:r>
            <a:r>
              <a:rPr lang="en-US" sz="1800" b="1" dirty="0" smtClean="0">
                <a:solidFill>
                  <a:schemeClr val="bg1"/>
                </a:solidFill>
                <a:sym typeface="Symbol"/>
              </a:rPr>
              <a:t>:</a:t>
            </a:r>
          </a:p>
          <a:p>
            <a:pPr marL="176213" indent="-176213">
              <a:spcAft>
                <a:spcPts val="6000"/>
              </a:spcAft>
              <a:buFont typeface="Arial" pitchFamily="34" charset="0"/>
              <a:buChar char="•"/>
            </a:pPr>
            <a:r>
              <a:rPr lang="en-US" sz="1800" b="1" dirty="0" smtClean="0">
                <a:solidFill>
                  <a:schemeClr val="bg1"/>
                </a:solidFill>
                <a:sym typeface="Symbol"/>
              </a:rPr>
              <a:t>Let us simplify this expression by defining some constants:</a:t>
            </a:r>
          </a:p>
          <a:p>
            <a:pPr marL="176213" indent="-176213">
              <a:spcAft>
                <a:spcPts val="5400"/>
              </a:spcAft>
              <a:buFont typeface="Arial" pitchFamily="34" charset="0"/>
              <a:buChar char="•"/>
            </a:pPr>
            <a:r>
              <a:rPr lang="en-US" sz="1800" b="1" dirty="0" smtClean="0">
                <a:solidFill>
                  <a:schemeClr val="bg1"/>
                </a:solidFill>
                <a:sym typeface="Symbol"/>
              </a:rPr>
              <a:t>The posterior is the likelihood multiplied by the prior:</a:t>
            </a:r>
          </a:p>
          <a:p>
            <a:pPr marL="176213" indent="-176213">
              <a:spcAft>
                <a:spcPts val="1200"/>
              </a:spcAft>
              <a:buFont typeface="Arial" pitchFamily="34" charset="0"/>
              <a:buChar char="•"/>
            </a:pPr>
            <a:r>
              <a:rPr lang="en-US" sz="1800" b="1" dirty="0" smtClean="0">
                <a:solidFill>
                  <a:schemeClr val="bg1"/>
                </a:solidFill>
                <a:sym typeface="Symbol"/>
              </a:rPr>
              <a:t>Once again, </a:t>
            </a:r>
            <a:r>
              <a:rPr lang="en-US" sz="1800" b="1" dirty="0" smtClean="0">
                <a:solidFill>
                  <a:schemeClr val="bg1"/>
                </a:solidFill>
                <a:sym typeface="Symbol"/>
              </a:rPr>
              <a:t>we have the usual problem of what to assume for the prior distribution. In the case of a Gaussian likelihood where the mean was unknown, assuming a Gaussian prior for the mean was a conjugate prior.</a:t>
            </a:r>
          </a:p>
          <a:p>
            <a:pPr marL="176213" indent="-176213">
              <a:spcAft>
                <a:spcPts val="1200"/>
              </a:spcAft>
              <a:buFont typeface="Arial" pitchFamily="34" charset="0"/>
              <a:buChar char="•"/>
            </a:pPr>
            <a:r>
              <a:rPr lang="en-US" sz="1800" b="1" dirty="0" smtClean="0">
                <a:solidFill>
                  <a:schemeClr val="bg1"/>
                </a:solidFill>
                <a:sym typeface="Symbol"/>
              </a:rPr>
              <a:t>But in this case, assuming a Gaussian prior does satisfy our condition for a </a:t>
            </a:r>
            <a:r>
              <a:rPr lang="en-US" sz="1800" b="1" dirty="0" smtClean="0">
                <a:solidFill>
                  <a:schemeClr val="bg1"/>
                </a:solidFill>
                <a:sym typeface="Symbol"/>
              </a:rPr>
              <a:t>conjugate prior, and even if we persevered, the equations that would result are too complicated (requiring numerical solution). Also, most likely, the solution would not deliver significantly better performance. </a:t>
            </a:r>
            <a:r>
              <a:rPr lang="en-US" sz="1800" b="1" dirty="0" smtClean="0">
                <a:solidFill>
                  <a:schemeClr val="bg1"/>
                </a:solidFill>
                <a:sym typeface="Symbol"/>
              </a:rPr>
              <a:t>Is there a better choice?</a:t>
            </a:r>
            <a:endParaRPr lang="en-US" sz="1800" b="1" dirty="0" smtClean="0"/>
          </a:p>
        </p:txBody>
      </p:sp>
      <p:sp>
        <p:nvSpPr>
          <p:cNvPr id="2283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28371" name="Object 19"/>
          <p:cNvGraphicFramePr>
            <a:graphicFrameLocks noChangeAspect="1"/>
          </p:cNvGraphicFramePr>
          <p:nvPr/>
        </p:nvGraphicFramePr>
        <p:xfrm>
          <a:off x="3910238" y="551898"/>
          <a:ext cx="1477963" cy="366713"/>
        </p:xfrm>
        <a:graphic>
          <a:graphicData uri="http://schemas.openxmlformats.org/presentationml/2006/ole">
            <p:oleObj spid="_x0000_s231432" name="Equation" r:id="rId3" imgW="939600" imgH="228600" progId="Equation.3">
              <p:embed/>
            </p:oleObj>
          </a:graphicData>
        </a:graphic>
      </p:graphicFrame>
      <p:sp>
        <p:nvSpPr>
          <p:cNvPr id="228375" name="Rectangle 2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1436" name="Object 12"/>
          <p:cNvGraphicFramePr>
            <a:graphicFrameLocks noChangeAspect="1"/>
          </p:cNvGraphicFramePr>
          <p:nvPr/>
        </p:nvGraphicFramePr>
        <p:xfrm>
          <a:off x="458788" y="1399486"/>
          <a:ext cx="6315075" cy="1020763"/>
        </p:xfrm>
        <a:graphic>
          <a:graphicData uri="http://schemas.openxmlformats.org/presentationml/2006/ole">
            <p:oleObj spid="_x0000_s231436" name="Equation" r:id="rId4" imgW="4012920" imgH="634680" progId="Equation.3">
              <p:embed/>
            </p:oleObj>
          </a:graphicData>
        </a:graphic>
      </p:graphicFrame>
      <p:graphicFrame>
        <p:nvGraphicFramePr>
          <p:cNvPr id="231438" name="Object 14"/>
          <p:cNvGraphicFramePr>
            <a:graphicFrameLocks noChangeAspect="1"/>
          </p:cNvGraphicFramePr>
          <p:nvPr/>
        </p:nvGraphicFramePr>
        <p:xfrm>
          <a:off x="458788" y="2773916"/>
          <a:ext cx="4375150" cy="735012"/>
        </p:xfrm>
        <a:graphic>
          <a:graphicData uri="http://schemas.openxmlformats.org/presentationml/2006/ole">
            <p:oleObj spid="_x0000_s231438" name="Equation" r:id="rId5" imgW="2781000" imgH="457200" progId="Equation.3">
              <p:embed/>
            </p:oleObj>
          </a:graphicData>
        </a:graphic>
      </p:graphicFrame>
      <p:graphicFrame>
        <p:nvGraphicFramePr>
          <p:cNvPr id="231440" name="Object 16"/>
          <p:cNvGraphicFramePr>
            <a:graphicFrameLocks noChangeAspect="1"/>
          </p:cNvGraphicFramePr>
          <p:nvPr/>
        </p:nvGraphicFramePr>
        <p:xfrm>
          <a:off x="458788" y="3817524"/>
          <a:ext cx="4416425" cy="552450"/>
        </p:xfrm>
        <a:graphic>
          <a:graphicData uri="http://schemas.openxmlformats.org/presentationml/2006/ole">
            <p:oleObj spid="_x0000_s231440" name="Equation" r:id="rId6" imgW="2806560" imgH="342720"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Prior Distribution: Normal-Wishart</a:t>
            </a:r>
            <a:endParaRPr lang="en-US" b="1" dirty="0">
              <a:solidFill>
                <a:schemeClr val="accent2"/>
              </a:solidFill>
            </a:endParaRPr>
          </a:p>
        </p:txBody>
      </p:sp>
      <p:sp>
        <p:nvSpPr>
          <p:cNvPr id="5" name="Text Box 9"/>
          <p:cNvSpPr txBox="1">
            <a:spLocks noChangeArrowheads="1"/>
          </p:cNvSpPr>
          <p:nvPr/>
        </p:nvSpPr>
        <p:spPr bwMode="auto">
          <a:xfrm>
            <a:off x="184356" y="584616"/>
            <a:ext cx="8734792" cy="4555093"/>
          </a:xfrm>
          <a:prstGeom prst="rect">
            <a:avLst/>
          </a:prstGeom>
          <a:noFill/>
          <a:ln w="9525">
            <a:noFill/>
            <a:miter lim="800000"/>
            <a:headEnd/>
            <a:tailEnd/>
          </a:ln>
        </p:spPr>
        <p:txBody>
          <a:bodyPr wrap="square" lIns="0" tIns="0" rIns="0" bIns="0">
            <a:spAutoFit/>
          </a:bodyPr>
          <a:lstStyle/>
          <a:p>
            <a:pPr marL="176213" indent="-176213">
              <a:spcAft>
                <a:spcPts val="6000"/>
              </a:spcAft>
              <a:buFont typeface="Arial" pitchFamily="34" charset="0"/>
              <a:buChar char="•"/>
            </a:pPr>
            <a:r>
              <a:rPr lang="en-US" sz="1800" b="1" dirty="0" smtClean="0">
                <a:solidFill>
                  <a:schemeClr val="bg1"/>
                </a:solidFill>
                <a:sym typeface="Symbol"/>
              </a:rPr>
              <a:t>Conjugate </a:t>
            </a:r>
            <a:r>
              <a:rPr lang="en-US" sz="1800" b="1" dirty="0" smtClean="0">
                <a:solidFill>
                  <a:schemeClr val="bg1"/>
                </a:solidFill>
                <a:sym typeface="Symbol"/>
              </a:rPr>
              <a:t>P</a:t>
            </a:r>
            <a:r>
              <a:rPr lang="en-US" sz="1800" b="1" dirty="0" smtClean="0">
                <a:solidFill>
                  <a:schemeClr val="bg1"/>
                </a:solidFill>
                <a:sym typeface="Symbol"/>
              </a:rPr>
              <a:t>rior: In the scalar case, the Normal-Wishart form for precision (inverted form for variance) reduces to an inverse Chi-squared distribution:</a:t>
            </a:r>
          </a:p>
          <a:p>
            <a:pPr marL="176213" indent="-176213">
              <a:spcAft>
                <a:spcPts val="1200"/>
              </a:spcAft>
            </a:pPr>
            <a:r>
              <a:rPr lang="en-US" sz="1800" b="1" dirty="0" smtClean="0">
                <a:solidFill>
                  <a:schemeClr val="bg1"/>
                </a:solidFill>
                <a:sym typeface="Symbol"/>
              </a:rPr>
              <a:t>	</a:t>
            </a:r>
            <a:r>
              <a:rPr lang="en-US" sz="1800" i="1" dirty="0" smtClean="0">
                <a:solidFill>
                  <a:schemeClr val="bg1"/>
                </a:solidFill>
                <a:sym typeface="Symbol"/>
              </a:rPr>
              <a:t>S</a:t>
            </a:r>
            <a:r>
              <a:rPr lang="en-US" sz="1800" i="1" baseline="-25000" dirty="0" smtClean="0">
                <a:solidFill>
                  <a:schemeClr val="bg1"/>
                </a:solidFill>
                <a:sym typeface="Symbol"/>
              </a:rPr>
              <a:t>0</a:t>
            </a:r>
            <a:r>
              <a:rPr lang="en-US" sz="1800" b="1" dirty="0" smtClean="0">
                <a:solidFill>
                  <a:schemeClr val="bg1"/>
                </a:solidFill>
                <a:sym typeface="Symbol"/>
              </a:rPr>
              <a:t> represents an estimate of the variance computed on the prior data, or it can be optimized based on prior beliefs about the data. (This topic is again part of the parameter estimation material we discuss in Pattern Recognition.)</a:t>
            </a:r>
            <a:endParaRPr lang="en-US" sz="1800" b="1" dirty="0" smtClean="0">
              <a:solidFill>
                <a:schemeClr val="bg1"/>
              </a:solidFill>
              <a:sym typeface="Symbol"/>
            </a:endParaRPr>
          </a:p>
          <a:p>
            <a:pPr marL="176213" indent="-176213">
              <a:spcAft>
                <a:spcPts val="1200"/>
              </a:spcAft>
            </a:pPr>
            <a:r>
              <a:rPr lang="en-US" sz="1800" b="1" i="1" dirty="0" smtClean="0">
                <a:solidFill>
                  <a:schemeClr val="bg1"/>
                </a:solidFill>
                <a:sym typeface="Symbol"/>
              </a:rPr>
              <a:t>	</a:t>
            </a:r>
            <a:r>
              <a:rPr lang="en-US" sz="1800" i="1" dirty="0" smtClean="0">
                <a:solidFill>
                  <a:schemeClr val="bg1"/>
                </a:solidFill>
                <a:sym typeface="Symbol"/>
              </a:rPr>
              <a:t> </a:t>
            </a:r>
            <a:r>
              <a:rPr lang="en-US" sz="1800" b="1" dirty="0" smtClean="0">
                <a:solidFill>
                  <a:schemeClr val="bg1"/>
                </a:solidFill>
                <a:sym typeface="Symbol"/>
              </a:rPr>
              <a:t>is a parameter that we introduce </a:t>
            </a:r>
            <a:r>
              <a:rPr lang="en-US" sz="1800" b="1" dirty="0" smtClean="0">
                <a:solidFill>
                  <a:schemeClr val="bg1"/>
                </a:solidFill>
                <a:sym typeface="Symbol"/>
              </a:rPr>
              <a:t>to allow the prior to have a similar form to the likelihood, but also give us some freedom to optimize the prior to better match our prior beliefs of the data. For example, we could also estimate </a:t>
            </a:r>
            <a:r>
              <a:rPr lang="en-US" sz="1800" i="1" dirty="0" smtClean="0">
                <a:solidFill>
                  <a:schemeClr val="bg1"/>
                </a:solidFill>
                <a:sym typeface="Symbol"/>
              </a:rPr>
              <a:t> </a:t>
            </a:r>
            <a:r>
              <a:rPr lang="en-US" sz="1800" b="1" dirty="0" smtClean="0">
                <a:solidFill>
                  <a:schemeClr val="bg1"/>
                </a:solidFill>
                <a:sym typeface="Symbol"/>
              </a:rPr>
              <a:t>from prior training data.</a:t>
            </a:r>
            <a:endParaRPr lang="en-US" sz="1800" b="1" dirty="0" smtClean="0">
              <a:solidFill>
                <a:schemeClr val="bg1"/>
              </a:solidFill>
              <a:sym typeface="Symbol"/>
            </a:endParaRPr>
          </a:p>
          <a:p>
            <a:pPr marL="176213" indent="-176213">
              <a:spcAft>
                <a:spcPts val="1200"/>
              </a:spcAft>
              <a:buFont typeface="Arial" pitchFamily="34" charset="0"/>
              <a:buChar char="•"/>
            </a:pPr>
            <a:r>
              <a:rPr lang="en-US" sz="1800" b="1" dirty="0" smtClean="0">
                <a:solidFill>
                  <a:schemeClr val="bg1"/>
                </a:solidFill>
                <a:sym typeface="Symbol"/>
              </a:rPr>
              <a:t>For reasons that will make sense shortly, let                . This is just a definition for convenience; it does not alter the model in any way.</a:t>
            </a:r>
            <a:endParaRPr lang="en-US" sz="1800" b="1" dirty="0" smtClean="0">
              <a:solidFill>
                <a:schemeClr val="bg1"/>
              </a:solidFill>
              <a:sym typeface="Symbol"/>
            </a:endParaRPr>
          </a:p>
          <a:p>
            <a:pPr marL="176213" indent="-176213">
              <a:spcAft>
                <a:spcPts val="1200"/>
              </a:spcAft>
              <a:buFont typeface="Arial" pitchFamily="34" charset="0"/>
              <a:buChar char="•"/>
            </a:pPr>
            <a:r>
              <a:rPr lang="en-US" sz="1800" b="1" dirty="0" smtClean="0">
                <a:solidFill>
                  <a:schemeClr val="bg1"/>
                </a:solidFill>
                <a:sym typeface="Symbol"/>
              </a:rPr>
              <a:t>Combining all thes</a:t>
            </a:r>
            <a:r>
              <a:rPr lang="en-US" sz="1800" b="1" dirty="0" smtClean="0">
                <a:solidFill>
                  <a:schemeClr val="bg1"/>
                </a:solidFill>
                <a:sym typeface="Symbol"/>
              </a:rPr>
              <a:t>e results, we can write our posterior as:</a:t>
            </a:r>
            <a:endParaRPr lang="en-US" sz="1800" b="1" dirty="0" smtClean="0">
              <a:solidFill>
                <a:schemeClr val="bg1"/>
              </a:solidFill>
              <a:sym typeface="Symbol"/>
            </a:endParaRPr>
          </a:p>
        </p:txBody>
      </p:sp>
      <p:sp>
        <p:nvSpPr>
          <p:cNvPr id="2283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6"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8"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60" name="Object 12"/>
          <p:cNvGraphicFramePr>
            <a:graphicFrameLocks noChangeAspect="1"/>
          </p:cNvGraphicFramePr>
          <p:nvPr/>
        </p:nvGraphicFramePr>
        <p:xfrm>
          <a:off x="458788" y="1128713"/>
          <a:ext cx="4597400" cy="736600"/>
        </p:xfrm>
        <a:graphic>
          <a:graphicData uri="http://schemas.openxmlformats.org/presentationml/2006/ole">
            <p:oleObj spid="_x0000_s232460" name="Equation" r:id="rId4" imgW="2920680" imgH="457200" progId="Equation.3">
              <p:embed/>
            </p:oleObj>
          </a:graphicData>
        </a:graphic>
      </p:graphicFrame>
      <p:graphicFrame>
        <p:nvGraphicFramePr>
          <p:cNvPr id="232461" name="Object 13"/>
          <p:cNvGraphicFramePr>
            <a:graphicFrameLocks noChangeAspect="1"/>
          </p:cNvGraphicFramePr>
          <p:nvPr/>
        </p:nvGraphicFramePr>
        <p:xfrm>
          <a:off x="5214939" y="4116591"/>
          <a:ext cx="919162" cy="285750"/>
        </p:xfrm>
        <a:graphic>
          <a:graphicData uri="http://schemas.openxmlformats.org/presentationml/2006/ole">
            <p:oleObj spid="_x0000_s232461" name="Equation" r:id="rId5" imgW="583920" imgH="177480" progId="Equation.3">
              <p:embed/>
            </p:oleObj>
          </a:graphicData>
        </a:graphic>
      </p:graphicFrame>
      <p:graphicFrame>
        <p:nvGraphicFramePr>
          <p:cNvPr id="232462" name="Object 14"/>
          <p:cNvGraphicFramePr>
            <a:graphicFrameLocks noChangeAspect="1"/>
          </p:cNvGraphicFramePr>
          <p:nvPr/>
        </p:nvGraphicFramePr>
        <p:xfrm>
          <a:off x="458788" y="5180219"/>
          <a:ext cx="3937000" cy="1392238"/>
        </p:xfrm>
        <a:graphic>
          <a:graphicData uri="http://schemas.openxmlformats.org/presentationml/2006/ole">
            <p:oleObj spid="_x0000_s232462" name="Equation" r:id="rId6" imgW="2501640" imgH="86328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Maximizing the Posterior Distribution</a:t>
            </a:r>
            <a:endParaRPr lang="en-US" b="1" dirty="0">
              <a:solidFill>
                <a:schemeClr val="accent2"/>
              </a:solidFill>
            </a:endParaRPr>
          </a:p>
        </p:txBody>
      </p:sp>
      <p:sp>
        <p:nvSpPr>
          <p:cNvPr id="5" name="Text Box 9"/>
          <p:cNvSpPr txBox="1">
            <a:spLocks noChangeArrowheads="1"/>
          </p:cNvSpPr>
          <p:nvPr/>
        </p:nvSpPr>
        <p:spPr bwMode="auto">
          <a:xfrm>
            <a:off x="184356" y="584616"/>
            <a:ext cx="8734792" cy="2000548"/>
          </a:xfrm>
          <a:prstGeom prst="rect">
            <a:avLst/>
          </a:prstGeom>
          <a:noFill/>
          <a:ln w="9525">
            <a:noFill/>
            <a:miter lim="800000"/>
            <a:headEnd/>
            <a:tailEnd/>
          </a:ln>
        </p:spPr>
        <p:txBody>
          <a:bodyPr wrap="square" lIns="0" tIns="0" rIns="0" bIns="0">
            <a:spAutoFit/>
          </a:bodyPr>
          <a:lstStyle/>
          <a:p>
            <a:pPr marL="176213" indent="-176213">
              <a:spcAft>
                <a:spcPts val="4800"/>
              </a:spcAft>
              <a:buFont typeface="Arial" pitchFamily="34" charset="0"/>
              <a:buChar char="•"/>
            </a:pPr>
            <a:r>
              <a:rPr lang="en-US" sz="1800" b="1" dirty="0" smtClean="0">
                <a:solidFill>
                  <a:schemeClr val="bg1"/>
                </a:solidFill>
                <a:sym typeface="Symbol"/>
              </a:rPr>
              <a:t>Our posterior for the variance resembles an inverse Chi-squared (</a:t>
            </a:r>
            <a:r>
              <a:rPr lang="en-US" sz="1800" i="1" dirty="0" smtClean="0">
                <a:solidFill>
                  <a:schemeClr val="bg1"/>
                </a:solidFill>
                <a:sym typeface="Symbol"/>
              </a:rPr>
              <a:t></a:t>
            </a:r>
            <a:r>
              <a:rPr lang="en-US" sz="1800" baseline="30000" dirty="0" smtClean="0">
                <a:solidFill>
                  <a:schemeClr val="bg1"/>
                </a:solidFill>
                <a:sym typeface="Symbol"/>
              </a:rPr>
              <a:t>2</a:t>
            </a:r>
            <a:r>
              <a:rPr lang="en-US" sz="1800" b="1" dirty="0" smtClean="0">
                <a:solidFill>
                  <a:schemeClr val="bg1"/>
                </a:solidFill>
                <a:sym typeface="Symbol"/>
              </a:rPr>
              <a:t>) distribution, while the inverse of the variance, which we call precision, resembles a Chi-squared distribution:</a:t>
            </a:r>
          </a:p>
          <a:p>
            <a:pPr marL="176213" indent="-176213">
              <a:spcAft>
                <a:spcPts val="6000"/>
              </a:spcAft>
              <a:buFont typeface="Arial" pitchFamily="34" charset="0"/>
              <a:buChar char="•"/>
            </a:pPr>
            <a:r>
              <a:rPr lang="en-US" sz="1800" b="1" dirty="0" smtClean="0">
                <a:solidFill>
                  <a:schemeClr val="bg1"/>
                </a:solidFill>
                <a:sym typeface="Symbol"/>
              </a:rPr>
              <a:t> We can differentiate with respect to </a:t>
            </a:r>
            <a:r>
              <a:rPr lang="en-US" sz="1800" i="1" dirty="0" smtClean="0">
                <a:solidFill>
                  <a:schemeClr val="bg1"/>
                </a:solidFill>
                <a:sym typeface="Symbol"/>
              </a:rPr>
              <a:t></a:t>
            </a:r>
            <a:r>
              <a:rPr lang="en-US" sz="1800" b="1" dirty="0" smtClean="0">
                <a:solidFill>
                  <a:schemeClr val="bg1"/>
                </a:solidFill>
                <a:sym typeface="Symbol"/>
              </a:rPr>
              <a:t> to obtain the MAP solution (which is also the MAP solution for </a:t>
            </a:r>
            <a:r>
              <a:rPr lang="en-US" sz="1800" i="1" dirty="0" smtClean="0">
                <a:solidFill>
                  <a:schemeClr val="bg1"/>
                </a:solidFill>
                <a:sym typeface="Symbol"/>
              </a:rPr>
              <a:t></a:t>
            </a:r>
            <a:r>
              <a:rPr lang="en-US" sz="1800" baseline="30000" dirty="0" smtClean="0">
                <a:solidFill>
                  <a:schemeClr val="bg1"/>
                </a:solidFill>
                <a:sym typeface="Symbol"/>
              </a:rPr>
              <a:t>2</a:t>
            </a:r>
            <a:r>
              <a:rPr lang="en-US" sz="1800" b="1" dirty="0" smtClean="0">
                <a:solidFill>
                  <a:schemeClr val="bg1"/>
                </a:solidFill>
                <a:sym typeface="Symbol"/>
              </a:rPr>
              <a:t>):</a:t>
            </a:r>
            <a:endParaRPr lang="en-US" sz="1800" b="1" dirty="0" smtClean="0">
              <a:solidFill>
                <a:schemeClr val="bg1"/>
              </a:solidFill>
              <a:sym typeface="Symbol"/>
            </a:endParaRPr>
          </a:p>
        </p:txBody>
      </p:sp>
      <p:sp>
        <p:nvSpPr>
          <p:cNvPr id="2283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6"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8" name="Rectangle 3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2462" name="Object 14"/>
          <p:cNvGraphicFramePr>
            <a:graphicFrameLocks noChangeAspect="1"/>
          </p:cNvGraphicFramePr>
          <p:nvPr/>
        </p:nvGraphicFramePr>
        <p:xfrm>
          <a:off x="458788" y="1410388"/>
          <a:ext cx="5256213" cy="635000"/>
        </p:xfrm>
        <a:graphic>
          <a:graphicData uri="http://schemas.openxmlformats.org/presentationml/2006/ole">
            <p:oleObj spid="_x0000_s236548" name="Equation" r:id="rId4" imgW="3340080" imgH="393480" progId="Equation.3">
              <p:embed/>
            </p:oleObj>
          </a:graphicData>
        </a:graphic>
      </p:graphicFrame>
      <p:graphicFrame>
        <p:nvGraphicFramePr>
          <p:cNvPr id="236555" name="Object 11"/>
          <p:cNvGraphicFramePr>
            <a:graphicFrameLocks noChangeAspect="1"/>
          </p:cNvGraphicFramePr>
          <p:nvPr/>
        </p:nvGraphicFramePr>
        <p:xfrm>
          <a:off x="458788" y="2775743"/>
          <a:ext cx="6656387" cy="3497263"/>
        </p:xfrm>
        <a:graphic>
          <a:graphicData uri="http://schemas.openxmlformats.org/presentationml/2006/ole">
            <p:oleObj spid="_x0000_s236555" name="Equation" r:id="rId5" imgW="4228920" imgH="217152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Dealing </a:t>
            </a:r>
            <a:r>
              <a:rPr lang="en-US" b="1" dirty="0" smtClean="0">
                <a:solidFill>
                  <a:schemeClr val="accent2"/>
                </a:solidFill>
              </a:rPr>
              <a:t>w</a:t>
            </a:r>
            <a:r>
              <a:rPr lang="en-US" b="1" dirty="0" smtClean="0">
                <a:solidFill>
                  <a:schemeClr val="accent2"/>
                </a:solidFill>
              </a:rPr>
              <a:t>ith the Parameters of the Prior Distribution</a:t>
            </a:r>
            <a:endParaRPr lang="en-US" b="1" dirty="0">
              <a:solidFill>
                <a:schemeClr val="accent2"/>
              </a:solidFill>
            </a:endParaRPr>
          </a:p>
        </p:txBody>
      </p:sp>
      <p:sp>
        <p:nvSpPr>
          <p:cNvPr id="5" name="Text Box 9"/>
          <p:cNvSpPr txBox="1">
            <a:spLocks noChangeArrowheads="1"/>
          </p:cNvSpPr>
          <p:nvPr/>
        </p:nvSpPr>
        <p:spPr bwMode="auto">
          <a:xfrm>
            <a:off x="184356" y="584616"/>
            <a:ext cx="8734792" cy="5940088"/>
          </a:xfrm>
          <a:prstGeom prst="rect">
            <a:avLst/>
          </a:prstGeom>
          <a:noFill/>
          <a:ln w="9525">
            <a:noFill/>
            <a:miter lim="800000"/>
            <a:headEnd/>
            <a:tailEnd/>
          </a:ln>
        </p:spPr>
        <p:txBody>
          <a:bodyPr wrap="square" lIns="0" tIns="0" rIns="0" bIns="0">
            <a:spAutoFit/>
          </a:bodyPr>
          <a:lstStyle/>
          <a:p>
            <a:pPr marL="176213" indent="-176213">
              <a:spcAft>
                <a:spcPts val="1200"/>
              </a:spcAft>
              <a:buFont typeface="Arial" pitchFamily="34" charset="0"/>
              <a:buChar char="•"/>
            </a:pPr>
            <a:r>
              <a:rPr lang="en-US" sz="1800" b="1" dirty="0" smtClean="0">
                <a:solidFill>
                  <a:schemeClr val="bg1"/>
                </a:solidFill>
                <a:sym typeface="Symbol"/>
              </a:rPr>
              <a:t>We have two parameters that are unresolved:        .</a:t>
            </a:r>
          </a:p>
          <a:p>
            <a:pPr marL="176213" indent="-176213">
              <a:spcAft>
                <a:spcPts val="3600"/>
              </a:spcAft>
              <a:buFont typeface="Arial" pitchFamily="34" charset="0"/>
              <a:buChar char="•"/>
            </a:pPr>
            <a:r>
              <a:rPr lang="en-US" sz="1800" b="1" dirty="0" smtClean="0">
                <a:solidFill>
                  <a:schemeClr val="bg1"/>
                </a:solidFill>
                <a:sym typeface="Symbol"/>
              </a:rPr>
              <a:t>If we have prior knowledge of the mean and variance, based on some estimates from the training data, we can equate these with the inverse Chi-squared distribution and solve for the values of         :</a:t>
            </a:r>
            <a:endParaRPr lang="en-US" sz="1800" b="1" dirty="0" smtClean="0">
              <a:solidFill>
                <a:schemeClr val="bg1"/>
              </a:solidFill>
              <a:sym typeface="Symbol"/>
            </a:endParaRPr>
          </a:p>
          <a:p>
            <a:pPr marL="176213" indent="-176213">
              <a:spcAft>
                <a:spcPts val="6000"/>
              </a:spcAft>
              <a:buFont typeface="Arial" pitchFamily="34" charset="0"/>
              <a:buChar char="•"/>
            </a:pPr>
            <a:r>
              <a:rPr lang="en-US" sz="1800" b="1" dirty="0" smtClean="0">
                <a:solidFill>
                  <a:schemeClr val="bg1"/>
                </a:solidFill>
                <a:sym typeface="Symbol"/>
              </a:rPr>
              <a:t>The mean and variance of this distribution are well-known:</a:t>
            </a:r>
          </a:p>
          <a:p>
            <a:pPr marL="176213" indent="-176213">
              <a:spcAft>
                <a:spcPts val="6000"/>
              </a:spcAft>
              <a:buFont typeface="Arial" pitchFamily="34" charset="0"/>
              <a:buChar char="•"/>
            </a:pPr>
            <a:r>
              <a:rPr lang="en-US" sz="1800" b="1" dirty="0" smtClean="0">
                <a:solidFill>
                  <a:schemeClr val="bg1"/>
                </a:solidFill>
                <a:sym typeface="Symbol"/>
              </a:rPr>
              <a:t>We can solve for         :</a:t>
            </a:r>
          </a:p>
          <a:p>
            <a:pPr marL="176213" indent="-176213">
              <a:spcAft>
                <a:spcPts val="1200"/>
              </a:spcAft>
              <a:buFont typeface="Arial" pitchFamily="34" charset="0"/>
              <a:buChar char="•"/>
            </a:pPr>
            <a:r>
              <a:rPr lang="en-US" sz="1800" b="1" dirty="0" smtClean="0">
                <a:solidFill>
                  <a:schemeClr val="bg1"/>
                </a:solidFill>
                <a:sym typeface="Symbol"/>
              </a:rPr>
              <a:t>To recap the adaptation process:</a:t>
            </a:r>
          </a:p>
          <a:p>
            <a:pPr marL="569913" indent="-344488">
              <a:spcAft>
                <a:spcPts val="600"/>
              </a:spcAft>
              <a:buAutoNum type="arabicParenBoth"/>
            </a:pPr>
            <a:r>
              <a:rPr lang="en-US" sz="1800" b="1" dirty="0" smtClean="0">
                <a:solidFill>
                  <a:schemeClr val="bg1"/>
                </a:solidFill>
                <a:sym typeface="Symbol"/>
              </a:rPr>
              <a:t>For a training data set, estimate the expected value of the variance (the mean of the variance) and the variance of the variance.</a:t>
            </a:r>
          </a:p>
          <a:p>
            <a:pPr marL="569913" indent="-344488">
              <a:spcAft>
                <a:spcPts val="600"/>
              </a:spcAft>
              <a:buAutoNum type="arabicParenBoth"/>
            </a:pPr>
            <a:r>
              <a:rPr lang="en-US" sz="1800" b="1" dirty="0" smtClean="0">
                <a:solidFill>
                  <a:schemeClr val="bg1"/>
                </a:solidFill>
                <a:sym typeface="Symbol"/>
              </a:rPr>
              <a:t>Estimate         .</a:t>
            </a:r>
          </a:p>
          <a:p>
            <a:pPr marL="569913" indent="-344488">
              <a:spcAft>
                <a:spcPts val="1200"/>
              </a:spcAft>
              <a:buAutoNum type="arabicParenBoth"/>
            </a:pPr>
            <a:r>
              <a:rPr lang="en-US" sz="1800" b="1" dirty="0" smtClean="0">
                <a:solidFill>
                  <a:schemeClr val="bg1"/>
                </a:solidFill>
                <a:sym typeface="Symbol"/>
              </a:rPr>
              <a:t>Estimate </a:t>
            </a:r>
            <a:r>
              <a:rPr lang="en-US" sz="1800" i="1" dirty="0" smtClean="0">
                <a:solidFill>
                  <a:schemeClr val="bg1"/>
                </a:solidFill>
                <a:sym typeface="Symbol"/>
              </a:rPr>
              <a:t>S</a:t>
            </a:r>
            <a:r>
              <a:rPr lang="en-US" sz="1800" b="1" dirty="0" smtClean="0">
                <a:solidFill>
                  <a:schemeClr val="bg1"/>
                </a:solidFill>
                <a:sym typeface="Symbol"/>
              </a:rPr>
              <a:t> from the new data:</a:t>
            </a:r>
          </a:p>
          <a:p>
            <a:pPr marL="569913" indent="-344488">
              <a:spcAft>
                <a:spcPts val="600"/>
              </a:spcAft>
              <a:buAutoNum type="arabicParenBoth"/>
            </a:pPr>
            <a:r>
              <a:rPr lang="en-US" sz="1800" b="1" dirty="0" smtClean="0">
                <a:solidFill>
                  <a:schemeClr val="bg1"/>
                </a:solidFill>
                <a:sym typeface="Symbol"/>
              </a:rPr>
              <a:t>Estimate          : </a:t>
            </a:r>
            <a:endParaRPr lang="en-US" sz="1800" b="1" dirty="0" smtClean="0">
              <a:solidFill>
                <a:schemeClr val="bg1"/>
              </a:solidFill>
              <a:sym typeface="Symbol"/>
            </a:endParaRPr>
          </a:p>
        </p:txBody>
      </p:sp>
      <p:sp>
        <p:nvSpPr>
          <p:cNvPr id="2283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6"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7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41683" name="Object 19"/>
          <p:cNvGraphicFramePr>
            <a:graphicFrameLocks noChangeAspect="1"/>
          </p:cNvGraphicFramePr>
          <p:nvPr/>
        </p:nvGraphicFramePr>
        <p:xfrm>
          <a:off x="5740400" y="4316413"/>
          <a:ext cx="219075" cy="415925"/>
        </p:xfrm>
        <a:graphic>
          <a:graphicData uri="http://schemas.openxmlformats.org/presentationml/2006/ole">
            <p:oleObj spid="_x0000_s234504" name="Equation" r:id="rId4" imgW="114120" imgH="215640" progId="Equation.3">
              <p:embed/>
            </p:oleObj>
          </a:graphicData>
        </a:graphic>
      </p:graphicFrame>
      <p:sp>
        <p:nvSpPr>
          <p:cNvPr id="24168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9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4508" name="Object 12"/>
          <p:cNvGraphicFramePr>
            <a:graphicFrameLocks noChangeAspect="1"/>
          </p:cNvGraphicFramePr>
          <p:nvPr/>
        </p:nvGraphicFramePr>
        <p:xfrm>
          <a:off x="5241511" y="561975"/>
          <a:ext cx="538163" cy="368300"/>
        </p:xfrm>
        <a:graphic>
          <a:graphicData uri="http://schemas.openxmlformats.org/presentationml/2006/ole">
            <p:oleObj spid="_x0000_s234508" name="Equation" r:id="rId5" imgW="342720" imgH="228600" progId="Equation.3">
              <p:embed/>
            </p:oleObj>
          </a:graphicData>
        </a:graphic>
      </p:graphicFrame>
      <p:graphicFrame>
        <p:nvGraphicFramePr>
          <p:cNvPr id="2" name="Object 13"/>
          <p:cNvGraphicFramePr>
            <a:graphicFrameLocks noChangeAspect="1"/>
          </p:cNvGraphicFramePr>
          <p:nvPr/>
        </p:nvGraphicFramePr>
        <p:xfrm>
          <a:off x="5540087" y="1522757"/>
          <a:ext cx="538163" cy="368300"/>
        </p:xfrm>
        <a:graphic>
          <a:graphicData uri="http://schemas.openxmlformats.org/presentationml/2006/ole">
            <p:oleObj spid="_x0000_s234509" name="Equation" r:id="rId6" imgW="342720" imgH="228600" progId="Equation.3">
              <p:embed/>
            </p:oleObj>
          </a:graphicData>
        </a:graphic>
      </p:graphicFrame>
      <p:graphicFrame>
        <p:nvGraphicFramePr>
          <p:cNvPr id="234511" name="Object 15"/>
          <p:cNvGraphicFramePr>
            <a:graphicFrameLocks noChangeAspect="1"/>
          </p:cNvGraphicFramePr>
          <p:nvPr/>
        </p:nvGraphicFramePr>
        <p:xfrm>
          <a:off x="458788" y="1896993"/>
          <a:ext cx="1117600" cy="388938"/>
        </p:xfrm>
        <a:graphic>
          <a:graphicData uri="http://schemas.openxmlformats.org/presentationml/2006/ole">
            <p:oleObj spid="_x0000_s234511" name="Equation" r:id="rId7" imgW="711000" imgH="241200" progId="Equation.3">
              <p:embed/>
            </p:oleObj>
          </a:graphicData>
        </a:graphic>
      </p:graphicFrame>
      <p:graphicFrame>
        <p:nvGraphicFramePr>
          <p:cNvPr id="4" name="Object 16"/>
          <p:cNvGraphicFramePr>
            <a:graphicFrameLocks noChangeAspect="1"/>
          </p:cNvGraphicFramePr>
          <p:nvPr/>
        </p:nvGraphicFramePr>
        <p:xfrm>
          <a:off x="439738" y="2628969"/>
          <a:ext cx="1157287" cy="633412"/>
        </p:xfrm>
        <a:graphic>
          <a:graphicData uri="http://schemas.openxmlformats.org/presentationml/2006/ole">
            <p:oleObj spid="_x0000_s234512" name="Equation" r:id="rId8" imgW="736560" imgH="393480" progId="Equation.3">
              <p:embed/>
            </p:oleObj>
          </a:graphicData>
        </a:graphic>
      </p:graphicFrame>
      <p:graphicFrame>
        <p:nvGraphicFramePr>
          <p:cNvPr id="234513" name="Object 17"/>
          <p:cNvGraphicFramePr>
            <a:graphicFrameLocks noChangeAspect="1"/>
          </p:cNvGraphicFramePr>
          <p:nvPr/>
        </p:nvGraphicFramePr>
        <p:xfrm>
          <a:off x="2184538" y="2568575"/>
          <a:ext cx="2054225" cy="715963"/>
        </p:xfrm>
        <a:graphic>
          <a:graphicData uri="http://schemas.openxmlformats.org/presentationml/2006/ole">
            <p:oleObj spid="_x0000_s234513" name="Equation" r:id="rId9" imgW="1307880" imgH="444240" progId="Equation.3">
              <p:embed/>
            </p:oleObj>
          </a:graphicData>
        </a:graphic>
      </p:graphicFrame>
      <p:graphicFrame>
        <p:nvGraphicFramePr>
          <p:cNvPr id="6" name="Object 18"/>
          <p:cNvGraphicFramePr>
            <a:graphicFrameLocks noChangeAspect="1"/>
          </p:cNvGraphicFramePr>
          <p:nvPr/>
        </p:nvGraphicFramePr>
        <p:xfrm>
          <a:off x="2220706" y="3304831"/>
          <a:ext cx="538163" cy="368300"/>
        </p:xfrm>
        <a:graphic>
          <a:graphicData uri="http://schemas.openxmlformats.org/presentationml/2006/ole">
            <p:oleObj spid="_x0000_s234514" name="Equation" r:id="rId10" imgW="342720" imgH="228600" progId="Equation.3">
              <p:embed/>
            </p:oleObj>
          </a:graphicData>
        </a:graphic>
      </p:graphicFrame>
      <p:graphicFrame>
        <p:nvGraphicFramePr>
          <p:cNvPr id="7" name="Object 20"/>
          <p:cNvGraphicFramePr>
            <a:graphicFrameLocks noChangeAspect="1"/>
          </p:cNvGraphicFramePr>
          <p:nvPr/>
        </p:nvGraphicFramePr>
        <p:xfrm>
          <a:off x="458788" y="3612737"/>
          <a:ext cx="3251201" cy="798513"/>
        </p:xfrm>
        <a:graphic>
          <a:graphicData uri="http://schemas.openxmlformats.org/presentationml/2006/ole">
            <p:oleObj spid="_x0000_s234516" name="Equation" r:id="rId11" imgW="2070000" imgH="495000" progId="Equation.3">
              <p:embed/>
            </p:oleObj>
          </a:graphicData>
        </a:graphic>
      </p:graphicFrame>
      <p:graphicFrame>
        <p:nvGraphicFramePr>
          <p:cNvPr id="8" name="Object 22"/>
          <p:cNvGraphicFramePr>
            <a:graphicFrameLocks noChangeAspect="1"/>
          </p:cNvGraphicFramePr>
          <p:nvPr/>
        </p:nvGraphicFramePr>
        <p:xfrm>
          <a:off x="1717123" y="5372172"/>
          <a:ext cx="538163" cy="368300"/>
        </p:xfrm>
        <a:graphic>
          <a:graphicData uri="http://schemas.openxmlformats.org/presentationml/2006/ole">
            <p:oleObj spid="_x0000_s234518" name="Equation" r:id="rId12" imgW="342720" imgH="228600" progId="Equation.3">
              <p:embed/>
            </p:oleObj>
          </a:graphicData>
        </a:graphic>
      </p:graphicFrame>
      <p:graphicFrame>
        <p:nvGraphicFramePr>
          <p:cNvPr id="234519" name="Object 23"/>
          <p:cNvGraphicFramePr>
            <a:graphicFrameLocks noChangeAspect="1"/>
          </p:cNvGraphicFramePr>
          <p:nvPr/>
        </p:nvGraphicFramePr>
        <p:xfrm>
          <a:off x="1757363" y="6147489"/>
          <a:ext cx="520700" cy="368300"/>
        </p:xfrm>
        <a:graphic>
          <a:graphicData uri="http://schemas.openxmlformats.org/presentationml/2006/ole">
            <p:oleObj spid="_x0000_s234519" name="Equation" r:id="rId13" imgW="330120" imgH="228600" progId="Equation.3">
              <p:embed/>
            </p:oleObj>
          </a:graphicData>
        </a:graphic>
      </p:graphicFrame>
      <p:graphicFrame>
        <p:nvGraphicFramePr>
          <p:cNvPr id="9" name="Object 24"/>
          <p:cNvGraphicFramePr>
            <a:graphicFrameLocks noChangeAspect="1"/>
          </p:cNvGraphicFramePr>
          <p:nvPr/>
        </p:nvGraphicFramePr>
        <p:xfrm>
          <a:off x="4036254" y="5562672"/>
          <a:ext cx="1538288" cy="695325"/>
        </p:xfrm>
        <a:graphic>
          <a:graphicData uri="http://schemas.openxmlformats.org/presentationml/2006/ole">
            <p:oleObj spid="_x0000_s234520" name="Equation" r:id="rId14" imgW="977760" imgH="431640" progId="Equation.3">
              <p:embed/>
            </p:oleObj>
          </a:graphicData>
        </a:graphic>
      </p:graphicFrame>
      <p:graphicFrame>
        <p:nvGraphicFramePr>
          <p:cNvPr id="234521" name="Object 25"/>
          <p:cNvGraphicFramePr>
            <a:graphicFrameLocks noChangeAspect="1"/>
          </p:cNvGraphicFramePr>
          <p:nvPr/>
        </p:nvGraphicFramePr>
        <p:xfrm>
          <a:off x="2500232" y="6037470"/>
          <a:ext cx="1779588" cy="635000"/>
        </p:xfrm>
        <a:graphic>
          <a:graphicData uri="http://schemas.openxmlformats.org/presentationml/2006/ole">
            <p:oleObj spid="_x0000_s234521" name="Equation" r:id="rId15" imgW="1130040" imgH="39348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3"/>
          <p:cNvSpPr txBox="1">
            <a:spLocks noChangeArrowheads="1"/>
          </p:cNvSpPr>
          <p:nvPr/>
        </p:nvSpPr>
        <p:spPr bwMode="auto">
          <a:xfrm>
            <a:off x="227013" y="57150"/>
            <a:ext cx="866215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Example: MAP </a:t>
            </a:r>
            <a:r>
              <a:rPr lang="en-US" b="1" dirty="0" smtClean="0">
                <a:solidFill>
                  <a:schemeClr val="accent2"/>
                </a:solidFill>
              </a:rPr>
              <a:t>Adaptation </a:t>
            </a:r>
            <a:r>
              <a:rPr lang="en-US" b="1" dirty="0" smtClean="0">
                <a:solidFill>
                  <a:schemeClr val="accent2"/>
                </a:solidFill>
              </a:rPr>
              <a:t>Convergence</a:t>
            </a:r>
            <a:endParaRPr lang="en-US" b="1" dirty="0">
              <a:solidFill>
                <a:schemeClr val="accent2"/>
              </a:solidFill>
            </a:endParaRPr>
          </a:p>
        </p:txBody>
      </p:sp>
      <p:sp>
        <p:nvSpPr>
          <p:cNvPr id="228361"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3"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5"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7"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28369"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5" name="Rectangle 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7" name="Rectangle 11"/>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09"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2"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4"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6"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18"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0"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2"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4526" name="Rectangle 3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3"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6" name="Rectangle 1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38" name="Rectangle 1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2"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44"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7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1"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4"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6" name="Rectangle 2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88" name="Rectangle 2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41690"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41" name="Picture 40" descr="map_convergence.jpg"/>
          <p:cNvPicPr>
            <a:picLocks noChangeAspect="1"/>
          </p:cNvPicPr>
          <p:nvPr/>
        </p:nvPicPr>
        <p:blipFill>
          <a:blip r:embed="rId3"/>
          <a:stretch>
            <a:fillRect/>
          </a:stretch>
        </p:blipFill>
        <p:spPr>
          <a:xfrm>
            <a:off x="604418" y="682141"/>
            <a:ext cx="7876967" cy="5907725"/>
          </a:xfrm>
          <a:prstGeom prst="rect">
            <a:avLst/>
          </a:prstGeom>
        </p:spPr>
      </p:pic>
    </p:spTree>
  </p:cSld>
  <p:clrMapOvr>
    <a:masterClrMapping/>
  </p:clrMapOvr>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lIns="0" tIns="0" rIns="0" bIns="0"/>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sz="1800" b="1" i="0" u="none" strike="noStrike" kern="0" cap="none" spc="0" normalizeH="0" baseline="0" noProof="0" dirty="0" smtClean="0">
            <a:ln>
              <a:noFill/>
            </a:ln>
            <a:solidFill>
              <a:schemeClr val="tx1"/>
            </a:solidFill>
            <a:effectLst/>
            <a:uLnTx/>
            <a:uFillTx/>
            <a:latin typeface="+mn-lt"/>
            <a:ea typeface="+mn-ea"/>
            <a:cs typeface="+mn-cs"/>
          </a:defRPr>
        </a:defPPr>
      </a:lstStyle>
    </a:tx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23135</TotalTime>
  <Words>1005</Words>
  <Application>Microsoft PowerPoint</Application>
  <PresentationFormat>Letter Paper (8.5x11 in)</PresentationFormat>
  <Paragraphs>144</Paragraphs>
  <Slides>13</Slides>
  <Notes>5</Notes>
  <HiddenSlides>0</HiddenSlides>
  <MMClips>0</MMClips>
  <ScaleCrop>false</ScaleCrop>
  <HeadingPairs>
    <vt:vector size="6" baseType="variant">
      <vt:variant>
        <vt:lpstr>Theme</vt:lpstr>
      </vt:variant>
      <vt:variant>
        <vt:i4>2</vt:i4>
      </vt:variant>
      <vt:variant>
        <vt:lpstr>Embedded OLE Servers</vt:lpstr>
      </vt:variant>
      <vt:variant>
        <vt:i4>2</vt:i4>
      </vt:variant>
      <vt:variant>
        <vt:lpstr>Slide Titles</vt:lpstr>
      </vt:variant>
      <vt:variant>
        <vt:i4>13</vt:i4>
      </vt:variant>
    </vt:vector>
  </HeadingPairs>
  <TitlesOfParts>
    <vt:vector size="17" baseType="lpstr">
      <vt:lpstr>lecture_title</vt:lpstr>
      <vt:lpstr>lecture_default</vt:lpstr>
      <vt:lpstr>Equation</vt:lpstr>
      <vt:lpstr>Microsoft Equation 3.0</vt:lpstr>
      <vt:lpstr>Slide 0</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Joseph Picone</cp:lastModifiedBy>
  <cp:revision>2152</cp:revision>
  <dcterms:created xsi:type="dcterms:W3CDTF">2002-09-12T17:13:32Z</dcterms:created>
  <dcterms:modified xsi:type="dcterms:W3CDTF">2008-11-06T06:56:08Z</dcterms:modified>
</cp:coreProperties>
</file>