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4"/>
  </p:notesMasterIdLst>
  <p:handoutMasterIdLst>
    <p:handoutMasterId r:id="rId15"/>
  </p:handoutMasterIdLst>
  <p:sldIdLst>
    <p:sldId id="325" r:id="rId3"/>
    <p:sldId id="557" r:id="rId4"/>
    <p:sldId id="592" r:id="rId5"/>
    <p:sldId id="581" r:id="rId6"/>
    <p:sldId id="582" r:id="rId7"/>
    <p:sldId id="583" r:id="rId8"/>
    <p:sldId id="584" r:id="rId9"/>
    <p:sldId id="585" r:id="rId10"/>
    <p:sldId id="586" r:id="rId11"/>
    <p:sldId id="587" r:id="rId12"/>
    <p:sldId id="591" r:id="rId13"/>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72" d="100"/>
          <a:sy n="72" d="100"/>
        </p:scale>
        <p:origin x="-1440" y="-90"/>
      </p:cViewPr>
      <p:guideLst>
        <p:guide orient="horz" pos="1865"/>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713" r:id="rId2"/>
    <p:sldLayoutId id="214748371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24,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yann.lecun.com/exdb/publis/index.html#lecun-98" TargetMode="External"/><Relationship Id="rId3" Type="http://schemas.openxmlformats.org/officeDocument/2006/relationships/hyperlink" Target="http://www.ece.msstate.edu/research/isip/publications/courses/ece_8423/lectures/current/ARCHIVE/lecture_24_he2008.pdf" TargetMode="External"/><Relationship Id="rId7" Type="http://schemas.openxmlformats.org/officeDocument/2006/relationships/hyperlink" Target="http://www.ece.msstate.edu/research/isip/publications/courses/ece_8423/lectures/current/lecture_24.mp3" TargetMode="External"/><Relationship Id="rId12"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ce.msstate.edu/research/isip/publications/courses/ece_8423/lectures/current/lecture_24.ppt" TargetMode="External"/><Relationship Id="rId11" Type="http://schemas.openxmlformats.org/officeDocument/2006/relationships/image" Target="../media/image3.png"/><Relationship Id="rId5" Type="http://schemas.openxmlformats.org/officeDocument/2006/relationships/hyperlink" Target="http://ocw.mit.edu/NR/rdonlyres/Mathematics/18-443Fall2003/D1920400-EAD0-43AE-88F3-DCBF0FCC34FF/0/lec29.pdf" TargetMode="External"/><Relationship Id="rId10" Type="http://schemas.openxmlformats.org/officeDocument/2006/relationships/hyperlink" Target="http://www.biomedcentral.com/1471-2105/5/206" TargetMode="External"/><Relationship Id="rId4" Type="http://schemas.openxmlformats.org/officeDocument/2006/relationships/hyperlink" Target="http://www.ece.msstate.edu/research/isip/publications/courses/ece_8423/lectures/current/ARCHIVE/lecture_24_povey2003a.pdf"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http://www.ece.msstate.edu/research/isip/publications/courses/ece_8423/lectures/current/ARCHIVE/lecture_24_he2008.pdf"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0.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0.xml"/><Relationship Id="rId1" Type="http://schemas.openxmlformats.org/officeDocument/2006/relationships/vmlDrawing" Target="../drawings/vmlDrawing2.vml"/><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0.xml"/><Relationship Id="rId1" Type="http://schemas.openxmlformats.org/officeDocument/2006/relationships/vmlDrawing" Target="../drawings/vmlDrawing3.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10.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0.xml"/><Relationship Id="rId1" Type="http://schemas.openxmlformats.org/officeDocument/2006/relationships/vmlDrawing" Target="../drawings/vmlDrawing5.vml"/><Relationship Id="rId5" Type="http://schemas.openxmlformats.org/officeDocument/2006/relationships/image" Target="../media/image26.png"/><Relationship Id="rId4"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Generative vs. Discriminative</a:t>
            </a:r>
            <a:br>
              <a:rPr lang="en-US" sz="1800" b="1" noProof="0" dirty="0" smtClean="0">
                <a:solidFill>
                  <a:schemeClr val="tx2"/>
                </a:solidFill>
                <a:latin typeface="+mn-lt"/>
              </a:rPr>
            </a:br>
            <a:r>
              <a:rPr lang="en-US" sz="1800" b="1" noProof="0" dirty="0" smtClean="0">
                <a:solidFill>
                  <a:schemeClr val="tx2"/>
                </a:solidFill>
                <a:latin typeface="+mn-lt"/>
              </a:rPr>
              <a:t>Entropy and Mutual Information</a:t>
            </a:r>
            <a:br>
              <a:rPr lang="en-US" sz="1800" b="1" noProof="0" dirty="0" smtClean="0">
                <a:solidFill>
                  <a:schemeClr val="tx2"/>
                </a:solidFill>
                <a:latin typeface="+mn-lt"/>
              </a:rPr>
            </a:br>
            <a:r>
              <a:rPr lang="en-US" sz="1800" b="1" noProof="0" dirty="0" smtClean="0">
                <a:solidFill>
                  <a:schemeClr val="tx2"/>
                </a:solidFill>
                <a:latin typeface="+mn-lt"/>
              </a:rPr>
              <a:t>Maximum Mutual Information</a:t>
            </a:r>
            <a:br>
              <a:rPr lang="en-US" sz="1800" b="1" noProof="0" dirty="0" smtClean="0">
                <a:solidFill>
                  <a:schemeClr val="tx2"/>
                </a:solidFill>
                <a:latin typeface="+mn-lt"/>
              </a:rPr>
            </a:br>
            <a:r>
              <a:rPr lang="en-US" sz="1800" b="1" noProof="0" dirty="0" smtClean="0">
                <a:solidFill>
                  <a:schemeClr val="tx2"/>
                </a:solidFill>
                <a:latin typeface="+mn-lt"/>
              </a:rPr>
              <a:t>Posteriors and </a:t>
            </a:r>
            <a:r>
              <a:rPr lang="en-US" sz="1800" b="1" noProof="0" dirty="0" err="1" smtClean="0">
                <a:solidFill>
                  <a:schemeClr val="tx2"/>
                </a:solidFill>
                <a:latin typeface="+mn-lt"/>
              </a:rPr>
              <a:t>Bayes</a:t>
            </a:r>
            <a:r>
              <a:rPr lang="en-US" sz="1800" b="1" noProof="0" dirty="0" smtClean="0">
                <a:solidFill>
                  <a:schemeClr val="tx2"/>
                </a:solidFill>
                <a:latin typeface="+mn-lt"/>
              </a:rPr>
              <a:t>’ Rule</a:t>
            </a:r>
            <a:r>
              <a:rPr lang="en-US" sz="1800" b="1" noProof="0" smtClean="0">
                <a:solidFill>
                  <a:schemeClr val="tx2"/>
                </a:solidFill>
                <a:latin typeface="+mn-lt"/>
              </a:rPr>
              <a:t/>
            </a:r>
            <a:br>
              <a:rPr lang="en-US" sz="1800" b="1" noProof="0" smtClean="0">
                <a:solidFill>
                  <a:schemeClr val="tx2"/>
                </a:solidFill>
                <a:latin typeface="+mn-lt"/>
              </a:rPr>
            </a:br>
            <a:r>
              <a:rPr lang="en-US" sz="1800" b="1" noProof="0" smtClean="0">
                <a:solidFill>
                  <a:schemeClr val="tx2"/>
                </a:solidFill>
                <a:latin typeface="+mn-lt"/>
              </a:rPr>
              <a:t>Approximations to MMI</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Estimation of Gaussian Mixtures</a:t>
            </a:r>
            <a:r>
              <a:rPr lang="en-US" sz="1800" b="1" dirty="0" smtClean="0">
                <a:solidFill>
                  <a:schemeClr val="tx2"/>
                </a:solidFill>
                <a:latin typeface="+mn-lt"/>
              </a:rPr>
              <a:t/>
            </a:r>
            <a:br>
              <a:rPr lang="en-US" sz="1800" b="1" dirty="0" smtClean="0">
                <a:solidFill>
                  <a:schemeClr val="tx2"/>
                </a:solidFill>
                <a:latin typeface="+mn-lt"/>
              </a:rPr>
            </a:b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SPMag: Sequential Estimation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DP: Discriminative Training</a:t>
            </a:r>
            <a:r>
              <a:rPr lang="en-US" sz="1800" b="1" dirty="0" smtClean="0">
                <a:solidFill>
                  <a:schemeClr val="bg1"/>
                </a:solidFill>
                <a:hlinkClick r:id="rId5"/>
              </a:rPr>
              <a:t/>
            </a:r>
            <a:br>
              <a:rPr lang="en-US" sz="1800" b="1" dirty="0" smtClean="0">
                <a:solidFill>
                  <a:schemeClr val="bg1"/>
                </a:solidFill>
                <a:hlinkClick r:id="rId5"/>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6"/>
              </a:rPr>
              <a:t>.../publications/courses/ece_8423/lectures/current/lecture_24.ppt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7"/>
              </a:rPr>
              <a:t>.../publications/courses/ece_8423/lectures/current/lecture_24.mp3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24: </a:t>
            </a:r>
            <a:r>
              <a:rPr lang="en-US" b="1" dirty="0" smtClean="0">
                <a:solidFill>
                  <a:schemeClr val="accent2"/>
                </a:solidFill>
              </a:rPr>
              <a:t>DISCRIMINATIVE TRAINING</a:t>
            </a:r>
            <a:endParaRPr lang="en-US" b="1" dirty="0">
              <a:solidFill>
                <a:schemeClr val="accent2"/>
              </a:solidFill>
            </a:endParaRPr>
          </a:p>
        </p:txBody>
      </p:sp>
      <p:pic>
        <p:nvPicPr>
          <p:cNvPr id="2" name="Picture 1">
            <a:hlinkClick r:id="rId8"/>
          </p:cNvPr>
          <p:cNvPicPr>
            <a:picLocks noChangeAspect="1" noChangeArrowheads="1"/>
          </p:cNvPicPr>
          <p:nvPr/>
        </p:nvPicPr>
        <p:blipFill>
          <a:blip r:embed="rId9"/>
          <a:srcRect/>
          <a:stretch>
            <a:fillRect/>
          </a:stretch>
        </p:blipFill>
        <p:spPr bwMode="auto">
          <a:xfrm>
            <a:off x="5918199" y="1238700"/>
            <a:ext cx="2768601" cy="1716533"/>
          </a:xfrm>
          <a:prstGeom prst="rect">
            <a:avLst/>
          </a:prstGeom>
          <a:noFill/>
          <a:ln w="38100">
            <a:solidFill>
              <a:schemeClr val="accent1"/>
            </a:solidFill>
            <a:miter lim="800000"/>
            <a:headEnd/>
            <a:tailEnd/>
          </a:ln>
          <a:effectLst/>
        </p:spPr>
      </p:pic>
      <p:pic>
        <p:nvPicPr>
          <p:cNvPr id="201731" name="Picture 3">
            <a:hlinkClick r:id="rId10"/>
          </p:cNvPr>
          <p:cNvPicPr>
            <a:picLocks noChangeAspect="1" noChangeArrowheads="1"/>
          </p:cNvPicPr>
          <p:nvPr/>
        </p:nvPicPr>
        <p:blipFill>
          <a:blip r:embed="rId11"/>
          <a:srcRect l="7982" r="18956" b="12680"/>
          <a:stretch>
            <a:fillRect/>
          </a:stretch>
        </p:blipFill>
        <p:spPr bwMode="auto">
          <a:xfrm>
            <a:off x="5913407" y="2987191"/>
            <a:ext cx="2773393" cy="2485955"/>
          </a:xfrm>
          <a:prstGeom prst="rect">
            <a:avLst/>
          </a:prstGeom>
          <a:noFill/>
          <a:ln w="38100">
            <a:solidFill>
              <a:schemeClr val="accent1"/>
            </a:solidFill>
            <a:miter lim="800000"/>
            <a:headEnd/>
            <a:tailEnd/>
          </a:ln>
          <a:effectLst/>
        </p:spPr>
      </p:pic>
      <p:pic>
        <p:nvPicPr>
          <p:cNvPr id="3" name="Picture 2">
            <a:hlinkClick r:id="rId3"/>
          </p:cNvPr>
          <p:cNvPicPr>
            <a:picLocks noChangeAspect="1" noChangeArrowheads="1"/>
          </p:cNvPicPr>
          <p:nvPr/>
        </p:nvPicPr>
        <p:blipFill>
          <a:blip r:embed="rId12"/>
          <a:srcRect l="44268" t="26014" r="9225" b="15262"/>
          <a:stretch>
            <a:fillRect/>
          </a:stretch>
        </p:blipFill>
        <p:spPr bwMode="auto">
          <a:xfrm>
            <a:off x="4775475" y="2093843"/>
            <a:ext cx="2285449" cy="2080591"/>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Estimating Probabilities</a:t>
            </a:r>
            <a:endParaRPr lang="en-US" b="1" dirty="0">
              <a:solidFill>
                <a:schemeClr val="accent2"/>
              </a:solidFill>
            </a:endParaRPr>
          </a:p>
        </p:txBody>
      </p:sp>
      <p:sp>
        <p:nvSpPr>
          <p:cNvPr id="4" name="Rectangle 20"/>
          <p:cNvSpPr txBox="1">
            <a:spLocks noChangeArrowheads="1"/>
          </p:cNvSpPr>
          <p:nvPr/>
        </p:nvSpPr>
        <p:spPr>
          <a:xfrm>
            <a:off x="178868" y="674557"/>
            <a:ext cx="8738120" cy="569626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Mixture coefficients</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and transition probabilities are a little harder to estimate using discriminative training and have not showed significant improvements in performance.</a:t>
            </a:r>
          </a:p>
          <a:p>
            <a:pPr marL="165100" lvl="0" indent="-165100">
              <a:spcBef>
                <a:spcPts val="0"/>
              </a:spcBef>
              <a:spcAft>
                <a:spcPts val="1200"/>
              </a:spcAft>
              <a:buFontTx/>
              <a:buChar char="•"/>
              <a:defRPr/>
            </a:pPr>
            <a:r>
              <a:rPr lang="en-US" altLang="en-US" sz="1800" b="1" kern="0" dirty="0" smtClean="0">
                <a:latin typeface="+mn-lt"/>
              </a:rPr>
              <a:t>Similarly, it is possible to integrate mixture splitting into the discriminative training process, but that has provided only marginal gains as well.</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There are various strategies for estimating the learning parameter, </a:t>
            </a:r>
            <a:r>
              <a:rPr lang="en-US" sz="1800" i="1" dirty="0" smtClean="0"/>
              <a:t>D</a:t>
            </a:r>
            <a:r>
              <a:rPr lang="en-US" sz="1800" dirty="0" smtClean="0"/>
              <a:t>, </a:t>
            </a:r>
            <a:r>
              <a:rPr lang="en-US" sz="1800" b="1" dirty="0" smtClean="0"/>
              <a:t>and making this specific to the mixture component and the state.</a:t>
            </a:r>
          </a:p>
          <a:p>
            <a:pPr marL="165100" indent="-165100">
              <a:spcAft>
                <a:spcPts val="600"/>
              </a:spcAft>
              <a:buFont typeface="Arial" pitchFamily="34" charset="0"/>
              <a:buChar char="•"/>
            </a:pPr>
            <a:r>
              <a:rPr lang="en-US" sz="1800" b="1" dirty="0" smtClean="0"/>
              <a:t>We note that calculation of the Gaussian occupancies (i.e. the probability of being in state </a:t>
            </a:r>
            <a:r>
              <a:rPr lang="en-US" sz="1800" i="1" dirty="0" smtClean="0"/>
              <a:t>j</a:t>
            </a:r>
            <a:r>
              <a:rPr lang="en-US" sz="1800" b="1" dirty="0" smtClean="0"/>
              <a:t> and component </a:t>
            </a:r>
            <a:r>
              <a:rPr lang="en-US" sz="1800" i="1" dirty="0" smtClean="0"/>
              <a:t>m</a:t>
            </a:r>
            <a:r>
              <a:rPr lang="en-US" sz="1800" b="1" dirty="0" smtClean="0"/>
              <a:t> summed over all time) is required. In MLE training, these quantities are calculated for each training observation using the forward-backward algorithm (and transcriptions of the data).</a:t>
            </a:r>
          </a:p>
          <a:p>
            <a:pPr marL="165100" indent="-165100">
              <a:spcAft>
                <a:spcPts val="600"/>
              </a:spcAft>
              <a:buFont typeface="Arial" pitchFamily="34" charset="0"/>
              <a:buChar char="•"/>
            </a:pPr>
            <a:r>
              <a:rPr lang="en-US" sz="1800" b="1" dirty="0" smtClean="0"/>
              <a:t>For MMIE training, we need counts for </a:t>
            </a:r>
            <a:br>
              <a:rPr lang="en-US" sz="1800" b="1" dirty="0" smtClean="0"/>
            </a:br>
            <a:r>
              <a:rPr lang="en-US" sz="1800" b="1" dirty="0" smtClean="0"/>
              <a:t>both the correct model (numerator) and </a:t>
            </a:r>
            <a:br>
              <a:rPr lang="en-US" sz="1800" b="1" dirty="0" smtClean="0"/>
            </a:br>
            <a:r>
              <a:rPr lang="en-US" sz="1800" b="1" dirty="0" smtClean="0"/>
              <a:t>all competing models (denominator).</a:t>
            </a:r>
          </a:p>
          <a:p>
            <a:pPr marL="165100" indent="-165100">
              <a:spcAft>
                <a:spcPts val="600"/>
              </a:spcAft>
              <a:buFont typeface="Arial" pitchFamily="34" charset="0"/>
              <a:buChar cha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latter is extremely expensive and has been </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subject of much research. The preferred </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approach is to use a lattice to approximate the </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calculation of the probability of the competing </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models.</a:t>
            </a:r>
          </a:p>
          <a:p>
            <a:pPr marL="165100" lvl="0" indent="-165100">
              <a:spcBef>
                <a:spcPts val="0"/>
              </a:spcBef>
              <a:spcAft>
                <a:spcPts val="1200"/>
              </a:spcAft>
              <a:buFontTx/>
              <a:buChar char="•"/>
              <a:defRPr/>
            </a:pP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pic>
        <p:nvPicPr>
          <p:cNvPr id="132097" name="Picture 1"/>
          <p:cNvPicPr>
            <a:picLocks noChangeAspect="1" noChangeArrowheads="1"/>
          </p:cNvPicPr>
          <p:nvPr/>
        </p:nvPicPr>
        <p:blipFill>
          <a:blip r:embed="rId2"/>
          <a:srcRect/>
          <a:stretch>
            <a:fillRect/>
          </a:stretch>
        </p:blipFill>
        <p:spPr bwMode="auto">
          <a:xfrm>
            <a:off x="5718175" y="4471988"/>
            <a:ext cx="2962275" cy="18764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5047536"/>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Reviewed basic concepts of entropy and mutual information from information theory.</a:t>
            </a:r>
          </a:p>
          <a:p>
            <a:pPr marL="165100" indent="-165100">
              <a:spcAft>
                <a:spcPts val="600"/>
              </a:spcAft>
              <a:buFont typeface="Arial" pitchFamily="34" charset="0"/>
              <a:buChar char="•"/>
            </a:pPr>
            <a:r>
              <a:rPr lang="en-US" altLang="en-US" sz="1800" b="1" dirty="0" smtClean="0"/>
              <a:t>Discussed the use of these concepts in pattern recognition, particularly the goal of minimization of conditional entropy</a:t>
            </a:r>
          </a:p>
          <a:p>
            <a:pPr marL="165100" indent="-165100">
              <a:spcAft>
                <a:spcPts val="600"/>
              </a:spcAft>
              <a:buFont typeface="Arial" pitchFamily="34" charset="0"/>
              <a:buChar char="•"/>
            </a:pPr>
            <a:r>
              <a:rPr lang="en-US" altLang="en-US" sz="1800" b="1" dirty="0" smtClean="0"/>
              <a:t>Demonstrated the relationship between minimization  of  conditional entropy and mutual information.</a:t>
            </a:r>
          </a:p>
          <a:p>
            <a:pPr marL="165100" indent="-165100">
              <a:spcAft>
                <a:spcPts val="600"/>
              </a:spcAft>
              <a:buFont typeface="Arial" pitchFamily="34" charset="0"/>
              <a:buChar char="•"/>
            </a:pPr>
            <a:r>
              <a:rPr lang="en-US" altLang="en-US" sz="1800" b="1" dirty="0" smtClean="0"/>
              <a:t>Derived a method of training that maximizes mutual information (MMIE).</a:t>
            </a:r>
          </a:p>
          <a:p>
            <a:pPr marL="165100" indent="-165100">
              <a:spcAft>
                <a:spcPts val="600"/>
              </a:spcAft>
              <a:buFont typeface="Arial" pitchFamily="34" charset="0"/>
              <a:buChar char="•"/>
            </a:pPr>
            <a:r>
              <a:rPr lang="en-US" altLang="en-US" sz="1800" b="1" dirty="0" smtClean="0"/>
              <a:t>Discussed its implementation within an HMM framework.</a:t>
            </a:r>
          </a:p>
          <a:p>
            <a:pPr marL="165100" indent="-165100">
              <a:spcAft>
                <a:spcPts val="600"/>
              </a:spcAft>
              <a:buFont typeface="Arial" pitchFamily="34" charset="0"/>
              <a:buChar char="•"/>
            </a:pPr>
            <a:r>
              <a:rPr lang="en-US" altLang="en-US" sz="1800" b="1" dirty="0" smtClean="0"/>
              <a:t>These methods carry the usual concerns about generalization: can models trained on one particular corpus or task transfer to another task?</a:t>
            </a:r>
          </a:p>
          <a:p>
            <a:pPr marL="165100" indent="-165100">
              <a:spcAft>
                <a:spcPts val="600"/>
              </a:spcAft>
              <a:buFont typeface="Arial" pitchFamily="34" charset="0"/>
              <a:buChar char="•"/>
            </a:pPr>
            <a:r>
              <a:rPr lang="en-US" altLang="en-US" sz="1800" b="1" dirty="0" smtClean="0"/>
              <a:t>In practice, generalization has not been robust across widely varying applications or channel conditions. </a:t>
            </a:r>
          </a:p>
          <a:p>
            <a:pPr marL="165100" indent="-165100">
              <a:spcAft>
                <a:spcPts val="600"/>
              </a:spcAft>
              <a:buFont typeface="Arial" pitchFamily="34" charset="0"/>
              <a:buChar char="•"/>
            </a:pPr>
            <a:r>
              <a:rPr lang="en-US" altLang="en-US" sz="1800" b="1" dirty="0" smtClean="0"/>
              <a:t>In controlled environments, performance improvements are statistically significant but not overwhelmingly impressive given the compute requirements.</a:t>
            </a:r>
          </a:p>
          <a:p>
            <a:pPr marL="165100" indent="-165100">
              <a:spcAft>
                <a:spcPts val="600"/>
              </a:spcAft>
              <a:buFont typeface="Arial" pitchFamily="34" charset="0"/>
              <a:buChar char="•"/>
            </a:pPr>
            <a:r>
              <a:rPr lang="en-US" altLang="en-US" sz="1800" b="1" dirty="0" smtClean="0"/>
              <a:t>Next: apply discriminative training to adaptation.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
        <p:nvSpPr>
          <p:cNvPr id="8" name="Rectangle 7"/>
          <p:cNvSpPr/>
          <p:nvPr/>
        </p:nvSpPr>
        <p:spPr>
          <a:xfrm>
            <a:off x="2286000" y="535901"/>
            <a:ext cx="4572000" cy="461665"/>
          </a:xfrm>
          <a:prstGeom prst="rect">
            <a:avLst/>
          </a:prstGeom>
        </p:spPr>
        <p:txBody>
          <a:bodyPr>
            <a:spAutoFit/>
          </a:bodyPr>
          <a:lstStyle/>
          <a:p>
            <a:pPr marL="176213" indent="-176213">
              <a:spcAft>
                <a:spcPts val="1200"/>
              </a:spcAft>
            </a:pPr>
            <a:r>
              <a:rPr lang="en-US" b="1" dirty="0" smtClean="0">
                <a:solidFill>
                  <a:schemeClr val="bg1"/>
                </a:solidFill>
              </a:rPr>
              <a:t>	</a:t>
            </a:r>
          </a:p>
        </p:txBody>
      </p:sp>
      <p:sp>
        <p:nvSpPr>
          <p:cNvPr id="13" name="Text Box 9"/>
          <p:cNvSpPr txBox="1">
            <a:spLocks noChangeArrowheads="1"/>
          </p:cNvSpPr>
          <p:nvPr/>
        </p:nvSpPr>
        <p:spPr bwMode="auto">
          <a:xfrm>
            <a:off x="184356" y="584616"/>
            <a:ext cx="8672513" cy="6001643"/>
          </a:xfrm>
          <a:prstGeom prst="rect">
            <a:avLst/>
          </a:prstGeom>
          <a:noFill/>
          <a:ln w="9525">
            <a:noFill/>
            <a:miter lim="800000"/>
            <a:headEnd/>
            <a:tailEnd/>
          </a:ln>
        </p:spPr>
        <p:txBody>
          <a:bodyPr wrap="square" lIns="0" tIns="0" rIns="0" bIns="0">
            <a:spAutoFit/>
          </a:bodyPr>
          <a:lstStyle/>
          <a:p>
            <a:pPr marL="173038" indent="-173038">
              <a:spcAft>
                <a:spcPts val="600"/>
              </a:spcAft>
              <a:buFont typeface="Arial" pitchFamily="34" charset="0"/>
              <a:buChar char="•"/>
            </a:pPr>
            <a:r>
              <a:rPr lang="en-US" sz="1800" b="1" dirty="0" smtClean="0"/>
              <a:t>There are two types of paradigms for learning statistical classifiers: </a:t>
            </a:r>
            <a:r>
              <a:rPr lang="en-US" sz="1800" b="1" dirty="0" smtClean="0">
                <a:solidFill>
                  <a:schemeClr val="accent1"/>
                </a:solidFill>
              </a:rPr>
              <a:t>generative</a:t>
            </a:r>
            <a:r>
              <a:rPr lang="en-US" sz="1800" b="1" dirty="0" smtClean="0"/>
              <a:t> and </a:t>
            </a:r>
            <a:r>
              <a:rPr lang="en-US" sz="1800" b="1" dirty="0" smtClean="0">
                <a:solidFill>
                  <a:schemeClr val="accent1"/>
                </a:solidFill>
              </a:rPr>
              <a:t>discriminative</a:t>
            </a:r>
            <a:r>
              <a:rPr lang="en-US" sz="1800" b="1" dirty="0" smtClean="0"/>
              <a:t> models.</a:t>
            </a:r>
          </a:p>
          <a:p>
            <a:pPr marL="173038" indent="-173038">
              <a:spcAft>
                <a:spcPts val="600"/>
              </a:spcAft>
              <a:buFont typeface="Arial" pitchFamily="34" charset="0"/>
              <a:buChar char="•"/>
            </a:pPr>
            <a:r>
              <a:rPr lang="en-US" sz="1800" b="1" dirty="0" smtClean="0"/>
              <a:t>Generative models rely on learning the joint probability distribution of the observed features and the corresponding class membership. Class assignments are then made based on assigning the most likely class. The goal is to maximize likelihood thereby indirectly minimizing error rate.</a:t>
            </a:r>
          </a:p>
          <a:p>
            <a:pPr marL="173038" indent="-173038">
              <a:spcAft>
                <a:spcPts val="600"/>
              </a:spcAft>
              <a:buFont typeface="Arial" pitchFamily="34" charset="0"/>
              <a:buChar char="•"/>
            </a:pPr>
            <a:r>
              <a:rPr lang="en-US" sz="1800" b="1" dirty="0" smtClean="0"/>
              <a:t>Generative models derive their name from the fact that the model has the ability to synthesize data with the statistical properties similar to the training data.</a:t>
            </a:r>
          </a:p>
          <a:p>
            <a:pPr marL="173038" indent="-173038">
              <a:spcAft>
                <a:spcPts val="600"/>
              </a:spcAft>
              <a:buFont typeface="Arial" pitchFamily="34" charset="0"/>
              <a:buChar char="•"/>
            </a:pPr>
            <a:r>
              <a:rPr lang="en-US" sz="1800" b="1" dirty="0" smtClean="0"/>
              <a:t>Techniques we have discussed such as maximum likelihood estimation (MLE) and maximum a posteriori (MAP) estimation fall in this class of algorithms.</a:t>
            </a:r>
          </a:p>
          <a:p>
            <a:pPr marL="173038" indent="-173038">
              <a:spcAft>
                <a:spcPts val="600"/>
              </a:spcAft>
              <a:buFont typeface="Arial" pitchFamily="34" charset="0"/>
              <a:buChar char="•"/>
            </a:pPr>
            <a:r>
              <a:rPr lang="en-US" sz="1800" b="1" dirty="0" smtClean="0"/>
              <a:t>Discriminative models directly estimate the class posterior probability. The intermediate step of estimating the joint distribution is bypassed. Class assignments are made based on direct maximization of a discriminant function(s). The goal is to directly minimize error rate.</a:t>
            </a:r>
          </a:p>
          <a:p>
            <a:pPr marL="173038" indent="-173038">
              <a:spcAft>
                <a:spcPts val="600"/>
              </a:spcAft>
              <a:buFont typeface="Arial" pitchFamily="34" charset="0"/>
              <a:buChar char="•"/>
            </a:pPr>
            <a:r>
              <a:rPr lang="en-US" sz="1800" b="1" dirty="0" smtClean="0"/>
              <a:t>There are three general classes of discriminative algorithms: maximum mutual information (</a:t>
            </a:r>
            <a:r>
              <a:rPr lang="en-US" sz="1800" b="1" dirty="0" smtClean="0">
                <a:solidFill>
                  <a:schemeClr val="accent1"/>
                </a:solidFill>
              </a:rPr>
              <a:t>MMI</a:t>
            </a:r>
            <a:r>
              <a:rPr lang="en-US" sz="1800" b="1" dirty="0" smtClean="0"/>
              <a:t>), minimum classification error (</a:t>
            </a:r>
            <a:r>
              <a:rPr lang="en-US" sz="1800" b="1" dirty="0" smtClean="0">
                <a:solidFill>
                  <a:schemeClr val="accent1"/>
                </a:solidFill>
              </a:rPr>
              <a:t>MCE</a:t>
            </a:r>
            <a:r>
              <a:rPr lang="en-US" sz="1800" b="1" dirty="0" smtClean="0"/>
              <a:t>) and minimum “phone” or “word” error (</a:t>
            </a:r>
            <a:r>
              <a:rPr lang="en-US" sz="1800" b="1" dirty="0" smtClean="0">
                <a:solidFill>
                  <a:schemeClr val="accent1"/>
                </a:solidFill>
              </a:rPr>
              <a:t>MPE/MWE</a:t>
            </a:r>
            <a:r>
              <a:rPr lang="en-US" sz="1800" b="1" dirty="0" smtClean="0"/>
              <a:t>). We will focus here on MMIE.</a:t>
            </a:r>
          </a:p>
          <a:p>
            <a:pPr marL="173038" indent="-173038">
              <a:spcAft>
                <a:spcPts val="600"/>
              </a:spcAft>
              <a:buFont typeface="Arial" pitchFamily="34" charset="0"/>
              <a:buChar char="•"/>
            </a:pPr>
            <a:r>
              <a:rPr lang="en-US" sz="1800" b="1" dirty="0" smtClean="0"/>
              <a:t>New literature is emerging that attempts to describe all three of these approaches from a </a:t>
            </a:r>
            <a:r>
              <a:rPr lang="en-US" sz="1800" b="1" dirty="0" smtClean="0">
                <a:hlinkClick r:id="rId2"/>
              </a:rPr>
              <a:t>common framework</a:t>
            </a:r>
            <a:r>
              <a:rPr lang="en-US" sz="1800" b="1" dirty="0" smtClean="0"/>
              <a:t>.</a:t>
            </a:r>
            <a:endParaRPr lang="en-US" sz="1800" b="1"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Maximum Mutual Information Estimation (MMIE)</a:t>
            </a:r>
            <a:endParaRPr lang="en-US" b="1" dirty="0">
              <a:solidFill>
                <a:schemeClr val="accent2"/>
              </a:solidFill>
            </a:endParaRPr>
          </a:p>
        </p:txBody>
      </p:sp>
      <p:sp>
        <p:nvSpPr>
          <p:cNvPr id="8" name="Rectangle 7"/>
          <p:cNvSpPr/>
          <p:nvPr/>
        </p:nvSpPr>
        <p:spPr>
          <a:xfrm>
            <a:off x="2286000" y="535901"/>
            <a:ext cx="4572000" cy="461665"/>
          </a:xfrm>
          <a:prstGeom prst="rect">
            <a:avLst/>
          </a:prstGeom>
        </p:spPr>
        <p:txBody>
          <a:bodyPr>
            <a:spAutoFit/>
          </a:bodyPr>
          <a:lstStyle/>
          <a:p>
            <a:pPr marL="176213" indent="-176213">
              <a:spcAft>
                <a:spcPts val="1200"/>
              </a:spcAft>
            </a:pPr>
            <a:r>
              <a:rPr lang="en-US" b="1" dirty="0" smtClean="0">
                <a:solidFill>
                  <a:schemeClr val="bg1"/>
                </a:solidFill>
              </a:rPr>
              <a:t>	</a:t>
            </a:r>
          </a:p>
        </p:txBody>
      </p:sp>
      <p:sp>
        <p:nvSpPr>
          <p:cNvPr id="13" name="Text Box 9"/>
          <p:cNvSpPr txBox="1">
            <a:spLocks noChangeArrowheads="1"/>
          </p:cNvSpPr>
          <p:nvPr/>
        </p:nvSpPr>
        <p:spPr bwMode="auto">
          <a:xfrm>
            <a:off x="184356" y="584616"/>
            <a:ext cx="8672513" cy="6001643"/>
          </a:xfrm>
          <a:prstGeom prst="rect">
            <a:avLst/>
          </a:prstGeom>
          <a:noFill/>
          <a:ln w="9525">
            <a:noFill/>
            <a:miter lim="800000"/>
            <a:headEnd/>
            <a:tailEnd/>
          </a:ln>
        </p:spPr>
        <p:txBody>
          <a:bodyPr wrap="square" lIns="0" tIns="0" rIns="0" bIns="0">
            <a:spAutoFit/>
          </a:bodyPr>
          <a:lstStyle/>
          <a:p>
            <a:pPr marL="173038" indent="-173038">
              <a:spcAft>
                <a:spcPts val="600"/>
              </a:spcAft>
              <a:buFont typeface="Arial" pitchFamily="34" charset="0"/>
              <a:buChar char="•"/>
            </a:pPr>
            <a:r>
              <a:rPr lang="en-US" sz="1800" b="1" dirty="0" smtClean="0"/>
              <a:t>MMI classifier design is based on maximizing the mutual information between the observed data and their corresponding labels.</a:t>
            </a:r>
          </a:p>
          <a:p>
            <a:pPr marL="173038" indent="-173038">
              <a:spcAft>
                <a:spcPts val="600"/>
              </a:spcAft>
              <a:buFont typeface="Arial" pitchFamily="34" charset="0"/>
              <a:buChar char="•"/>
            </a:pPr>
            <a:r>
              <a:rPr lang="en-US" sz="1800" b="1" dirty="0" smtClean="0"/>
              <a:t>From an information theory perspective, mutual information provides a measure of the amount of information gained, or uncertainty reduced, regarding the labels after seeing the data.</a:t>
            </a:r>
          </a:p>
          <a:p>
            <a:pPr marL="173038" indent="-173038">
              <a:spcAft>
                <a:spcPts val="600"/>
              </a:spcAft>
              <a:buFont typeface="Arial" pitchFamily="34" charset="0"/>
              <a:buChar char="•"/>
            </a:pPr>
            <a:r>
              <a:rPr lang="en-US" sz="1800" b="1" dirty="0" smtClean="0"/>
              <a:t>MMI is a well-established principle in information theory and possesses good theoretical properties.</a:t>
            </a:r>
          </a:p>
          <a:p>
            <a:pPr marL="173038" indent="-173038">
              <a:spcAft>
                <a:spcPts val="600"/>
              </a:spcAft>
              <a:buFont typeface="Arial" pitchFamily="34" charset="0"/>
              <a:buChar char="•"/>
            </a:pPr>
            <a:r>
              <a:rPr lang="en-US" sz="1800" b="1" dirty="0" smtClean="0"/>
              <a:t>In contrast, the MCE approach uses a classifier that compares a set of discriminant functions. Parameter estimation involves minimizing an expected loss function. Popular techniques such as Support Vector Machines (SVMs) fall in this category.</a:t>
            </a:r>
          </a:p>
          <a:p>
            <a:pPr marL="173038" indent="-173038">
              <a:spcAft>
                <a:spcPts val="600"/>
              </a:spcAft>
              <a:buFont typeface="Arial" pitchFamily="34" charset="0"/>
              <a:buChar char="•"/>
            </a:pPr>
            <a:r>
              <a:rPr lang="en-US" sz="1800" b="1" dirty="0" smtClean="0"/>
              <a:t>The MAP/MWE approach is somewhat specific to sequential estimation problems such as speech recognition. Instead of minimizing the overall “sentence” or string of symbols error rate, the approach attempts to optimize performance at the substring level.</a:t>
            </a:r>
          </a:p>
          <a:p>
            <a:pPr marL="173038" indent="-173038">
              <a:spcAft>
                <a:spcPts val="600"/>
              </a:spcAft>
              <a:buFont typeface="Arial" pitchFamily="34" charset="0"/>
              <a:buChar char="•"/>
            </a:pPr>
            <a:r>
              <a:rPr lang="en-US" sz="1800" b="1" dirty="0" smtClean="0"/>
              <a:t>All three approaches can be mapped to an objective function in a canonical rational function form in which the denominator term is constrained to be positive valued.</a:t>
            </a:r>
          </a:p>
          <a:p>
            <a:pPr marL="173038" indent="-173038">
              <a:spcAft>
                <a:spcPts val="600"/>
              </a:spcAft>
              <a:buFont typeface="Arial" pitchFamily="34" charset="0"/>
              <a:buChar char="•"/>
            </a:pPr>
            <a:r>
              <a:rPr lang="en-US" sz="1800" b="1" dirty="0" smtClean="0"/>
              <a:t>Much of this work dates back to the original work in the late 1960’s by Baum, </a:t>
            </a:r>
            <a:r>
              <a:rPr lang="en-US" sz="1800" b="1" dirty="0" err="1" smtClean="0"/>
              <a:t>Dempster</a:t>
            </a:r>
            <a:r>
              <a:rPr lang="en-US" sz="1800" b="1" dirty="0" smtClean="0"/>
              <a:t> and their colleagues.</a:t>
            </a:r>
            <a:endParaRPr lang="en-US" sz="1800" b="1"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Entropy and Mutual Information</a:t>
            </a:r>
            <a:endParaRPr lang="en-US" b="1" dirty="0">
              <a:solidFill>
                <a:schemeClr val="accent2"/>
              </a:solidFill>
            </a:endParaRPr>
          </a:p>
        </p:txBody>
      </p:sp>
      <p:sp>
        <p:nvSpPr>
          <p:cNvPr id="9" name="Text Box 4"/>
          <p:cNvSpPr txBox="1">
            <a:spLocks noChangeArrowheads="1"/>
          </p:cNvSpPr>
          <p:nvPr/>
        </p:nvSpPr>
        <p:spPr bwMode="auto">
          <a:xfrm>
            <a:off x="187531" y="562705"/>
            <a:ext cx="8688388" cy="5529719"/>
          </a:xfrm>
          <a:prstGeom prst="rect">
            <a:avLst/>
          </a:prstGeom>
          <a:noFill/>
          <a:ln w="9525">
            <a:noFill/>
            <a:miter lim="800000"/>
            <a:headEnd/>
            <a:tailEnd/>
          </a:ln>
        </p:spPr>
        <p:txBody>
          <a:bodyPr wrap="square" lIns="0" tIns="0" rIns="0" bIns="0">
            <a:spAutoFit/>
          </a:bodyPr>
          <a:lstStyle/>
          <a:p>
            <a:pPr marL="165100" indent="-165100">
              <a:spcBef>
                <a:spcPts val="4800"/>
              </a:spcBef>
              <a:spcAft>
                <a:spcPts val="600"/>
              </a:spcAft>
              <a:buFont typeface="Arial" pitchFamily="34" charset="0"/>
              <a:buChar char="•"/>
            </a:pPr>
            <a:r>
              <a:rPr lang="en-US" altLang="en-US" sz="1800" b="1" dirty="0" smtClean="0">
                <a:solidFill>
                  <a:schemeClr val="bg1"/>
                </a:solidFill>
              </a:rPr>
              <a:t>The entropy of a discrete random variable is defined as:</a:t>
            </a:r>
          </a:p>
          <a:p>
            <a:pPr marL="165100" indent="-165100">
              <a:spcBef>
                <a:spcPts val="3600"/>
              </a:spcBef>
              <a:spcAft>
                <a:spcPts val="600"/>
              </a:spcAft>
              <a:buFont typeface="Arial" pitchFamily="34" charset="0"/>
              <a:buChar char="•"/>
            </a:pPr>
            <a:r>
              <a:rPr lang="en-US" altLang="en-US" sz="1800" b="1" dirty="0" smtClean="0">
                <a:solidFill>
                  <a:schemeClr val="bg1"/>
                </a:solidFill>
              </a:rPr>
              <a:t>The joint entropy between two random variables, X and Y, is defined as:</a:t>
            </a:r>
          </a:p>
          <a:p>
            <a:pPr marL="165100" indent="-165100">
              <a:spcBef>
                <a:spcPts val="4200"/>
              </a:spcBef>
              <a:spcAft>
                <a:spcPts val="600"/>
              </a:spcAft>
              <a:buFont typeface="Arial" pitchFamily="34" charset="0"/>
              <a:buChar char="•"/>
            </a:pPr>
            <a:r>
              <a:rPr lang="en-US" altLang="en-US" sz="1800" b="1" dirty="0" smtClean="0">
                <a:solidFill>
                  <a:schemeClr val="bg1"/>
                </a:solidFill>
              </a:rPr>
              <a:t>The conditional entropy is defined as:</a:t>
            </a:r>
          </a:p>
          <a:p>
            <a:pPr marL="165100" indent="-165100">
              <a:spcBef>
                <a:spcPts val="4200"/>
              </a:spcBef>
              <a:spcAft>
                <a:spcPts val="600"/>
              </a:spcAft>
              <a:buFont typeface="Arial" pitchFamily="34" charset="0"/>
              <a:buChar char="•"/>
            </a:pPr>
            <a:r>
              <a:rPr lang="en-US" altLang="en-US" sz="1800" b="1" dirty="0" smtClean="0">
                <a:solidFill>
                  <a:schemeClr val="bg1"/>
                </a:solidFill>
              </a:rPr>
              <a:t>The mutual information between two random variables, X and Y, is defined as:</a:t>
            </a:r>
          </a:p>
          <a:p>
            <a:pPr marL="165100" indent="-165100">
              <a:spcBef>
                <a:spcPts val="6400"/>
              </a:spcBef>
              <a:spcAft>
                <a:spcPts val="600"/>
              </a:spcAft>
              <a:buFont typeface="Arial" pitchFamily="34" charset="0"/>
              <a:buChar char="•"/>
            </a:pPr>
            <a:r>
              <a:rPr lang="en-US" altLang="en-US" sz="1800" b="1" dirty="0" smtClean="0">
                <a:solidFill>
                  <a:schemeClr val="bg1"/>
                </a:solidFill>
              </a:rPr>
              <a:t>There is an important direct relation between mutual information and entropy:</a:t>
            </a:r>
          </a:p>
          <a:p>
            <a:pPr marL="165100" indent="-165100">
              <a:spcBef>
                <a:spcPts val="3000"/>
              </a:spcBef>
              <a:spcAft>
                <a:spcPts val="600"/>
              </a:spcAft>
              <a:buFont typeface="Arial" pitchFamily="34" charset="0"/>
              <a:buChar char="•"/>
            </a:pPr>
            <a:r>
              <a:rPr lang="en-US" altLang="en-US" sz="1800" b="1" dirty="0" smtClean="0">
                <a:solidFill>
                  <a:schemeClr val="bg1"/>
                </a:solidFill>
              </a:rPr>
              <a:t>By symmetry, it also follows that:</a:t>
            </a:r>
          </a:p>
          <a:p>
            <a:pPr marL="165100" indent="-165100">
              <a:spcBef>
                <a:spcPts val="3000"/>
              </a:spcBef>
              <a:spcAft>
                <a:spcPts val="600"/>
              </a:spcAft>
              <a:buFont typeface="Arial" pitchFamily="34" charset="0"/>
              <a:buChar char="•"/>
            </a:pPr>
            <a:r>
              <a:rPr lang="en-US" altLang="en-US" sz="1800" b="1" dirty="0" smtClean="0">
                <a:solidFill>
                  <a:schemeClr val="bg1"/>
                </a:solidFill>
              </a:rPr>
              <a:t>Two other important relations:</a:t>
            </a:r>
          </a:p>
        </p:txBody>
      </p:sp>
      <p:graphicFrame>
        <p:nvGraphicFramePr>
          <p:cNvPr id="93190" name="Object 6"/>
          <p:cNvGraphicFramePr>
            <a:graphicFrameLocks noChangeAspect="1"/>
          </p:cNvGraphicFramePr>
          <p:nvPr/>
        </p:nvGraphicFramePr>
        <p:xfrm>
          <a:off x="449263" y="930593"/>
          <a:ext cx="2438400" cy="431800"/>
        </p:xfrm>
        <a:graphic>
          <a:graphicData uri="http://schemas.openxmlformats.org/presentationml/2006/ole">
            <p:oleObj spid="_x0000_s239618" name="Equation" r:id="rId3" imgW="2438280" imgH="431640" progId="Equation.3">
              <p:embed/>
            </p:oleObj>
          </a:graphicData>
        </a:graphic>
      </p:graphicFrame>
      <p:graphicFrame>
        <p:nvGraphicFramePr>
          <p:cNvPr id="93193" name="Object 9"/>
          <p:cNvGraphicFramePr>
            <a:graphicFrameLocks noChangeAspect="1"/>
          </p:cNvGraphicFramePr>
          <p:nvPr/>
        </p:nvGraphicFramePr>
        <p:xfrm>
          <a:off x="449263" y="1786573"/>
          <a:ext cx="3517900" cy="457200"/>
        </p:xfrm>
        <a:graphic>
          <a:graphicData uri="http://schemas.openxmlformats.org/presentationml/2006/ole">
            <p:oleObj spid="_x0000_s239619" name="Equation" r:id="rId4" imgW="3517560" imgH="457200" progId="Equation.3">
              <p:embed/>
            </p:oleObj>
          </a:graphicData>
        </a:graphic>
      </p:graphicFrame>
      <p:graphicFrame>
        <p:nvGraphicFramePr>
          <p:cNvPr id="93194" name="Object 10"/>
          <p:cNvGraphicFramePr>
            <a:graphicFrameLocks noChangeAspect="1"/>
          </p:cNvGraphicFramePr>
          <p:nvPr/>
        </p:nvGraphicFramePr>
        <p:xfrm>
          <a:off x="449263" y="2655253"/>
          <a:ext cx="5702300" cy="457200"/>
        </p:xfrm>
        <a:graphic>
          <a:graphicData uri="http://schemas.openxmlformats.org/presentationml/2006/ole">
            <p:oleObj spid="_x0000_s239620" name="Equation" r:id="rId5" imgW="5702040" imgH="457200" progId="Equation.3">
              <p:embed/>
            </p:oleObj>
          </a:graphicData>
        </a:graphic>
      </p:graphicFrame>
      <p:graphicFrame>
        <p:nvGraphicFramePr>
          <p:cNvPr id="93195" name="Object 11"/>
          <p:cNvGraphicFramePr>
            <a:graphicFrameLocks noChangeAspect="1"/>
          </p:cNvGraphicFramePr>
          <p:nvPr/>
        </p:nvGraphicFramePr>
        <p:xfrm>
          <a:off x="449263" y="3536315"/>
          <a:ext cx="6464300" cy="647700"/>
        </p:xfrm>
        <a:graphic>
          <a:graphicData uri="http://schemas.openxmlformats.org/presentationml/2006/ole">
            <p:oleObj spid="_x0000_s239621" name="Equation" r:id="rId6" imgW="6464160" imgH="647640" progId="Equation.3">
              <p:embed/>
            </p:oleObj>
          </a:graphicData>
        </a:graphic>
      </p:graphicFrame>
      <p:graphicFrame>
        <p:nvGraphicFramePr>
          <p:cNvPr id="93196" name="Object 12"/>
          <p:cNvGraphicFramePr>
            <a:graphicFrameLocks noChangeAspect="1"/>
          </p:cNvGraphicFramePr>
          <p:nvPr/>
        </p:nvGraphicFramePr>
        <p:xfrm>
          <a:off x="449263" y="4718050"/>
          <a:ext cx="2578100" cy="266700"/>
        </p:xfrm>
        <a:graphic>
          <a:graphicData uri="http://schemas.openxmlformats.org/presentationml/2006/ole">
            <p:oleObj spid="_x0000_s239622" name="Equation" r:id="rId7" imgW="2577960" imgH="266400" progId="Equation.3">
              <p:embed/>
            </p:oleObj>
          </a:graphicData>
        </a:graphic>
      </p:graphicFrame>
      <p:graphicFrame>
        <p:nvGraphicFramePr>
          <p:cNvPr id="93197" name="Object 13"/>
          <p:cNvGraphicFramePr>
            <a:graphicFrameLocks noChangeAspect="1"/>
          </p:cNvGraphicFramePr>
          <p:nvPr/>
        </p:nvGraphicFramePr>
        <p:xfrm>
          <a:off x="474663" y="5459730"/>
          <a:ext cx="2527300" cy="266700"/>
        </p:xfrm>
        <a:graphic>
          <a:graphicData uri="http://schemas.openxmlformats.org/presentationml/2006/ole">
            <p:oleObj spid="_x0000_s239623" name="Equation" r:id="rId8" imgW="2527200" imgH="266400" progId="Equation.3">
              <p:embed/>
            </p:oleObj>
          </a:graphicData>
        </a:graphic>
      </p:graphicFrame>
      <p:graphicFrame>
        <p:nvGraphicFramePr>
          <p:cNvPr id="93198" name="Object 14"/>
          <p:cNvGraphicFramePr>
            <a:graphicFrameLocks noChangeAspect="1"/>
          </p:cNvGraphicFramePr>
          <p:nvPr/>
        </p:nvGraphicFramePr>
        <p:xfrm>
          <a:off x="449263" y="6122988"/>
          <a:ext cx="3251200" cy="266700"/>
        </p:xfrm>
        <a:graphic>
          <a:graphicData uri="http://schemas.openxmlformats.org/presentationml/2006/ole">
            <p:oleObj spid="_x0000_s239624" name="Equation" r:id="rId9" imgW="3251160" imgH="266400" progId="Equation.3">
              <p:embed/>
            </p:oleObj>
          </a:graphicData>
        </a:graphic>
      </p:graphicFrame>
      <p:graphicFrame>
        <p:nvGraphicFramePr>
          <p:cNvPr id="93199" name="Object 15"/>
          <p:cNvGraphicFramePr>
            <a:graphicFrameLocks noChangeAspect="1"/>
          </p:cNvGraphicFramePr>
          <p:nvPr/>
        </p:nvGraphicFramePr>
        <p:xfrm>
          <a:off x="4178618" y="6122988"/>
          <a:ext cx="3479800" cy="266700"/>
        </p:xfrm>
        <a:graphic>
          <a:graphicData uri="http://schemas.openxmlformats.org/presentationml/2006/ole">
            <p:oleObj spid="_x0000_s239625" name="Equation" r:id="rId10" imgW="3479760" imgH="2664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Mutual Information in Pattern Recognition</a:t>
            </a:r>
            <a:endParaRPr lang="en-US" b="1" dirty="0">
              <a:solidFill>
                <a:schemeClr val="accent2"/>
              </a:solidFill>
            </a:endParaRPr>
          </a:p>
        </p:txBody>
      </p:sp>
      <p:sp>
        <p:nvSpPr>
          <p:cNvPr id="9" name="Text Box 4"/>
          <p:cNvSpPr txBox="1">
            <a:spLocks noChangeArrowheads="1"/>
          </p:cNvSpPr>
          <p:nvPr/>
        </p:nvSpPr>
        <p:spPr bwMode="auto">
          <a:xfrm>
            <a:off x="187531" y="699865"/>
            <a:ext cx="8688388" cy="5770811"/>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solidFill>
                  <a:schemeClr val="bg1"/>
                </a:solidFill>
              </a:rPr>
              <a:t>Given a sequence of observations, X = {x</a:t>
            </a:r>
            <a:r>
              <a:rPr lang="en-US" altLang="en-US" sz="1800" baseline="-25000" dirty="0" smtClean="0">
                <a:solidFill>
                  <a:schemeClr val="bg1"/>
                </a:solidFill>
              </a:rPr>
              <a:t>1</a:t>
            </a:r>
            <a:r>
              <a:rPr lang="en-US" altLang="en-US" sz="1800" b="1" dirty="0" smtClean="0">
                <a:solidFill>
                  <a:schemeClr val="bg1"/>
                </a:solidFill>
              </a:rPr>
              <a:t>, x</a:t>
            </a:r>
            <a:r>
              <a:rPr lang="en-US" altLang="en-US" sz="1800" baseline="-25000" dirty="0" smtClean="0">
                <a:solidFill>
                  <a:schemeClr val="bg1"/>
                </a:solidFill>
              </a:rPr>
              <a:t>2</a:t>
            </a:r>
            <a:r>
              <a:rPr lang="en-US" altLang="en-US" sz="1800" b="1" dirty="0" smtClean="0">
                <a:solidFill>
                  <a:schemeClr val="bg1"/>
                </a:solidFill>
              </a:rPr>
              <a:t>, …, </a:t>
            </a:r>
            <a:r>
              <a:rPr lang="en-US" altLang="en-US" sz="1800" b="1" dirty="0" err="1" smtClean="0">
                <a:solidFill>
                  <a:schemeClr val="bg1"/>
                </a:solidFill>
              </a:rPr>
              <a:t>x</a:t>
            </a:r>
            <a:r>
              <a:rPr lang="en-US" altLang="en-US" sz="1800" baseline="-25000" dirty="0" err="1" smtClean="0">
                <a:solidFill>
                  <a:schemeClr val="bg1"/>
                </a:solidFill>
              </a:rPr>
              <a:t>n</a:t>
            </a:r>
            <a:r>
              <a:rPr lang="en-US" altLang="en-US" sz="1800" b="1" dirty="0" smtClean="0">
                <a:solidFill>
                  <a:schemeClr val="bg1"/>
                </a:solidFill>
              </a:rPr>
              <a:t>}, which typically can be viewed as features vectors, we would like to minimize the error in prediction of the corresponding class assignments, </a:t>
            </a:r>
            <a:r>
              <a:rPr lang="en-US" altLang="en-US" sz="1800" b="1" dirty="0" smtClean="0">
                <a:solidFill>
                  <a:schemeClr val="bg1"/>
                </a:solidFill>
                <a:sym typeface="Symbol"/>
              </a:rPr>
              <a:t></a:t>
            </a:r>
            <a:r>
              <a:rPr lang="en-US" altLang="en-US" sz="1800" b="1" dirty="0" smtClean="0">
                <a:solidFill>
                  <a:schemeClr val="bg1"/>
                </a:solidFill>
              </a:rPr>
              <a:t> = {</a:t>
            </a:r>
            <a:r>
              <a:rPr lang="en-US" altLang="en-US" sz="1800" dirty="0" smtClean="0">
                <a:solidFill>
                  <a:schemeClr val="bg1"/>
                </a:solidFill>
                <a:sym typeface="Symbol"/>
              </a:rPr>
              <a:t></a:t>
            </a:r>
            <a:r>
              <a:rPr lang="en-US" altLang="en-US" sz="1800" baseline="-25000" dirty="0" smtClean="0">
                <a:solidFill>
                  <a:schemeClr val="bg1"/>
                </a:solidFill>
                <a:sym typeface="Symbol"/>
              </a:rPr>
              <a:t>1</a:t>
            </a:r>
            <a:r>
              <a:rPr lang="en-US" altLang="en-US" sz="1800" b="1" dirty="0" smtClean="0">
                <a:solidFill>
                  <a:schemeClr val="bg1"/>
                </a:solidFill>
              </a:rPr>
              <a:t>, </a:t>
            </a:r>
            <a:r>
              <a:rPr lang="en-US" altLang="en-US" sz="1800" dirty="0" smtClean="0">
                <a:solidFill>
                  <a:schemeClr val="bg1"/>
                </a:solidFill>
                <a:sym typeface="Symbol"/>
              </a:rPr>
              <a:t></a:t>
            </a:r>
            <a:r>
              <a:rPr lang="en-US" altLang="en-US" sz="1800" baseline="-25000" dirty="0" smtClean="0">
                <a:solidFill>
                  <a:schemeClr val="bg1"/>
                </a:solidFill>
                <a:sym typeface="Symbol"/>
              </a:rPr>
              <a:t>2</a:t>
            </a:r>
            <a:r>
              <a:rPr lang="en-US" altLang="en-US" sz="1800" dirty="0" smtClean="0">
                <a:solidFill>
                  <a:schemeClr val="bg1"/>
                </a:solidFill>
                <a:sym typeface="Symbol"/>
              </a:rPr>
              <a:t>, …,</a:t>
            </a:r>
            <a:r>
              <a:rPr lang="en-US" altLang="en-US" sz="1800" baseline="-25000" dirty="0" smtClean="0">
                <a:solidFill>
                  <a:schemeClr val="bg1"/>
                </a:solidFill>
                <a:sym typeface="Symbol"/>
              </a:rPr>
              <a:t>m</a:t>
            </a:r>
            <a:r>
              <a:rPr lang="en-US" altLang="en-US" sz="1800" b="1" dirty="0" smtClean="0">
                <a:solidFill>
                  <a:schemeClr val="bg1"/>
                </a:solidFill>
              </a:rPr>
              <a:t>}.</a:t>
            </a:r>
          </a:p>
          <a:p>
            <a:pPr marL="165100" indent="-165100">
              <a:spcAft>
                <a:spcPts val="600"/>
              </a:spcAft>
              <a:buFont typeface="Arial" pitchFamily="34" charset="0"/>
              <a:buChar char="•"/>
            </a:pPr>
            <a:r>
              <a:rPr lang="en-US" altLang="en-US" sz="1800" b="1" dirty="0" smtClean="0">
                <a:solidFill>
                  <a:schemeClr val="bg1"/>
                </a:solidFill>
              </a:rPr>
              <a:t>A reasonable approach would be to minimize the amount of uncertainty about the correct answer. This can be stated in information theoretic terms as minimization of the conditional entropy:</a:t>
            </a:r>
          </a:p>
          <a:p>
            <a:pPr marL="165100" indent="-165100">
              <a:spcBef>
                <a:spcPts val="4200"/>
              </a:spcBef>
              <a:spcAft>
                <a:spcPts val="600"/>
              </a:spcAft>
              <a:buFont typeface="Arial" pitchFamily="34" charset="0"/>
              <a:buChar char="•"/>
            </a:pPr>
            <a:r>
              <a:rPr lang="en-US" altLang="en-US" sz="1800" b="1" dirty="0" smtClean="0">
                <a:solidFill>
                  <a:schemeClr val="bg1"/>
                </a:solidFill>
              </a:rPr>
              <a:t>Using our relations from the previous page, we can write:</a:t>
            </a:r>
          </a:p>
          <a:p>
            <a:pPr marL="165100" indent="-165100">
              <a:spcBef>
                <a:spcPts val="5400"/>
              </a:spcBef>
              <a:spcAft>
                <a:spcPts val="600"/>
              </a:spcAft>
              <a:buFont typeface="Arial" pitchFamily="34" charset="0"/>
              <a:buChar char="•"/>
            </a:pPr>
            <a:r>
              <a:rPr lang="en-US" sz="1800" b="1" dirty="0" smtClean="0"/>
              <a:t>If our goal is to minimize </a:t>
            </a:r>
            <a:r>
              <a:rPr lang="en-US" sz="1800" i="1" dirty="0" smtClean="0">
                <a:latin typeface="Times New Roman" pitchFamily="18" charset="0"/>
              </a:rPr>
              <a:t>H</a:t>
            </a:r>
            <a:r>
              <a:rPr lang="en-US" sz="1800" dirty="0" smtClean="0"/>
              <a:t>(</a:t>
            </a:r>
            <a:r>
              <a:rPr lang="en-US" sz="1800" b="1" dirty="0" smtClean="0">
                <a:sym typeface="Symbol"/>
              </a:rPr>
              <a:t></a:t>
            </a:r>
            <a:r>
              <a:rPr lang="en-US" sz="1800" dirty="0" smtClean="0"/>
              <a:t>|</a:t>
            </a:r>
            <a:r>
              <a:rPr lang="en-US" sz="1800" b="1" dirty="0" smtClean="0"/>
              <a:t>X</a:t>
            </a:r>
            <a:r>
              <a:rPr lang="en-US" sz="1800" dirty="0" smtClean="0"/>
              <a:t>)</a:t>
            </a:r>
            <a:r>
              <a:rPr lang="en-US" sz="1800" b="1" dirty="0" smtClean="0"/>
              <a:t>, then we can try and minimize </a:t>
            </a:r>
            <a:r>
              <a:rPr lang="en-US" sz="1800" i="1" dirty="0" smtClean="0">
                <a:latin typeface="Times New Roman" pitchFamily="18" charset="0"/>
              </a:rPr>
              <a:t>H</a:t>
            </a:r>
            <a:r>
              <a:rPr lang="en-US" sz="1800" dirty="0" smtClean="0"/>
              <a:t>(</a:t>
            </a:r>
            <a:r>
              <a:rPr lang="en-US" sz="1800" b="1" dirty="0" smtClean="0">
                <a:sym typeface="Symbol"/>
              </a:rPr>
              <a:t></a:t>
            </a:r>
            <a:r>
              <a:rPr lang="en-US" sz="1800" dirty="0" smtClean="0"/>
              <a:t>) </a:t>
            </a:r>
            <a:r>
              <a:rPr lang="en-US" sz="1800" b="1" dirty="0" smtClean="0"/>
              <a:t>or maximize </a:t>
            </a:r>
            <a:r>
              <a:rPr lang="en-US" sz="1800" i="1" dirty="0" smtClean="0">
                <a:latin typeface="Times New Roman" pitchFamily="18" charset="0"/>
              </a:rPr>
              <a:t>I</a:t>
            </a:r>
            <a:r>
              <a:rPr lang="en-US" sz="1800" dirty="0" smtClean="0"/>
              <a:t>(</a:t>
            </a:r>
            <a:r>
              <a:rPr lang="en-US" sz="1800" b="1" dirty="0" smtClean="0">
                <a:sym typeface="Symbol"/>
              </a:rPr>
              <a:t></a:t>
            </a:r>
            <a:r>
              <a:rPr lang="en-US" sz="1800" dirty="0" smtClean="0">
                <a:sym typeface="Symbol"/>
              </a:rPr>
              <a:t>;</a:t>
            </a:r>
            <a:r>
              <a:rPr lang="en-US" sz="1800" b="1" dirty="0" smtClean="0"/>
              <a:t>X</a:t>
            </a:r>
            <a:r>
              <a:rPr lang="en-US" sz="1800" dirty="0" smtClean="0"/>
              <a:t>)</a:t>
            </a:r>
            <a:r>
              <a:rPr lang="en-US" sz="1800" b="1" dirty="0" smtClean="0"/>
              <a:t>. </a:t>
            </a:r>
          </a:p>
          <a:p>
            <a:pPr marL="165100" indent="-165100">
              <a:spcBef>
                <a:spcPts val="0"/>
              </a:spcBef>
              <a:spcAft>
                <a:spcPts val="600"/>
              </a:spcAft>
              <a:buFont typeface="Arial" pitchFamily="34" charset="0"/>
              <a:buChar char="•"/>
            </a:pPr>
            <a:r>
              <a:rPr lang="en-US" sz="1800" b="1" dirty="0" smtClean="0"/>
              <a:t>The minimization of </a:t>
            </a:r>
            <a:r>
              <a:rPr lang="en-US" sz="1800" i="1" dirty="0" smtClean="0">
                <a:latin typeface="Times New Roman" pitchFamily="18" charset="0"/>
              </a:rPr>
              <a:t>H</a:t>
            </a:r>
            <a:r>
              <a:rPr lang="en-US" sz="1800" dirty="0" smtClean="0"/>
              <a:t>(</a:t>
            </a:r>
            <a:r>
              <a:rPr lang="en-US" sz="1800" b="1" dirty="0" smtClean="0">
                <a:sym typeface="Symbol"/>
              </a:rPr>
              <a:t></a:t>
            </a:r>
            <a:r>
              <a:rPr lang="en-US" sz="1800" dirty="0" smtClean="0"/>
              <a:t>)</a:t>
            </a:r>
            <a:r>
              <a:rPr lang="en-US" sz="1800" b="1" dirty="0" smtClean="0"/>
              <a:t> corresponds to finding prior probabilities that minimize entropy, which amounts to accurate prediction of class labels from prior information. (In speech recognition, this is referred to as finding a language model with </a:t>
            </a:r>
            <a:r>
              <a:rPr lang="en-US" sz="1800" b="1" dirty="0" smtClean="0">
                <a:solidFill>
                  <a:schemeClr val="accent1"/>
                </a:solidFill>
              </a:rPr>
              <a:t>minimum entropy</a:t>
            </a:r>
            <a:r>
              <a:rPr lang="en-US" sz="1800" b="1" dirty="0" smtClean="0"/>
              <a:t>.)</a:t>
            </a:r>
          </a:p>
          <a:p>
            <a:pPr marL="165100" indent="-165100">
              <a:spcBef>
                <a:spcPts val="0"/>
              </a:spcBef>
              <a:spcAft>
                <a:spcPts val="600"/>
              </a:spcAft>
              <a:buFont typeface="Arial" pitchFamily="34" charset="0"/>
              <a:buChar char="•"/>
            </a:pPr>
            <a:r>
              <a:rPr lang="en-US" sz="1800" b="1" dirty="0" smtClean="0"/>
              <a:t>Alternately, we can estimate parameters of our model that maximize mutual information -- referred to as </a:t>
            </a:r>
            <a:r>
              <a:rPr lang="en-US" sz="1800" b="1" dirty="0" smtClean="0">
                <a:solidFill>
                  <a:schemeClr val="accent1"/>
                </a:solidFill>
              </a:rPr>
              <a:t>maximum mutual information estimation</a:t>
            </a:r>
            <a:r>
              <a:rPr lang="en-US" sz="1800" b="1" dirty="0" smtClean="0"/>
              <a:t> (MMIE).</a:t>
            </a:r>
            <a:endParaRPr lang="en-US" altLang="en-US" sz="1800" b="1" dirty="0" smtClean="0">
              <a:solidFill>
                <a:schemeClr val="bg1"/>
              </a:solidFill>
            </a:endParaRPr>
          </a:p>
        </p:txBody>
      </p:sp>
      <p:graphicFrame>
        <p:nvGraphicFramePr>
          <p:cNvPr id="5" name="Object 4"/>
          <p:cNvGraphicFramePr>
            <a:graphicFrameLocks noChangeAspect="1"/>
          </p:cNvGraphicFramePr>
          <p:nvPr/>
        </p:nvGraphicFramePr>
        <p:xfrm>
          <a:off x="449263" y="2583498"/>
          <a:ext cx="5029200" cy="457200"/>
        </p:xfrm>
        <a:graphic>
          <a:graphicData uri="http://schemas.openxmlformats.org/presentationml/2006/ole">
            <p:oleObj spid="_x0000_s240642" name="Equation" r:id="rId3" imgW="5029200" imgH="457200" progId="Equation.3">
              <p:embed/>
            </p:oleObj>
          </a:graphicData>
        </a:graphic>
      </p:graphicFrame>
      <p:graphicFrame>
        <p:nvGraphicFramePr>
          <p:cNvPr id="135173" name="Object 5"/>
          <p:cNvGraphicFramePr>
            <a:graphicFrameLocks noChangeAspect="1"/>
          </p:cNvGraphicFramePr>
          <p:nvPr/>
        </p:nvGraphicFramePr>
        <p:xfrm>
          <a:off x="458788" y="3365776"/>
          <a:ext cx="2668587" cy="647700"/>
        </p:xfrm>
        <a:graphic>
          <a:graphicData uri="http://schemas.openxmlformats.org/presentationml/2006/ole">
            <p:oleObj spid="_x0000_s240643" name="Equation" r:id="rId4" imgW="1777680" imgH="4316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Posteriors and Bayes Rule</a:t>
            </a:r>
            <a:endParaRPr lang="en-US" b="1" dirty="0">
              <a:solidFill>
                <a:schemeClr val="accent2"/>
              </a:solidFill>
            </a:endParaRP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The decision rule for the minimum error rate classifier selects the class, </a:t>
            </a:r>
            <a:r>
              <a:rPr lang="en-US" altLang="en-US" sz="1800" kern="0" dirty="0" smtClean="0">
                <a:latin typeface="+mn-lt"/>
                <a:sym typeface="Symbol"/>
              </a:rPr>
              <a:t></a:t>
            </a:r>
            <a:r>
              <a:rPr lang="en-US" altLang="en-US" sz="1800" kern="0" baseline="-25000" dirty="0" err="1" smtClean="0">
                <a:latin typeface="+mn-lt"/>
                <a:sym typeface="Symbol"/>
              </a:rPr>
              <a:t>i</a:t>
            </a:r>
            <a:r>
              <a:rPr lang="en-US" altLang="en-US" sz="1800" b="1" kern="0" dirty="0" smtClean="0">
                <a:latin typeface="+mn-lt"/>
              </a:rPr>
              <a:t>, with the maximum posterior probability, </a:t>
            </a:r>
            <a:r>
              <a:rPr lang="en-US" altLang="en-US" sz="1800" i="1" kern="0" dirty="0" smtClean="0">
                <a:latin typeface="+mn-lt"/>
              </a:rPr>
              <a:t>P</a:t>
            </a:r>
            <a:r>
              <a:rPr lang="en-US" altLang="en-US" sz="1800" kern="0" dirty="0" smtClean="0">
                <a:latin typeface="+mn-lt"/>
              </a:rPr>
              <a:t>(</a:t>
            </a:r>
            <a:r>
              <a:rPr lang="en-US" altLang="en-US" sz="1800" kern="0" dirty="0" smtClean="0">
                <a:sym typeface="Symbol"/>
              </a:rPr>
              <a:t></a:t>
            </a:r>
            <a:r>
              <a:rPr lang="en-US" altLang="en-US" sz="1800" kern="0" baseline="-25000" dirty="0" smtClean="0">
                <a:sym typeface="Symbol"/>
              </a:rPr>
              <a:t>I </a:t>
            </a:r>
            <a:r>
              <a:rPr lang="en-US" altLang="en-US" sz="1800" kern="0" dirty="0" smtClean="0">
                <a:latin typeface="+mn-lt"/>
              </a:rPr>
              <a:t>|</a:t>
            </a:r>
            <a:r>
              <a:rPr lang="en-US" altLang="en-US" sz="1800" b="1" kern="0" dirty="0" smtClean="0">
                <a:latin typeface="+mn-lt"/>
              </a:rPr>
              <a:t>x</a:t>
            </a:r>
            <a:r>
              <a:rPr lang="en-US" altLang="en-US" sz="1800" kern="0" dirty="0" smtClean="0">
                <a:latin typeface="+mn-lt"/>
              </a:rPr>
              <a:t>)</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Recalling Bayes Rule:</a:t>
            </a:r>
          </a:p>
          <a:p>
            <a:pPr marL="165100" lvl="0" indent="-165100">
              <a:spcBef>
                <a:spcPts val="4800"/>
              </a:spcBef>
              <a:spcAft>
                <a:spcPts val="600"/>
              </a:spcAft>
              <a:buFontTx/>
              <a:buChar char="•"/>
              <a:defRPr/>
            </a:pPr>
            <a:r>
              <a:rPr lang="en-US" altLang="en-US" sz="1800" b="1" kern="0" dirty="0" smtClean="0">
                <a:latin typeface="+mn-lt"/>
                <a:sym typeface="Symbol"/>
              </a:rPr>
              <a:t>The evidence, </a:t>
            </a:r>
            <a:r>
              <a:rPr lang="en-US" altLang="en-US" sz="1800" i="1" kern="0" dirty="0" smtClean="0">
                <a:latin typeface="+mn-lt"/>
                <a:sym typeface="Symbol"/>
              </a:rPr>
              <a:t>p</a:t>
            </a:r>
            <a:r>
              <a:rPr lang="en-US" altLang="en-US" sz="1800" kern="0" dirty="0" smtClean="0">
                <a:latin typeface="+mn-lt"/>
                <a:sym typeface="Symbol"/>
              </a:rPr>
              <a:t>(</a:t>
            </a:r>
            <a:r>
              <a:rPr lang="en-US" altLang="en-US" sz="1800" b="1" kern="0" dirty="0" smtClean="0">
                <a:latin typeface="+mn-lt"/>
                <a:sym typeface="Symbol"/>
              </a:rPr>
              <a:t>x</a:t>
            </a:r>
            <a:r>
              <a:rPr lang="en-US" altLang="en-US" sz="1800" kern="0" dirty="0" smtClean="0">
                <a:latin typeface="+mn-lt"/>
                <a:sym typeface="Symbol"/>
              </a:rPr>
              <a:t>)</a:t>
            </a:r>
            <a:r>
              <a:rPr lang="en-US" altLang="en-US" sz="1800" b="1" kern="0" dirty="0" smtClean="0">
                <a:latin typeface="+mn-lt"/>
                <a:sym typeface="Symbol"/>
              </a:rPr>
              <a:t>, can be expressed as:</a:t>
            </a:r>
          </a:p>
          <a:p>
            <a:pPr marL="165100" lvl="0" indent="-165100">
              <a:spcBef>
                <a:spcPts val="4800"/>
              </a:spcBef>
              <a:spcAft>
                <a:spcPts val="600"/>
              </a:spcAft>
              <a:buFontTx/>
              <a:buChar char="•"/>
              <a:defRPr/>
            </a:pPr>
            <a:r>
              <a:rPr lang="en-US" altLang="en-US" sz="1800" b="1" kern="0" dirty="0" smtClean="0">
                <a:latin typeface="+mn-lt"/>
                <a:sym typeface="Symbol"/>
              </a:rPr>
              <a:t>As we have discussed, we can ignore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kern="0" dirty="0" smtClean="0">
                <a:sym typeface="Symbol"/>
              </a:rPr>
              <a:t>)</a:t>
            </a:r>
            <a:r>
              <a:rPr lang="en-US" altLang="en-US" sz="1800" b="1" kern="0" dirty="0" smtClean="0">
                <a:sym typeface="Symbol"/>
              </a:rPr>
              <a:t> since it is constant with respect to the maximization (choosing the most probable class).</a:t>
            </a:r>
          </a:p>
          <a:p>
            <a:pPr marL="165100" lvl="0" indent="-165100">
              <a:spcBef>
                <a:spcPts val="0"/>
              </a:spcBef>
              <a:spcAft>
                <a:spcPts val="600"/>
              </a:spcAft>
              <a:buFontTx/>
              <a:buChar char="•"/>
              <a:defRPr/>
            </a:pPr>
            <a:r>
              <a:rPr lang="en-US" altLang="en-US" sz="1800" b="1" kern="0" dirty="0" smtClean="0">
                <a:sym typeface="Symbol"/>
              </a:rPr>
              <a:t>However, during training, the value of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kern="0" dirty="0" smtClean="0">
                <a:sym typeface="Symbol"/>
              </a:rPr>
              <a:t>)</a:t>
            </a:r>
            <a:r>
              <a:rPr lang="en-US" altLang="en-US" sz="1800" b="1" kern="0" dirty="0" smtClean="0">
                <a:sym typeface="Symbol"/>
              </a:rPr>
              <a:t> depends on the parameters of all models and varies as a function of x.</a:t>
            </a:r>
          </a:p>
          <a:p>
            <a:pPr marL="165100" lvl="0" indent="-165100">
              <a:spcBef>
                <a:spcPts val="0"/>
              </a:spcBef>
              <a:spcAft>
                <a:spcPts val="600"/>
              </a:spcAft>
              <a:buFontTx/>
              <a:buChar char="•"/>
              <a:defRPr/>
            </a:pPr>
            <a:r>
              <a:rPr lang="en-US" altLang="en-US" sz="1800" b="1" kern="0" dirty="0" smtClean="0">
                <a:sym typeface="Symbol"/>
              </a:rPr>
              <a:t>A conditional maximum likelihood estimator, </a:t>
            </a:r>
            <a:r>
              <a:rPr lang="en-US" altLang="en-US" sz="1800" b="1" i="1" kern="0" dirty="0" smtClean="0">
                <a:sym typeface="Symbol"/>
              </a:rPr>
              <a:t></a:t>
            </a:r>
            <a:r>
              <a:rPr lang="en-US" altLang="en-US" sz="1800" kern="0" baseline="30000" dirty="0" smtClean="0">
                <a:sym typeface="Symbol"/>
              </a:rPr>
              <a:t>*</a:t>
            </a:r>
            <a:r>
              <a:rPr lang="en-US" altLang="en-US" sz="1800" kern="0" baseline="-25000" dirty="0" smtClean="0">
                <a:sym typeface="Symbol"/>
              </a:rPr>
              <a:t>CMLE</a:t>
            </a:r>
            <a:r>
              <a:rPr lang="en-US" altLang="en-US" sz="1800" b="1" kern="0" dirty="0" smtClean="0">
                <a:sym typeface="Symbol"/>
              </a:rPr>
              <a:t>, is defined as:</a:t>
            </a:r>
          </a:p>
          <a:p>
            <a:pPr marL="165100" lvl="0" indent="-165100">
              <a:spcBef>
                <a:spcPts val="3200"/>
              </a:spcBef>
              <a:spcAft>
                <a:spcPts val="600"/>
              </a:spcAft>
              <a:buFontTx/>
              <a:buChar char="•"/>
              <a:defRPr/>
            </a:pPr>
            <a:r>
              <a:rPr lang="en-US" altLang="en-US" sz="1800" b="1" kern="0" dirty="0" smtClean="0">
                <a:sym typeface="Symbol"/>
              </a:rPr>
              <a:t>From the previous slide, we can invoke mutual information:</a:t>
            </a:r>
          </a:p>
          <a:p>
            <a:pPr marL="165100" lvl="0" indent="-165100">
              <a:spcBef>
                <a:spcPts val="5400"/>
              </a:spcBef>
              <a:spcAft>
                <a:spcPts val="600"/>
              </a:spcAft>
              <a:buFontTx/>
              <a:buChar char="•"/>
              <a:defRPr/>
            </a:pPr>
            <a:r>
              <a:rPr lang="en-US" altLang="en-US" sz="1800" b="1" kern="0" dirty="0" smtClean="0">
                <a:sym typeface="Symbol"/>
              </a:rPr>
              <a:t>However, we don’t know the joint distribution,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kern="0" dirty="0" smtClean="0">
                <a:sym typeface="Symbol"/>
              </a:rPr>
              <a:t>)!</a:t>
            </a:r>
          </a:p>
        </p:txBody>
      </p:sp>
      <p:graphicFrame>
        <p:nvGraphicFramePr>
          <p:cNvPr id="7" name="Object 6"/>
          <p:cNvGraphicFramePr>
            <a:graphicFrameLocks noChangeAspect="1"/>
          </p:cNvGraphicFramePr>
          <p:nvPr/>
        </p:nvGraphicFramePr>
        <p:xfrm>
          <a:off x="449263" y="1661514"/>
          <a:ext cx="2336800" cy="596900"/>
        </p:xfrm>
        <a:graphic>
          <a:graphicData uri="http://schemas.openxmlformats.org/presentationml/2006/ole">
            <p:oleObj spid="_x0000_s241666" name="Equation" r:id="rId3" imgW="2336760" imgH="596880" progId="Equation.3">
              <p:embed/>
            </p:oleObj>
          </a:graphicData>
        </a:graphic>
      </p:graphicFrame>
      <p:graphicFrame>
        <p:nvGraphicFramePr>
          <p:cNvPr id="92177" name="Object 17"/>
          <p:cNvGraphicFramePr>
            <a:graphicFrameLocks noChangeAspect="1"/>
          </p:cNvGraphicFramePr>
          <p:nvPr/>
        </p:nvGraphicFramePr>
        <p:xfrm>
          <a:off x="531813" y="2636318"/>
          <a:ext cx="2171700" cy="571500"/>
        </p:xfrm>
        <a:graphic>
          <a:graphicData uri="http://schemas.openxmlformats.org/presentationml/2006/ole">
            <p:oleObj spid="_x0000_s241667" name="Equation" r:id="rId4" imgW="2171520" imgH="571320" progId="Equation.3">
              <p:embed/>
            </p:oleObj>
          </a:graphicData>
        </a:graphic>
      </p:graphicFrame>
      <p:graphicFrame>
        <p:nvGraphicFramePr>
          <p:cNvPr id="92178" name="Object 18"/>
          <p:cNvGraphicFramePr>
            <a:graphicFrameLocks noChangeAspect="1"/>
          </p:cNvGraphicFramePr>
          <p:nvPr/>
        </p:nvGraphicFramePr>
        <p:xfrm>
          <a:off x="449263" y="4792168"/>
          <a:ext cx="2654300" cy="342900"/>
        </p:xfrm>
        <a:graphic>
          <a:graphicData uri="http://schemas.openxmlformats.org/presentationml/2006/ole">
            <p:oleObj spid="_x0000_s241668" name="Equation" r:id="rId5" imgW="2654280" imgH="342720" progId="Equation.3">
              <p:embed/>
            </p:oleObj>
          </a:graphicData>
        </a:graphic>
      </p:graphicFrame>
      <p:graphicFrame>
        <p:nvGraphicFramePr>
          <p:cNvPr id="92180" name="Object 20"/>
          <p:cNvGraphicFramePr>
            <a:graphicFrameLocks noChangeAspect="1"/>
          </p:cNvGraphicFramePr>
          <p:nvPr/>
        </p:nvGraphicFramePr>
        <p:xfrm>
          <a:off x="449263" y="5565228"/>
          <a:ext cx="3949700" cy="647700"/>
        </p:xfrm>
        <a:graphic>
          <a:graphicData uri="http://schemas.openxmlformats.org/presentationml/2006/ole">
            <p:oleObj spid="_x0000_s241669" name="Equation" r:id="rId6" imgW="3949560" imgH="64764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Approximations to Mutual Information</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We can define the instantaneous mutual information:</a:t>
            </a:r>
          </a:p>
          <a:p>
            <a:pPr marL="165100" lvl="0" indent="-165100">
              <a:spcBef>
                <a:spcPts val="48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If we assume equal priors, then maximizing the conditional likelihood is equivalent</a:t>
            </a:r>
            <a:r>
              <a:rPr lang="en-US" altLang="en-US" sz="1800" b="1" kern="0" dirty="0" smtClean="0">
                <a:latin typeface="+mn-lt"/>
              </a:rPr>
              <a:t> to maximizing the instantaneous mutual information. This is referred to as MMIE.</a:t>
            </a:r>
          </a:p>
          <a:p>
            <a:pPr marL="165100" lvl="0" indent="-165100">
              <a:spcBef>
                <a:spcPts val="0"/>
              </a:spcBef>
              <a:spcAft>
                <a:spcPts val="600"/>
              </a:spcAft>
              <a:buFontTx/>
              <a:buChar char="•"/>
              <a:defRPr/>
            </a:pPr>
            <a:r>
              <a:rPr lang="en-US" altLang="en-US" sz="1800" b="1" kern="0" dirty="0" smtClean="0">
                <a:latin typeface="+mn-lt"/>
              </a:rPr>
              <a:t>We can expand </a:t>
            </a:r>
            <a:r>
              <a:rPr lang="en-US" altLang="en-US" sz="1800" i="1" kern="0" dirty="0" smtClean="0">
                <a:latin typeface="Times New Roman" pitchFamily="18" charset="0"/>
                <a:cs typeface="Times New Roman" pitchFamily="18" charset="0"/>
              </a:rPr>
              <a:t>I</a:t>
            </a:r>
            <a:r>
              <a:rPr lang="en-US" altLang="en-US" sz="1800" kern="0" dirty="0" smtClean="0">
                <a:latin typeface="+mn-lt"/>
              </a:rPr>
              <a:t>(</a:t>
            </a:r>
            <a:r>
              <a:rPr lang="en-US" altLang="en-US" sz="1800" b="1" kern="0" dirty="0" err="1" smtClean="0">
                <a:latin typeface="+mn-lt"/>
              </a:rPr>
              <a:t>x</a:t>
            </a:r>
            <a:r>
              <a:rPr lang="en-US" altLang="en-US" sz="1800" kern="0" dirty="0" err="1" smtClean="0">
                <a:latin typeface="+mn-lt"/>
              </a:rPr>
              <a:t>,</a:t>
            </a:r>
            <a:r>
              <a:rPr lang="en-US" altLang="en-US" sz="1800" kern="0" dirty="0" err="1" smtClean="0">
                <a:latin typeface="+mn-lt"/>
                <a:sym typeface="Symbol"/>
              </a:rPr>
              <a:t></a:t>
            </a:r>
            <a:r>
              <a:rPr lang="en-US" altLang="en-US" sz="1800" kern="0" baseline="-25000" dirty="0" err="1" smtClean="0">
                <a:latin typeface="+mn-lt"/>
              </a:rPr>
              <a:t>i</a:t>
            </a:r>
            <a:r>
              <a:rPr lang="en-US" altLang="en-US" sz="1800" kern="0" dirty="0" smtClean="0">
                <a:latin typeface="+mn-lt"/>
              </a:rPr>
              <a:t>)</a:t>
            </a:r>
            <a:r>
              <a:rPr lang="en-US" altLang="en-US" sz="1800" b="1" kern="0" dirty="0" smtClean="0">
                <a:latin typeface="+mn-lt"/>
              </a:rPr>
              <a:t> into two terms, one representing the correct class, and the other representing the incorrect classes (or competing models):</a:t>
            </a:r>
          </a:p>
          <a:p>
            <a:pPr marL="165100" lvl="0" indent="-165100">
              <a:spcBef>
                <a:spcPts val="36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posterior probability, </a:t>
            </a:r>
            <a:r>
              <a:rPr lang="en-US" altLang="en-US" sz="1800" i="1" kern="0" dirty="0" smtClean="0"/>
              <a:t>P</a:t>
            </a:r>
            <a:r>
              <a:rPr lang="en-US" altLang="en-US" sz="1800" kern="0" dirty="0" smtClean="0"/>
              <a:t>(</a:t>
            </a:r>
            <a:r>
              <a:rPr lang="en-US" altLang="en-US" sz="1800" kern="0" dirty="0" smtClean="0">
                <a:sym typeface="Symbol"/>
              </a:rPr>
              <a:t></a:t>
            </a:r>
            <a:r>
              <a:rPr lang="en-US" altLang="en-US" sz="1800" kern="0" baseline="-25000" dirty="0" smtClean="0">
                <a:sym typeface="Symbol"/>
              </a:rPr>
              <a:t>I </a:t>
            </a:r>
            <a:r>
              <a:rPr lang="en-US" altLang="en-US" sz="1800" kern="0" dirty="0" smtClean="0"/>
              <a:t>|</a:t>
            </a:r>
            <a:r>
              <a:rPr lang="en-US" altLang="en-US" sz="1800" b="1" kern="0" dirty="0" smtClean="0"/>
              <a:t>x</a:t>
            </a:r>
            <a:r>
              <a:rPr lang="en-US" altLang="en-US" sz="1800" kern="0" dirty="0" smtClean="0"/>
              <a:t>)</a:t>
            </a:r>
            <a:r>
              <a:rPr lang="en-US" altLang="en-US" sz="1800" b="1" kern="0" dirty="0" smtClean="0"/>
              <a:t>,</a:t>
            </a:r>
            <a:r>
              <a:rPr lang="en-US" altLang="en-US" sz="1800" kern="0" dirty="0" smtClean="0"/>
              <a:t> </a:t>
            </a:r>
            <a:r>
              <a:rPr lang="en-US" altLang="en-US" sz="1800" b="1" kern="0" dirty="0" smtClean="0"/>
              <a:t>can be rewritten as:</a:t>
            </a:r>
          </a:p>
          <a:p>
            <a:pPr marL="165100" lvl="0" indent="-165100">
              <a:spcBef>
                <a:spcPts val="60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Maximization of the posterior implies we need to reinforce the correct model and minimize the contribution from the competing models.</a:t>
            </a:r>
          </a:p>
          <a:p>
            <a:pPr marL="165100" lvl="0" indent="-165100">
              <a:spcBef>
                <a:spcPts val="0"/>
              </a:spcBef>
              <a:spcAft>
                <a:spcPts val="600"/>
              </a:spcAft>
              <a:buFontTx/>
              <a:buChar char="•"/>
              <a:defRPr/>
            </a:pPr>
            <a:r>
              <a:rPr lang="en-US" altLang="en-US" sz="1800" b="1" kern="0" dirty="0" smtClean="0">
                <a:latin typeface="+mn-lt"/>
              </a:rPr>
              <a:t>We can further rewrite the posterior:</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graphicFrame>
        <p:nvGraphicFramePr>
          <p:cNvPr id="124950" name="Object 22"/>
          <p:cNvGraphicFramePr>
            <a:graphicFrameLocks noChangeAspect="1"/>
          </p:cNvGraphicFramePr>
          <p:nvPr/>
        </p:nvGraphicFramePr>
        <p:xfrm>
          <a:off x="458788" y="936971"/>
          <a:ext cx="2349500" cy="649287"/>
        </p:xfrm>
        <a:graphic>
          <a:graphicData uri="http://schemas.openxmlformats.org/presentationml/2006/ole">
            <p:oleObj spid="_x0000_s242690" name="Equation" r:id="rId3" imgW="1562040" imgH="431640" progId="Equation.3">
              <p:embed/>
            </p:oleObj>
          </a:graphicData>
        </a:graphic>
      </p:graphicFrame>
      <p:graphicFrame>
        <p:nvGraphicFramePr>
          <p:cNvPr id="124953" name="Object 25"/>
          <p:cNvGraphicFramePr>
            <a:graphicFrameLocks noChangeAspect="1"/>
          </p:cNvGraphicFramePr>
          <p:nvPr/>
        </p:nvGraphicFramePr>
        <p:xfrm>
          <a:off x="449263" y="3099165"/>
          <a:ext cx="3721100" cy="431800"/>
        </p:xfrm>
        <a:graphic>
          <a:graphicData uri="http://schemas.openxmlformats.org/presentationml/2006/ole">
            <p:oleObj spid="_x0000_s242691" name="Equation" r:id="rId4" imgW="3720960" imgH="431640" progId="Equation.3">
              <p:embed/>
            </p:oleObj>
          </a:graphicData>
        </a:graphic>
      </p:graphicFrame>
      <p:graphicFrame>
        <p:nvGraphicFramePr>
          <p:cNvPr id="124954" name="Object 26"/>
          <p:cNvGraphicFramePr>
            <a:graphicFrameLocks noChangeAspect="1"/>
          </p:cNvGraphicFramePr>
          <p:nvPr/>
        </p:nvGraphicFramePr>
        <p:xfrm>
          <a:off x="449263" y="3939839"/>
          <a:ext cx="4102101" cy="749300"/>
        </p:xfrm>
        <a:graphic>
          <a:graphicData uri="http://schemas.openxmlformats.org/presentationml/2006/ole">
            <p:oleObj spid="_x0000_s242692" name="Equation" r:id="rId5" imgW="4101840" imgH="749160" progId="Equation.3">
              <p:embed/>
            </p:oleObj>
          </a:graphicData>
        </a:graphic>
      </p:graphicFrame>
      <p:graphicFrame>
        <p:nvGraphicFramePr>
          <p:cNvPr id="124955" name="Object 27"/>
          <p:cNvGraphicFramePr>
            <a:graphicFrameLocks noChangeAspect="1"/>
          </p:cNvGraphicFramePr>
          <p:nvPr/>
        </p:nvGraphicFramePr>
        <p:xfrm>
          <a:off x="449263" y="5608638"/>
          <a:ext cx="2946400" cy="1028700"/>
        </p:xfrm>
        <a:graphic>
          <a:graphicData uri="http://schemas.openxmlformats.org/presentationml/2006/ole">
            <p:oleObj spid="_x0000_s242693" name="Equation" r:id="rId6" imgW="2946240" imgH="1028520" progId="Equation.3">
              <p:embed/>
            </p:oleObj>
          </a:graphicData>
        </a:graphic>
      </p:graphicFrame>
      <p:sp>
        <p:nvSpPr>
          <p:cNvPr id="11" name="TextBox 10"/>
          <p:cNvSpPr txBox="1"/>
          <p:nvPr/>
        </p:nvSpPr>
        <p:spPr>
          <a:xfrm>
            <a:off x="3672589" y="5950919"/>
            <a:ext cx="3013023" cy="276999"/>
          </a:xfrm>
          <a:prstGeom prst="rect">
            <a:avLst/>
          </a:prstGeom>
        </p:spPr>
        <p:txBody>
          <a:bodyPr wrap="square" lIns="0" tIns="0" rIns="0" bIns="0" rtlCol="0">
            <a:spAutoFit/>
          </a:bodyPr>
          <a:lstStyle/>
          <a:p>
            <a:pPr marR="0"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noProof="0" dirty="0" smtClean="0">
                <a:ln>
                  <a:noFill/>
                </a:ln>
                <a:effectLst/>
                <a:uLnTx/>
                <a:uFillTx/>
                <a:latin typeface="+mn-lt"/>
                <a:ea typeface="+mn-ea"/>
                <a:cs typeface="+mn-cs"/>
              </a:rPr>
              <a:t>implies we must maximize:</a:t>
            </a:r>
            <a:endParaRPr kumimoji="0" lang="en-US" sz="1800" b="1" i="0" u="none" strike="noStrike" kern="0" cap="none" spc="0" normalizeH="0" baseline="0" noProof="0" dirty="0" smtClean="0">
              <a:ln>
                <a:noFill/>
              </a:ln>
              <a:effectLst/>
              <a:uLnTx/>
              <a:uFillTx/>
              <a:latin typeface="+mn-lt"/>
              <a:ea typeface="+mn-ea"/>
              <a:cs typeface="+mn-cs"/>
            </a:endParaRPr>
          </a:p>
        </p:txBody>
      </p:sp>
      <p:graphicFrame>
        <p:nvGraphicFramePr>
          <p:cNvPr id="124956" name="Object 28"/>
          <p:cNvGraphicFramePr>
            <a:graphicFrameLocks noChangeAspect="1"/>
          </p:cNvGraphicFramePr>
          <p:nvPr/>
        </p:nvGraphicFramePr>
        <p:xfrm>
          <a:off x="6752058" y="5823288"/>
          <a:ext cx="1612900" cy="749300"/>
        </p:xfrm>
        <a:graphic>
          <a:graphicData uri="http://schemas.openxmlformats.org/presentationml/2006/ole">
            <p:oleObj spid="_x0000_s242694" name="Equation" r:id="rId7" imgW="1612800" imgH="74916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Additional Comments</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This illustrates a fundamental difference: in MLE, only the correct model need be updated during </a:t>
            </a:r>
            <a:r>
              <a:rPr lang="en-US" altLang="en-US" sz="1800" b="1" kern="0" dirty="0" smtClean="0">
                <a:latin typeface="+mn-lt"/>
              </a:rPr>
              <a:t>training, while in MMIE, every model is updated.</a:t>
            </a:r>
          </a:p>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greater the prior probability of a competing class label, </a:t>
            </a:r>
            <a:r>
              <a:rPr kumimoji="0" lang="en-US" altLang="en-US" sz="1800" i="0" u="none" strike="noStrike" kern="0" cap="none" spc="0" normalizeH="0" noProof="0" dirty="0" smtClean="0">
                <a:ln>
                  <a:noFill/>
                </a:ln>
                <a:solidFill>
                  <a:schemeClr val="tx1"/>
                </a:solidFill>
                <a:effectLst/>
                <a:uLnTx/>
                <a:uFillTx/>
                <a:latin typeface="+mn-lt"/>
                <a:ea typeface="+mn-ea"/>
                <a:cs typeface="+mn-cs"/>
                <a:sym typeface="Symbol"/>
              </a:rPr>
              <a:t></a:t>
            </a:r>
            <a:r>
              <a:rPr lang="en-US" altLang="en-US" sz="1800" kern="0" baseline="-25000" dirty="0" smtClean="0">
                <a:latin typeface="+mn-lt"/>
                <a:sym typeface="Symbol"/>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greater its contribution to the MMIE model, which makes sense since the chance of misrecognizing </a:t>
            </a:r>
            <a:r>
              <a:rPr lang="en-US" altLang="en-US" sz="1800" b="1" kern="0" noProof="0" dirty="0" smtClean="0">
                <a:latin typeface="+mn-lt"/>
              </a:rPr>
              <a:t>the input as this class is greater.</a:t>
            </a:r>
          </a:p>
          <a:p>
            <a:pPr marL="165100" lvl="0" indent="-165100">
              <a:spcBef>
                <a:spcPts val="0"/>
              </a:spcBef>
              <a:spcAft>
                <a:spcPts val="600"/>
              </a:spcAft>
              <a:buFontTx/>
              <a:buChar char="•"/>
              <a:defRPr/>
            </a:pPr>
            <a:r>
              <a:rPr kumimoji="0" lang="en-US" altLang="en-US" sz="1800" b="1" i="0" u="none" strike="noStrike" kern="0" cap="none" spc="0" normalizeH="0" dirty="0" smtClean="0">
                <a:ln>
                  <a:noFill/>
                </a:ln>
                <a:solidFill>
                  <a:schemeClr val="tx1"/>
                </a:solidFill>
                <a:effectLst/>
                <a:uLnTx/>
                <a:uFillTx/>
                <a:latin typeface="+mn-lt"/>
                <a:ea typeface="+mn-ea"/>
                <a:cs typeface="+mn-cs"/>
              </a:rPr>
              <a:t>Thoug</a:t>
            </a:r>
            <a:r>
              <a:rPr lang="en-US" altLang="en-US" sz="1800" b="1" kern="0" dirty="0" smtClean="0">
                <a:latin typeface="+mn-lt"/>
              </a:rPr>
              <a:t>h it might appear MMIE and MLE are related, they will produce different solutions for finite amounts of training data. They should converge in the limit for infinite amounts of training data.</a:t>
            </a:r>
          </a:p>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principal difference is that in MMIE, we decrement the likelihood of the </a:t>
            </a:r>
            <a:r>
              <a:rPr lang="en-US" altLang="en-US" sz="1800" b="1" kern="0" dirty="0" smtClean="0">
                <a:latin typeface="+mn-lt"/>
              </a:rPr>
              <a:t>the competing models, while in MLE, we only reinforce the correct model.</a:t>
            </a:r>
          </a:p>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MMIE, however, is computationally very expensive and lacks an efficient maximization algorithm.</a:t>
            </a:r>
          </a:p>
          <a:p>
            <a:pPr marL="165100" lvl="0" indent="-165100">
              <a:spcBef>
                <a:spcPts val="0"/>
              </a:spcBef>
              <a:spcAft>
                <a:spcPts val="600"/>
              </a:spcAft>
              <a:buFontTx/>
              <a:buChar char="•"/>
              <a:defRPr/>
            </a:pPr>
            <a:r>
              <a:rPr lang="en-US" altLang="en-US" sz="1800" b="1" kern="0" dirty="0" smtClean="0">
                <a:latin typeface="+mn-lt"/>
              </a:rPr>
              <a:t>Instead, we must use gradient descent.</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471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Gradient Descent</a:t>
            </a:r>
            <a:endParaRPr lang="en-US" b="1" dirty="0">
              <a:solidFill>
                <a:schemeClr val="accent2"/>
              </a:solidFill>
            </a:endParaRPr>
          </a:p>
        </p:txBody>
      </p:sp>
      <p:sp>
        <p:nvSpPr>
          <p:cNvPr id="4" name="Rectangle 20"/>
          <p:cNvSpPr txBox="1">
            <a:spLocks noChangeArrowheads="1"/>
          </p:cNvSpPr>
          <p:nvPr/>
        </p:nvSpPr>
        <p:spPr>
          <a:xfrm>
            <a:off x="178868" y="674557"/>
            <a:ext cx="8738120" cy="5711253"/>
          </a:xfrm>
          <a:prstGeom prst="rect">
            <a:avLst/>
          </a:prstGeom>
        </p:spPr>
        <p:txBody>
          <a:bodyPr lIns="0" tIns="0" rIns="0" bIns="0"/>
          <a:lstStyle/>
          <a:p>
            <a:pPr marL="165100" lvl="0" indent="-165100">
              <a:spcBef>
                <a:spcPts val="0"/>
              </a:spcBef>
              <a:spcAft>
                <a:spcPts val="1200"/>
              </a:spcAft>
              <a:buFontTx/>
              <a:buChar char="•"/>
              <a:defRPr/>
            </a:pPr>
            <a:r>
              <a:rPr lang="en-US" altLang="en-US" sz="1800" b="1" kern="0" dirty="0" smtClean="0">
                <a:latin typeface="+mn-lt"/>
                <a:sym typeface="Symbol"/>
              </a:rPr>
              <a:t>We will define our optimization problem as a minimization:</a:t>
            </a:r>
          </a:p>
          <a:p>
            <a:pPr marL="165100" lvl="0" indent="-165100">
              <a:spcBef>
                <a:spcPts val="4800"/>
              </a:spcBef>
              <a:spcAft>
                <a:spcPts val="1200"/>
              </a:spcAft>
              <a:buFontTx/>
              <a:buChar char="•"/>
              <a:defRPr/>
            </a:pPr>
            <a:r>
              <a:rPr lang="en-US" altLang="en-US" sz="1800" b="1" kern="0" dirty="0" smtClean="0">
                <a:latin typeface="+mn-lt"/>
                <a:sym typeface="Symbol"/>
              </a:rPr>
              <a:t>No closed-form solution exists so we must use an iterative approach:</a:t>
            </a:r>
          </a:p>
          <a:p>
            <a:pPr marL="165100" lvl="0" indent="-165100">
              <a:spcBef>
                <a:spcPts val="3000"/>
              </a:spcBef>
              <a:spcAft>
                <a:spcPts val="1200"/>
              </a:spcAft>
              <a:buFontTx/>
              <a:buChar char="•"/>
              <a:defRPr/>
            </a:pPr>
            <a:r>
              <a:rPr lang="en-US" altLang="en-US" sz="1800" b="1" kern="0" dirty="0" smtClean="0">
                <a:latin typeface="+mn-lt"/>
                <a:sym typeface="Symbol"/>
              </a:rPr>
              <a:t>We can apply this approach to HMMs. </a:t>
            </a:r>
            <a:r>
              <a:rPr lang="en-US" sz="1800" b="1" dirty="0" smtClean="0"/>
              <a:t>The objective functions used in discriminative training are rational functions.</a:t>
            </a:r>
          </a:p>
          <a:p>
            <a:pPr marL="165100" lvl="0" indent="-165100">
              <a:spcBef>
                <a:spcPts val="0"/>
              </a:spcBef>
              <a:spcAft>
                <a:spcPts val="1200"/>
              </a:spcAft>
              <a:buFontTx/>
              <a:buChar char="•"/>
              <a:defRPr/>
            </a:pPr>
            <a:r>
              <a:rPr lang="en-US" sz="1800" b="1" dirty="0" smtClean="0"/>
              <a:t>The original Baum-Welch algorithm requires that the objective function be a homogenous polynomial.</a:t>
            </a:r>
          </a:p>
          <a:p>
            <a:pPr marL="165100" lvl="0" indent="-165100">
              <a:spcBef>
                <a:spcPts val="0"/>
              </a:spcBef>
              <a:spcAft>
                <a:spcPts val="1200"/>
              </a:spcAft>
              <a:buFontTx/>
              <a:buChar char="•"/>
              <a:defRPr/>
            </a:pPr>
            <a:r>
              <a:rPr lang="en-US" sz="1800" b="1" dirty="0" smtClean="0"/>
              <a:t>The Extended Baum-Welch (EBW) algorithm was developed for use on rational functions, and applied to continuous density HMM systems.</a:t>
            </a:r>
          </a:p>
          <a:p>
            <a:pPr marL="165100" indent="-165100">
              <a:buFont typeface="Arial" pitchFamily="34" charset="0"/>
              <a:buChar char="•"/>
            </a:pPr>
            <a:r>
              <a:rPr lang="en-US" sz="1800" b="1" dirty="0" smtClean="0"/>
              <a:t>The reestimation formulas have been derived for the mean and diagonal covariance matrices for a state </a:t>
            </a:r>
            <a:r>
              <a:rPr lang="en-US" sz="1800" i="1" dirty="0" smtClean="0"/>
              <a:t>j</a:t>
            </a:r>
            <a:r>
              <a:rPr lang="en-US" sz="1800" b="1" dirty="0" smtClean="0"/>
              <a:t> and mixture component </a:t>
            </a:r>
            <a:r>
              <a:rPr lang="en-US" sz="1800" i="1" dirty="0" smtClean="0"/>
              <a:t>m</a:t>
            </a:r>
            <a:r>
              <a:rPr lang="en-US" sz="1800" b="1" dirty="0" smtClean="0"/>
              <a:t>:</a:t>
            </a:r>
          </a:p>
          <a:p>
            <a:pPr marL="165100" lvl="0" indent="-165100">
              <a:spcBef>
                <a:spcPts val="0"/>
              </a:spcBef>
              <a:spcAft>
                <a:spcPts val="1200"/>
              </a:spcAft>
              <a:buFontTx/>
              <a:buChar char="•"/>
              <a:defRPr/>
            </a:pPr>
            <a:endParaRPr lang="en-US" sz="1800" b="1" dirty="0" smtClean="0"/>
          </a:p>
          <a:p>
            <a:pPr marL="165100" lvl="0" indent="-165100">
              <a:spcBef>
                <a:spcPts val="0"/>
              </a:spcBef>
              <a:spcAft>
                <a:spcPts val="1200"/>
              </a:spcAft>
              <a:buFontTx/>
              <a:buChar char="•"/>
              <a:defRPr/>
            </a:pPr>
            <a:endParaRPr lang="en-US" altLang="en-US" sz="1800" b="1" kern="0" dirty="0" smtClean="0">
              <a:latin typeface="+mn-lt"/>
              <a:sym typeface="Symbol"/>
            </a:endParaRPr>
          </a:p>
          <a:p>
            <a:pPr marL="165100" lvl="0" indent="-165100">
              <a:spcBef>
                <a:spcPts val="0"/>
              </a:spcBef>
              <a:spcAft>
                <a:spcPts val="1200"/>
              </a:spcAft>
              <a:buFontTx/>
              <a:buChar char="•"/>
              <a:defRPr/>
            </a:pP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450850" y="2054070"/>
          <a:ext cx="2184400" cy="381000"/>
        </p:xfrm>
        <a:graphic>
          <a:graphicData uri="http://schemas.openxmlformats.org/presentationml/2006/ole">
            <p:oleObj spid="_x0000_s243714" name="Equation" r:id="rId3" imgW="2184120" imgH="380880" progId="Equation.3">
              <p:embed/>
            </p:oleObj>
          </a:graphicData>
        </a:graphic>
      </p:graphicFrame>
      <p:graphicFrame>
        <p:nvGraphicFramePr>
          <p:cNvPr id="128005" name="Object 5"/>
          <p:cNvGraphicFramePr>
            <a:graphicFrameLocks noChangeAspect="1"/>
          </p:cNvGraphicFramePr>
          <p:nvPr/>
        </p:nvGraphicFramePr>
        <p:xfrm>
          <a:off x="450850" y="959580"/>
          <a:ext cx="2298700" cy="749300"/>
        </p:xfrm>
        <a:graphic>
          <a:graphicData uri="http://schemas.openxmlformats.org/presentationml/2006/ole">
            <p:oleObj spid="_x0000_s243715" name="Equation" r:id="rId4" imgW="2298600" imgH="749160" progId="Equation.3">
              <p:embed/>
            </p:oleObj>
          </a:graphicData>
        </a:graphic>
      </p:graphicFrame>
      <p:pic>
        <p:nvPicPr>
          <p:cNvPr id="10" name="Picture 6"/>
          <p:cNvPicPr>
            <a:picLocks noChangeAspect="1" noChangeArrowheads="1"/>
          </p:cNvPicPr>
          <p:nvPr/>
        </p:nvPicPr>
        <p:blipFill>
          <a:blip r:embed="rId5"/>
          <a:srcRect l="35420" t="28828" r="8613" b="48377"/>
          <a:stretch>
            <a:fillRect/>
          </a:stretch>
        </p:blipFill>
        <p:spPr bwMode="auto">
          <a:xfrm>
            <a:off x="450850" y="5157615"/>
            <a:ext cx="4735747" cy="1462510"/>
          </a:xfrm>
          <a:prstGeom prst="rect">
            <a:avLst/>
          </a:prstGeom>
          <a:noFill/>
          <a:ln w="9525">
            <a:noFill/>
            <a:miter lim="800000"/>
            <a:headEnd/>
            <a:tailEnd/>
          </a:ln>
          <a:effectLst/>
        </p:spPr>
      </p:pic>
      <p:pic>
        <p:nvPicPr>
          <p:cNvPr id="11" name="Picture 6"/>
          <p:cNvPicPr>
            <a:picLocks noChangeAspect="1" noChangeArrowheads="1"/>
          </p:cNvPicPr>
          <p:nvPr/>
        </p:nvPicPr>
        <p:blipFill>
          <a:blip r:embed="rId5"/>
          <a:srcRect l="35631" t="59535" r="33768" b="21247"/>
          <a:stretch>
            <a:fillRect/>
          </a:stretch>
        </p:blipFill>
        <p:spPr bwMode="auto">
          <a:xfrm>
            <a:off x="5501391" y="5313521"/>
            <a:ext cx="2598082" cy="12371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23359</TotalTime>
  <Words>1483</Words>
  <Application>Microsoft PowerPoint</Application>
  <PresentationFormat>Letter Paper (8.5x11 in)</PresentationFormat>
  <Paragraphs>90</Paragraphs>
  <Slides>11</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2165</cp:revision>
  <dcterms:created xsi:type="dcterms:W3CDTF">2002-09-12T17:13:32Z</dcterms:created>
  <dcterms:modified xsi:type="dcterms:W3CDTF">2008-11-12T00:35:53Z</dcterms:modified>
</cp:coreProperties>
</file>