
<file path=[Content_Types].xml><?xml version="1.0" encoding="utf-8"?>
<Types xmlns="http://schemas.openxmlformats.org/package/2006/content-types">
  <Override PartName="/ppt/slideMasters/slideMaster2.xml" ContentType="application/vnd.openxmlformats-officedocument.presentationml.slideMaster+xml"/>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theme/theme4.xml" ContentType="application/vnd.openxmlformats-officedocument.theme+xml"/>
  <Override PartName="/ppt/notesSlides/notesSlide1.xml" ContentType="application/vnd.openxmlformats-officedocument.presentationml.notesSlide+xml"/>
  <Default Extension="bin" ContentType="application/vnd.openxmlformats-officedocument.oleObject"/>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84" r:id="rId1"/>
    <p:sldMasterId id="2147483701" r:id="rId2"/>
  </p:sldMasterIdLst>
  <p:notesMasterIdLst>
    <p:notesMasterId r:id="rId11"/>
  </p:notesMasterIdLst>
  <p:handoutMasterIdLst>
    <p:handoutMasterId r:id="rId12"/>
  </p:handoutMasterIdLst>
  <p:sldIdLst>
    <p:sldId id="325" r:id="rId3"/>
    <p:sldId id="557" r:id="rId4"/>
    <p:sldId id="587" r:id="rId5"/>
    <p:sldId id="592" r:id="rId6"/>
    <p:sldId id="593" r:id="rId7"/>
    <p:sldId id="594" r:id="rId8"/>
    <p:sldId id="595" r:id="rId9"/>
    <p:sldId id="591" r:id="rId10"/>
  </p:sldIdLst>
  <p:sldSz cx="9144000" cy="6858000" type="letter"/>
  <p:notesSz cx="7077075" cy="9004300"/>
  <p:defaultTextStyle>
    <a:defPPr>
      <a:defRPr lang="en-US"/>
    </a:defPPr>
    <a:lvl1pPr algn="l" rtl="0" fontAlgn="base">
      <a:spcBef>
        <a:spcPct val="0"/>
      </a:spcBef>
      <a:spcAft>
        <a:spcPct val="0"/>
      </a:spcAft>
      <a:defRPr sz="2400" kern="1200">
        <a:solidFill>
          <a:schemeClr val="tx1"/>
        </a:solidFill>
        <a:latin typeface="Arial" charset="0"/>
        <a:ea typeface="+mn-ea"/>
        <a:cs typeface="+mn-cs"/>
      </a:defRPr>
    </a:lvl1pPr>
    <a:lvl2pPr marL="457200" algn="l" rtl="0" fontAlgn="base">
      <a:spcBef>
        <a:spcPct val="0"/>
      </a:spcBef>
      <a:spcAft>
        <a:spcPct val="0"/>
      </a:spcAft>
      <a:defRPr sz="2400" kern="1200">
        <a:solidFill>
          <a:schemeClr val="tx1"/>
        </a:solidFill>
        <a:latin typeface="Arial" charset="0"/>
        <a:ea typeface="+mn-ea"/>
        <a:cs typeface="+mn-cs"/>
      </a:defRPr>
    </a:lvl2pPr>
    <a:lvl3pPr marL="914400" algn="l" rtl="0" fontAlgn="base">
      <a:spcBef>
        <a:spcPct val="0"/>
      </a:spcBef>
      <a:spcAft>
        <a:spcPct val="0"/>
      </a:spcAft>
      <a:defRPr sz="2400" kern="1200">
        <a:solidFill>
          <a:schemeClr val="tx1"/>
        </a:solidFill>
        <a:latin typeface="Arial" charset="0"/>
        <a:ea typeface="+mn-ea"/>
        <a:cs typeface="+mn-cs"/>
      </a:defRPr>
    </a:lvl3pPr>
    <a:lvl4pPr marL="1371600" algn="l" rtl="0" fontAlgn="base">
      <a:spcBef>
        <a:spcPct val="0"/>
      </a:spcBef>
      <a:spcAft>
        <a:spcPct val="0"/>
      </a:spcAft>
      <a:defRPr sz="2400" kern="1200">
        <a:solidFill>
          <a:schemeClr val="tx1"/>
        </a:solidFill>
        <a:latin typeface="Arial" charset="0"/>
        <a:ea typeface="+mn-ea"/>
        <a:cs typeface="+mn-cs"/>
      </a:defRPr>
    </a:lvl4pPr>
    <a:lvl5pPr marL="1828800" algn="l" rtl="0" fontAlgn="base">
      <a:spcBef>
        <a:spcPct val="0"/>
      </a:spcBef>
      <a:spcAft>
        <a:spcPct val="0"/>
      </a:spcAft>
      <a:defRPr sz="2400" kern="1200">
        <a:solidFill>
          <a:schemeClr val="tx1"/>
        </a:solidFill>
        <a:latin typeface="Arial" charset="0"/>
        <a:ea typeface="+mn-ea"/>
        <a:cs typeface="+mn-cs"/>
      </a:defRPr>
    </a:lvl5pPr>
    <a:lvl6pPr marL="2286000" algn="l" defTabSz="914400" rtl="0" eaLnBrk="1" latinLnBrk="0" hangingPunct="1">
      <a:defRPr sz="2400" kern="1200">
        <a:solidFill>
          <a:schemeClr val="tx1"/>
        </a:solidFill>
        <a:latin typeface="Arial" charset="0"/>
        <a:ea typeface="+mn-ea"/>
        <a:cs typeface="+mn-cs"/>
      </a:defRPr>
    </a:lvl6pPr>
    <a:lvl7pPr marL="2743200" algn="l" defTabSz="914400" rtl="0" eaLnBrk="1" latinLnBrk="0" hangingPunct="1">
      <a:defRPr sz="2400" kern="1200">
        <a:solidFill>
          <a:schemeClr val="tx1"/>
        </a:solidFill>
        <a:latin typeface="Arial" charset="0"/>
        <a:ea typeface="+mn-ea"/>
        <a:cs typeface="+mn-cs"/>
      </a:defRPr>
    </a:lvl7pPr>
    <a:lvl8pPr marL="3200400" algn="l" defTabSz="914400" rtl="0" eaLnBrk="1" latinLnBrk="0" hangingPunct="1">
      <a:defRPr sz="2400" kern="1200">
        <a:solidFill>
          <a:schemeClr val="tx1"/>
        </a:solidFill>
        <a:latin typeface="Arial" charset="0"/>
        <a:ea typeface="+mn-ea"/>
        <a:cs typeface="+mn-cs"/>
      </a:defRPr>
    </a:lvl8pPr>
    <a:lvl9pPr marL="3657600" algn="l" defTabSz="914400" rtl="0" eaLnBrk="1" latinLnBrk="0" hangingPunct="1">
      <a:defRPr sz="24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892034"/>
    <a:srgbClr val="EFF755"/>
    <a:srgbClr val="CC6600"/>
    <a:srgbClr val="6666FF"/>
    <a:srgbClr val="008000"/>
    <a:srgbClr val="000080"/>
    <a:srgbClr val="004000"/>
    <a:srgbClr val="9966FF"/>
    <a:srgbClr val="CCEC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4713" autoAdjust="0"/>
    <p:restoredTop sz="96226" autoAdjust="0"/>
  </p:normalViewPr>
  <p:slideViewPr>
    <p:cSldViewPr snapToGrid="0">
      <p:cViewPr varScale="1">
        <p:scale>
          <a:sx n="72" d="100"/>
          <a:sy n="72" d="100"/>
        </p:scale>
        <p:origin x="-1440" y="-90"/>
      </p:cViewPr>
      <p:guideLst>
        <p:guide orient="horz" pos="1865"/>
        <p:guide pos="289"/>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51" d="100"/>
          <a:sy n="51" d="100"/>
        </p:scale>
        <p:origin x="-1734" y="-108"/>
      </p:cViewPr>
      <p:guideLst>
        <p:guide orient="horz" pos="2835"/>
        <p:guide pos="2229"/>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theme" Target="theme/theme1.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image" Target="../media/image2.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image" Target="../media/image5.w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image" Target="../media/image7.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12.wmf"/><Relationship Id="rId2" Type="http://schemas.openxmlformats.org/officeDocument/2006/relationships/image" Target="../media/image11.wmf"/><Relationship Id="rId1" Type="http://schemas.openxmlformats.org/officeDocument/2006/relationships/image" Target="../media/image10.wmf"/><Relationship Id="rId5" Type="http://schemas.openxmlformats.org/officeDocument/2006/relationships/image" Target="../media/image14.wmf"/><Relationship Id="rId4" Type="http://schemas.openxmlformats.org/officeDocument/2006/relationships/image" Target="../media/image13.w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17.wmf"/><Relationship Id="rId2" Type="http://schemas.openxmlformats.org/officeDocument/2006/relationships/image" Target="../media/image16.wmf"/><Relationship Id="rId1" Type="http://schemas.openxmlformats.org/officeDocument/2006/relationships/image" Target="../media/image15.wmf"/><Relationship Id="rId4" Type="http://schemas.openxmlformats.org/officeDocument/2006/relationships/image" Target="../media/image18.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7826" name="Rectangle 2"/>
          <p:cNvSpPr>
            <a:spLocks noGrp="1" noChangeArrowheads="1"/>
          </p:cNvSpPr>
          <p:nvPr>
            <p:ph type="hdr" sz="quarter"/>
          </p:nvPr>
        </p:nvSpPr>
        <p:spPr bwMode="auto">
          <a:xfrm>
            <a:off x="1" y="0"/>
            <a:ext cx="3067758" cy="450215"/>
          </a:xfrm>
          <a:prstGeom prst="rect">
            <a:avLst/>
          </a:prstGeom>
          <a:noFill/>
          <a:ln w="9525">
            <a:noFill/>
            <a:miter lim="800000"/>
            <a:headEnd/>
            <a:tailEnd/>
          </a:ln>
          <a:effectLst/>
        </p:spPr>
        <p:txBody>
          <a:bodyPr vert="horz" wrap="square" lIns="91612" tIns="45805" rIns="91612" bIns="45805" numCol="1" anchor="t" anchorCtr="0" compatLnSpc="1">
            <a:prstTxWarp prst="textNoShape">
              <a:avLst/>
            </a:prstTxWarp>
          </a:bodyPr>
          <a:lstStyle>
            <a:lvl1pPr defTabSz="915848">
              <a:defRPr sz="1100" smtClean="0">
                <a:latin typeface="Times New Roman" pitchFamily="18" charset="0"/>
              </a:defRPr>
            </a:lvl1pPr>
          </a:lstStyle>
          <a:p>
            <a:pPr>
              <a:defRPr/>
            </a:pPr>
            <a:endParaRPr lang="en-US"/>
          </a:p>
        </p:txBody>
      </p:sp>
      <p:sp>
        <p:nvSpPr>
          <p:cNvPr id="77827" name="Rectangle 3"/>
          <p:cNvSpPr>
            <a:spLocks noGrp="1" noChangeArrowheads="1"/>
          </p:cNvSpPr>
          <p:nvPr>
            <p:ph type="dt" sz="quarter" idx="1"/>
          </p:nvPr>
        </p:nvSpPr>
        <p:spPr bwMode="auto">
          <a:xfrm>
            <a:off x="4009317" y="0"/>
            <a:ext cx="3067758" cy="450215"/>
          </a:xfrm>
          <a:prstGeom prst="rect">
            <a:avLst/>
          </a:prstGeom>
          <a:noFill/>
          <a:ln w="9525">
            <a:noFill/>
            <a:miter lim="800000"/>
            <a:headEnd/>
            <a:tailEnd/>
          </a:ln>
          <a:effectLst/>
        </p:spPr>
        <p:txBody>
          <a:bodyPr vert="horz" wrap="square" lIns="91612" tIns="45805" rIns="91612" bIns="45805" numCol="1" anchor="t" anchorCtr="0" compatLnSpc="1">
            <a:prstTxWarp prst="textNoShape">
              <a:avLst/>
            </a:prstTxWarp>
          </a:bodyPr>
          <a:lstStyle>
            <a:lvl1pPr algn="r" defTabSz="915848">
              <a:defRPr sz="1100" smtClean="0">
                <a:latin typeface="Times New Roman" pitchFamily="18" charset="0"/>
              </a:defRPr>
            </a:lvl1pPr>
          </a:lstStyle>
          <a:p>
            <a:pPr>
              <a:defRPr/>
            </a:pPr>
            <a:endParaRPr lang="en-US"/>
          </a:p>
        </p:txBody>
      </p:sp>
      <p:sp>
        <p:nvSpPr>
          <p:cNvPr id="77828" name="Rectangle 4"/>
          <p:cNvSpPr>
            <a:spLocks noGrp="1" noChangeArrowheads="1"/>
          </p:cNvSpPr>
          <p:nvPr>
            <p:ph type="ftr" sz="quarter" idx="2"/>
          </p:nvPr>
        </p:nvSpPr>
        <p:spPr bwMode="auto">
          <a:xfrm>
            <a:off x="1" y="8554085"/>
            <a:ext cx="3067758" cy="450215"/>
          </a:xfrm>
          <a:prstGeom prst="rect">
            <a:avLst/>
          </a:prstGeom>
          <a:noFill/>
          <a:ln w="9525">
            <a:noFill/>
            <a:miter lim="800000"/>
            <a:headEnd/>
            <a:tailEnd/>
          </a:ln>
          <a:effectLst/>
        </p:spPr>
        <p:txBody>
          <a:bodyPr vert="horz" wrap="square" lIns="91612" tIns="45805" rIns="91612" bIns="45805" numCol="1" anchor="b" anchorCtr="0" compatLnSpc="1">
            <a:prstTxWarp prst="textNoShape">
              <a:avLst/>
            </a:prstTxWarp>
          </a:bodyPr>
          <a:lstStyle>
            <a:lvl1pPr defTabSz="915848">
              <a:defRPr sz="1100" smtClean="0">
                <a:latin typeface="Times New Roman" pitchFamily="18" charset="0"/>
              </a:defRPr>
            </a:lvl1pPr>
          </a:lstStyle>
          <a:p>
            <a:pPr>
              <a:defRPr/>
            </a:pPr>
            <a:endParaRPr lang="en-US"/>
          </a:p>
        </p:txBody>
      </p:sp>
      <p:sp>
        <p:nvSpPr>
          <p:cNvPr id="77829" name="Rectangle 5"/>
          <p:cNvSpPr>
            <a:spLocks noGrp="1" noChangeArrowheads="1"/>
          </p:cNvSpPr>
          <p:nvPr>
            <p:ph type="sldNum" sz="quarter" idx="3"/>
          </p:nvPr>
        </p:nvSpPr>
        <p:spPr bwMode="auto">
          <a:xfrm>
            <a:off x="4009317" y="8554085"/>
            <a:ext cx="3067758" cy="450215"/>
          </a:xfrm>
          <a:prstGeom prst="rect">
            <a:avLst/>
          </a:prstGeom>
          <a:noFill/>
          <a:ln w="9525">
            <a:noFill/>
            <a:miter lim="800000"/>
            <a:headEnd/>
            <a:tailEnd/>
          </a:ln>
          <a:effectLst/>
        </p:spPr>
        <p:txBody>
          <a:bodyPr vert="horz" wrap="square" lIns="91612" tIns="45805" rIns="91612" bIns="45805" numCol="1" anchor="b" anchorCtr="0" compatLnSpc="1">
            <a:prstTxWarp prst="textNoShape">
              <a:avLst/>
            </a:prstTxWarp>
          </a:bodyPr>
          <a:lstStyle>
            <a:lvl1pPr algn="r" defTabSz="915848">
              <a:defRPr sz="1100" smtClean="0">
                <a:latin typeface="Times New Roman" pitchFamily="18" charset="0"/>
              </a:defRPr>
            </a:lvl1pPr>
          </a:lstStyle>
          <a:p>
            <a:pPr>
              <a:defRPr/>
            </a:pPr>
            <a:fld id="{66158826-EADE-4792-AB13-43381F09BFE3}"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22" name="Rectangle 2"/>
          <p:cNvSpPr>
            <a:spLocks noGrp="1" noChangeArrowheads="1"/>
          </p:cNvSpPr>
          <p:nvPr>
            <p:ph type="hdr" sz="quarter"/>
          </p:nvPr>
        </p:nvSpPr>
        <p:spPr bwMode="auto">
          <a:xfrm>
            <a:off x="1" y="0"/>
            <a:ext cx="3067758" cy="450215"/>
          </a:xfrm>
          <a:prstGeom prst="rect">
            <a:avLst/>
          </a:prstGeom>
          <a:noFill/>
          <a:ln w="9525">
            <a:noFill/>
            <a:miter lim="800000"/>
            <a:headEnd/>
            <a:tailEnd/>
          </a:ln>
          <a:effectLst/>
        </p:spPr>
        <p:txBody>
          <a:bodyPr vert="horz" wrap="square" lIns="91612" tIns="45805" rIns="91612" bIns="45805" numCol="1" anchor="t" anchorCtr="0" compatLnSpc="1">
            <a:prstTxWarp prst="textNoShape">
              <a:avLst/>
            </a:prstTxWarp>
          </a:bodyPr>
          <a:lstStyle>
            <a:lvl1pPr defTabSz="915848">
              <a:defRPr sz="1100" smtClean="0">
                <a:latin typeface="Times New Roman" pitchFamily="18" charset="0"/>
              </a:defRPr>
            </a:lvl1pPr>
          </a:lstStyle>
          <a:p>
            <a:pPr>
              <a:defRPr/>
            </a:pPr>
            <a:endParaRPr lang="en-US"/>
          </a:p>
        </p:txBody>
      </p:sp>
      <p:sp>
        <p:nvSpPr>
          <p:cNvPr id="30723" name="Rectangle 3"/>
          <p:cNvSpPr>
            <a:spLocks noGrp="1" noChangeArrowheads="1"/>
          </p:cNvSpPr>
          <p:nvPr>
            <p:ph type="dt" idx="1"/>
          </p:nvPr>
        </p:nvSpPr>
        <p:spPr bwMode="auto">
          <a:xfrm>
            <a:off x="4009317" y="0"/>
            <a:ext cx="3067758" cy="450215"/>
          </a:xfrm>
          <a:prstGeom prst="rect">
            <a:avLst/>
          </a:prstGeom>
          <a:noFill/>
          <a:ln w="9525">
            <a:noFill/>
            <a:miter lim="800000"/>
            <a:headEnd/>
            <a:tailEnd/>
          </a:ln>
          <a:effectLst/>
        </p:spPr>
        <p:txBody>
          <a:bodyPr vert="horz" wrap="square" lIns="91612" tIns="45805" rIns="91612" bIns="45805" numCol="1" anchor="t" anchorCtr="0" compatLnSpc="1">
            <a:prstTxWarp prst="textNoShape">
              <a:avLst/>
            </a:prstTxWarp>
          </a:bodyPr>
          <a:lstStyle>
            <a:lvl1pPr algn="r" defTabSz="915848">
              <a:defRPr sz="1100" smtClean="0">
                <a:latin typeface="Times New Roman" pitchFamily="18" charset="0"/>
              </a:defRPr>
            </a:lvl1pPr>
          </a:lstStyle>
          <a:p>
            <a:pPr>
              <a:defRPr/>
            </a:pPr>
            <a:endParaRPr lang="en-US"/>
          </a:p>
        </p:txBody>
      </p:sp>
      <p:sp>
        <p:nvSpPr>
          <p:cNvPr id="22532" name="Rectangle 4"/>
          <p:cNvSpPr>
            <a:spLocks noGrp="1" noRot="1" noChangeAspect="1" noChangeArrowheads="1" noTextEdit="1"/>
          </p:cNvSpPr>
          <p:nvPr>
            <p:ph type="sldImg" idx="2"/>
          </p:nvPr>
        </p:nvSpPr>
        <p:spPr bwMode="auto">
          <a:xfrm>
            <a:off x="1287463" y="674688"/>
            <a:ext cx="4502150" cy="3376612"/>
          </a:xfrm>
          <a:prstGeom prst="rect">
            <a:avLst/>
          </a:prstGeom>
          <a:noFill/>
          <a:ln w="9525">
            <a:solidFill>
              <a:srgbClr val="000000"/>
            </a:solidFill>
            <a:miter lim="800000"/>
            <a:headEnd/>
            <a:tailEnd/>
          </a:ln>
        </p:spPr>
      </p:sp>
      <p:sp>
        <p:nvSpPr>
          <p:cNvPr id="30725" name="Rectangle 5"/>
          <p:cNvSpPr>
            <a:spLocks noGrp="1" noChangeArrowheads="1"/>
          </p:cNvSpPr>
          <p:nvPr>
            <p:ph type="body" sz="quarter" idx="3"/>
          </p:nvPr>
        </p:nvSpPr>
        <p:spPr bwMode="auto">
          <a:xfrm>
            <a:off x="944636" y="4277043"/>
            <a:ext cx="5187804" cy="4051935"/>
          </a:xfrm>
          <a:prstGeom prst="rect">
            <a:avLst/>
          </a:prstGeom>
          <a:noFill/>
          <a:ln w="9525">
            <a:noFill/>
            <a:miter lim="800000"/>
            <a:headEnd/>
            <a:tailEnd/>
          </a:ln>
          <a:effectLst/>
        </p:spPr>
        <p:txBody>
          <a:bodyPr vert="horz" wrap="square" lIns="91612" tIns="45805" rIns="91612" bIns="45805"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0726" name="Rectangle 6"/>
          <p:cNvSpPr>
            <a:spLocks noGrp="1" noChangeArrowheads="1"/>
          </p:cNvSpPr>
          <p:nvPr>
            <p:ph type="ftr" sz="quarter" idx="4"/>
          </p:nvPr>
        </p:nvSpPr>
        <p:spPr bwMode="auto">
          <a:xfrm>
            <a:off x="1" y="8554085"/>
            <a:ext cx="3067758" cy="450215"/>
          </a:xfrm>
          <a:prstGeom prst="rect">
            <a:avLst/>
          </a:prstGeom>
          <a:noFill/>
          <a:ln w="9525">
            <a:noFill/>
            <a:miter lim="800000"/>
            <a:headEnd/>
            <a:tailEnd/>
          </a:ln>
          <a:effectLst/>
        </p:spPr>
        <p:txBody>
          <a:bodyPr vert="horz" wrap="square" lIns="91612" tIns="45805" rIns="91612" bIns="45805" numCol="1" anchor="b" anchorCtr="0" compatLnSpc="1">
            <a:prstTxWarp prst="textNoShape">
              <a:avLst/>
            </a:prstTxWarp>
          </a:bodyPr>
          <a:lstStyle>
            <a:lvl1pPr defTabSz="915848">
              <a:defRPr sz="1100" smtClean="0">
                <a:latin typeface="Times New Roman" pitchFamily="18" charset="0"/>
              </a:defRPr>
            </a:lvl1pPr>
          </a:lstStyle>
          <a:p>
            <a:pPr>
              <a:defRPr/>
            </a:pPr>
            <a:endParaRPr lang="en-US"/>
          </a:p>
        </p:txBody>
      </p:sp>
      <p:sp>
        <p:nvSpPr>
          <p:cNvPr id="30727" name="Rectangle 7"/>
          <p:cNvSpPr>
            <a:spLocks noGrp="1" noChangeArrowheads="1"/>
          </p:cNvSpPr>
          <p:nvPr>
            <p:ph type="sldNum" sz="quarter" idx="5"/>
          </p:nvPr>
        </p:nvSpPr>
        <p:spPr bwMode="auto">
          <a:xfrm>
            <a:off x="4009317" y="8554085"/>
            <a:ext cx="3067758" cy="450215"/>
          </a:xfrm>
          <a:prstGeom prst="rect">
            <a:avLst/>
          </a:prstGeom>
          <a:noFill/>
          <a:ln w="9525">
            <a:noFill/>
            <a:miter lim="800000"/>
            <a:headEnd/>
            <a:tailEnd/>
          </a:ln>
          <a:effectLst/>
        </p:spPr>
        <p:txBody>
          <a:bodyPr vert="horz" wrap="square" lIns="91612" tIns="45805" rIns="91612" bIns="45805" numCol="1" anchor="b" anchorCtr="0" compatLnSpc="1">
            <a:prstTxWarp prst="textNoShape">
              <a:avLst/>
            </a:prstTxWarp>
          </a:bodyPr>
          <a:lstStyle>
            <a:lvl1pPr algn="r" defTabSz="915848">
              <a:defRPr sz="1100" smtClean="0">
                <a:latin typeface="Times New Roman" pitchFamily="18" charset="0"/>
              </a:defRPr>
            </a:lvl1pPr>
          </a:lstStyle>
          <a:p>
            <a:pPr>
              <a:defRPr/>
            </a:pPr>
            <a:fld id="{ECC53042-5A96-4DBC-B738-B843823BA6D7}"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ECC53042-5A96-4DBC-B738-B843823BA6D7}" type="slidenum">
              <a:rPr lang="en-US" smtClean="0"/>
              <a:pPr>
                <a:defRPr/>
              </a:pPr>
              <a:t>0</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85800" y="381000"/>
            <a:ext cx="7772400" cy="685800"/>
          </a:xfrm>
          <a:prstGeom prst="rect">
            <a:avLst/>
          </a:prstGeom>
        </p:spPr>
        <p:txBody>
          <a:bodyPr/>
          <a:lstStyle/>
          <a:p>
            <a:r>
              <a:rPr lang="en-US" smtClean="0"/>
              <a:t>Click to edit Master title style</a:t>
            </a:r>
            <a:endParaRPr lang="en-US"/>
          </a:p>
        </p:txBody>
      </p:sp>
      <p:sp>
        <p:nvSpPr>
          <p:cNvPr id="3" name="Rectangle 5"/>
          <p:cNvSpPr>
            <a:spLocks noGrp="1" noChangeArrowheads="1"/>
          </p:cNvSpPr>
          <p:nvPr>
            <p:ph type="ftr" sz="quarter" idx="10"/>
          </p:nvPr>
        </p:nvSpPr>
        <p:spPr>
          <a:xfrm>
            <a:off x="0" y="6629400"/>
            <a:ext cx="5638800" cy="228600"/>
          </a:xfrm>
          <a:prstGeom prst="rect">
            <a:avLst/>
          </a:prstGeom>
          <a:ln/>
        </p:spPr>
        <p:txBody>
          <a:bodyPr/>
          <a:lstStyle>
            <a:lvl1pPr>
              <a:defRPr/>
            </a:lvl1pPr>
          </a:lstStyle>
          <a:p>
            <a:pPr>
              <a:defRPr/>
            </a:pPr>
            <a:r>
              <a:rPr lang="en-US" altLang="en-US" dirty="0"/>
              <a:t>R. S. Sutton and A. G. </a:t>
            </a:r>
            <a:r>
              <a:rPr lang="en-US" altLang="en-US" dirty="0" err="1"/>
              <a:t>Barto</a:t>
            </a:r>
            <a:r>
              <a:rPr lang="en-US" altLang="en-US" dirty="0"/>
              <a:t>: Reinforcement Learning: An Introduction</a:t>
            </a:r>
            <a:endParaRPr lang="en-US" altLang="en-US" sz="1400" dirty="0"/>
          </a:p>
        </p:txBody>
      </p:sp>
      <p:sp>
        <p:nvSpPr>
          <p:cNvPr id="4" name="Rectangle 6"/>
          <p:cNvSpPr>
            <a:spLocks noGrp="1" noChangeArrowheads="1"/>
          </p:cNvSpPr>
          <p:nvPr>
            <p:ph type="sldNum" sz="quarter" idx="11"/>
          </p:nvPr>
        </p:nvSpPr>
        <p:spPr>
          <a:xfrm>
            <a:off x="7239000" y="6629400"/>
            <a:ext cx="1905000" cy="228600"/>
          </a:xfrm>
          <a:prstGeom prst="rect">
            <a:avLst/>
          </a:prstGeom>
          <a:ln/>
        </p:spPr>
        <p:txBody>
          <a:bodyPr/>
          <a:lstStyle>
            <a:lvl1pPr>
              <a:defRPr/>
            </a:lvl1pPr>
          </a:lstStyle>
          <a:p>
            <a:pPr>
              <a:defRPr/>
            </a:pPr>
            <a:fld id="{2A9A9A9B-D817-4253-85CF-175FAC8E63AC}" type="slidenum">
              <a:rPr lang="en-US" altLang="en-US"/>
              <a:pPr>
                <a:defRPr/>
              </a:pPr>
              <a:t>‹#›</a:t>
            </a:fld>
            <a:endParaRPr lang="en-US"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xAndClipArt">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685800" y="381000"/>
            <a:ext cx="7772400" cy="685800"/>
          </a:xfrm>
          <a:prstGeom prst="rect">
            <a:avLst/>
          </a:prstGeo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447800"/>
            <a:ext cx="3810000" cy="4876800"/>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4648200" y="1447800"/>
            <a:ext cx="3810000" cy="4876800"/>
          </a:xfrm>
          <a:prstGeom prst="rect">
            <a:avLst/>
          </a:prstGeom>
        </p:spPr>
        <p:txBody>
          <a:bodyPr/>
          <a:lstStyle/>
          <a:p>
            <a:pPr lvl="0"/>
            <a:endParaRPr lang="en-US" noProof="0" smtClean="0"/>
          </a:p>
        </p:txBody>
      </p:sp>
      <p:sp>
        <p:nvSpPr>
          <p:cNvPr id="5" name="Rectangle 5"/>
          <p:cNvSpPr>
            <a:spLocks noGrp="1" noChangeArrowheads="1"/>
          </p:cNvSpPr>
          <p:nvPr>
            <p:ph type="ftr" sz="quarter" idx="10"/>
          </p:nvPr>
        </p:nvSpPr>
        <p:spPr>
          <a:xfrm>
            <a:off x="0" y="6629400"/>
            <a:ext cx="5638800" cy="228600"/>
          </a:xfrm>
          <a:prstGeom prst="rect">
            <a:avLst/>
          </a:prstGeom>
          <a:ln/>
        </p:spPr>
        <p:txBody>
          <a:bodyPr/>
          <a:lstStyle>
            <a:lvl1pPr>
              <a:defRPr/>
            </a:lvl1pPr>
          </a:lstStyle>
          <a:p>
            <a:pPr>
              <a:defRPr/>
            </a:pPr>
            <a:r>
              <a:rPr lang="en-US" altLang="en-US"/>
              <a:t>R. S. Sutton and A. G. Barto: Reinforcement Learning: An Introduction</a:t>
            </a:r>
            <a:endParaRPr lang="en-US" altLang="en-US" sz="1400"/>
          </a:p>
        </p:txBody>
      </p:sp>
      <p:sp>
        <p:nvSpPr>
          <p:cNvPr id="6" name="Rectangle 6"/>
          <p:cNvSpPr>
            <a:spLocks noGrp="1" noChangeArrowheads="1"/>
          </p:cNvSpPr>
          <p:nvPr>
            <p:ph type="sldNum" sz="quarter" idx="11"/>
          </p:nvPr>
        </p:nvSpPr>
        <p:spPr>
          <a:xfrm>
            <a:off x="7239000" y="6629400"/>
            <a:ext cx="1905000" cy="228600"/>
          </a:xfrm>
          <a:prstGeom prst="rect">
            <a:avLst/>
          </a:prstGeom>
          <a:ln/>
        </p:spPr>
        <p:txBody>
          <a:bodyPr/>
          <a:lstStyle>
            <a:lvl1pPr>
              <a:defRPr/>
            </a:lvl1pPr>
          </a:lstStyle>
          <a:p>
            <a:pPr>
              <a:defRPr/>
            </a:pPr>
            <a:fld id="{1EE89630-ECFE-46C4-8DDC-33331FDD31C1}" type="slidenum">
              <a:rPr lang="en-US" altLang="en-US"/>
              <a:pPr>
                <a:defRPr/>
              </a:pPr>
              <a:t>‹#›</a:t>
            </a:fld>
            <a:endParaRPr lang="en-US"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1.xml"/><Relationship Id="rId13" Type="http://schemas.openxmlformats.org/officeDocument/2006/relationships/image" Target="../media/image1.png"/><Relationship Id="rId3" Type="http://schemas.openxmlformats.org/officeDocument/2006/relationships/slideLayout" Target="../slideLayouts/slideLayout6.xml"/><Relationship Id="rId7" Type="http://schemas.openxmlformats.org/officeDocument/2006/relationships/slideLayout" Target="../slideLayouts/slideLayout10.xml"/><Relationship Id="rId12" Type="http://schemas.openxmlformats.org/officeDocument/2006/relationships/theme" Target="../theme/theme2.xml"/><Relationship Id="rId2" Type="http://schemas.openxmlformats.org/officeDocument/2006/relationships/slideLayout" Target="../slideLayouts/slideLayout5.xml"/><Relationship Id="rId1" Type="http://schemas.openxmlformats.org/officeDocument/2006/relationships/slideLayout" Target="../slideLayouts/slideLayout4.xml"/><Relationship Id="rId6" Type="http://schemas.openxmlformats.org/officeDocument/2006/relationships/slideLayout" Target="../slideLayouts/slideLayout9.xml"/><Relationship Id="rId11" Type="http://schemas.openxmlformats.org/officeDocument/2006/relationships/slideLayout" Target="../slideLayouts/slideLayout14.xml"/><Relationship Id="rId5" Type="http://schemas.openxmlformats.org/officeDocument/2006/relationships/slideLayout" Target="../slideLayouts/slideLayout8.xml"/><Relationship Id="rId10" Type="http://schemas.openxmlformats.org/officeDocument/2006/relationships/slideLayout" Target="../slideLayouts/slideLayout13.xml"/><Relationship Id="rId4" Type="http://schemas.openxmlformats.org/officeDocument/2006/relationships/slideLayout" Target="../slideLayouts/slideLayout7.xml"/><Relationship Id="rId9"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7" name="Rectangle 5"/>
          <p:cNvSpPr>
            <a:spLocks noChangeArrowheads="1"/>
          </p:cNvSpPr>
          <p:nvPr/>
        </p:nvSpPr>
        <p:spPr bwMode="auto">
          <a:xfrm>
            <a:off x="304800" y="277813"/>
            <a:ext cx="8605838" cy="6254750"/>
          </a:xfrm>
          <a:prstGeom prst="rect">
            <a:avLst/>
          </a:prstGeom>
          <a:noFill/>
          <a:ln w="38100">
            <a:solidFill>
              <a:srgbClr val="333399"/>
            </a:solidFill>
            <a:miter lim="800000"/>
            <a:headEnd/>
            <a:tailEnd/>
          </a:ln>
          <a:effectLst>
            <a:outerShdw dist="107763" dir="2700000" algn="ctr" rotWithShape="0">
              <a:srgbClr val="892034"/>
            </a:outerShdw>
          </a:effectLst>
        </p:spPr>
        <p:txBody>
          <a:bodyPr wrap="none" anchor="ctr"/>
          <a:lstStyle/>
          <a:p>
            <a:pPr algn="ctr">
              <a:defRPr/>
            </a:pPr>
            <a:endParaRPr lang="en-US" dirty="0">
              <a:solidFill>
                <a:schemeClr val="hlink"/>
              </a:solidFill>
              <a:latin typeface="Times New Roman" pitchFamily="18" charset="0"/>
            </a:endParaRPr>
          </a:p>
        </p:txBody>
      </p:sp>
      <p:sp>
        <p:nvSpPr>
          <p:cNvPr id="8" name="Text Box 8"/>
          <p:cNvSpPr txBox="1">
            <a:spLocks noChangeArrowheads="1"/>
          </p:cNvSpPr>
          <p:nvPr/>
        </p:nvSpPr>
        <p:spPr bwMode="auto">
          <a:xfrm>
            <a:off x="479425" y="130175"/>
            <a:ext cx="3821113" cy="366713"/>
          </a:xfrm>
          <a:prstGeom prst="rect">
            <a:avLst/>
          </a:prstGeom>
          <a:solidFill>
            <a:srgbClr val="FFFFFF"/>
          </a:solidFill>
          <a:ln w="9525">
            <a:noFill/>
            <a:miter lim="800000"/>
            <a:headEnd/>
            <a:tailEnd/>
          </a:ln>
        </p:spPr>
        <p:txBody>
          <a:bodyPr anchor="ctr" anchorCtr="1">
            <a:spAutoFit/>
          </a:bodyPr>
          <a:lstStyle/>
          <a:p>
            <a:pPr>
              <a:spcBef>
                <a:spcPct val="50000"/>
              </a:spcBef>
            </a:pPr>
            <a:r>
              <a:rPr lang="en-US" sz="1800" b="1" dirty="0">
                <a:solidFill>
                  <a:srgbClr val="333399"/>
                </a:solidFill>
              </a:rPr>
              <a:t>ECE 8443 – Pattern Recognition</a:t>
            </a:r>
          </a:p>
        </p:txBody>
      </p:sp>
      <p:sp>
        <p:nvSpPr>
          <p:cNvPr id="4" name="Rectangle 5"/>
          <p:cNvSpPr>
            <a:spLocks noChangeArrowheads="1"/>
          </p:cNvSpPr>
          <p:nvPr/>
        </p:nvSpPr>
        <p:spPr bwMode="auto">
          <a:xfrm>
            <a:off x="304800" y="277813"/>
            <a:ext cx="8605838" cy="6254750"/>
          </a:xfrm>
          <a:prstGeom prst="rect">
            <a:avLst/>
          </a:prstGeom>
          <a:noFill/>
          <a:ln w="38100">
            <a:solidFill>
              <a:srgbClr val="333399"/>
            </a:solidFill>
            <a:miter lim="800000"/>
            <a:headEnd/>
            <a:tailEnd/>
          </a:ln>
          <a:effectLst>
            <a:outerShdw dist="107763" dir="2700000" algn="ctr" rotWithShape="0">
              <a:srgbClr val="892034"/>
            </a:outerShdw>
          </a:effectLst>
        </p:spPr>
        <p:txBody>
          <a:bodyPr wrap="none" anchor="ctr"/>
          <a:lstStyle/>
          <a:p>
            <a:pPr algn="ctr">
              <a:defRPr/>
            </a:pPr>
            <a:endParaRPr lang="en-US" dirty="0">
              <a:solidFill>
                <a:schemeClr val="hlink"/>
              </a:solidFill>
              <a:latin typeface="Times New Roman" pitchFamily="18" charset="0"/>
            </a:endParaRPr>
          </a:p>
        </p:txBody>
      </p:sp>
      <p:sp>
        <p:nvSpPr>
          <p:cNvPr id="5" name="Text Box 8"/>
          <p:cNvSpPr txBox="1">
            <a:spLocks noChangeArrowheads="1"/>
          </p:cNvSpPr>
          <p:nvPr/>
        </p:nvSpPr>
        <p:spPr bwMode="auto">
          <a:xfrm>
            <a:off x="479426" y="130175"/>
            <a:ext cx="4490140" cy="369332"/>
          </a:xfrm>
          <a:prstGeom prst="rect">
            <a:avLst/>
          </a:prstGeom>
          <a:solidFill>
            <a:srgbClr val="FFFFFF"/>
          </a:solidFill>
          <a:ln w="9525">
            <a:noFill/>
            <a:miter lim="800000"/>
            <a:headEnd/>
            <a:tailEnd/>
          </a:ln>
        </p:spPr>
        <p:txBody>
          <a:bodyPr wrap="square" anchor="ctr" anchorCtr="1">
            <a:spAutoFit/>
          </a:bodyPr>
          <a:lstStyle/>
          <a:p>
            <a:pPr>
              <a:spcBef>
                <a:spcPct val="50000"/>
              </a:spcBef>
            </a:pPr>
            <a:r>
              <a:rPr lang="en-US" sz="1800" b="1" dirty="0">
                <a:solidFill>
                  <a:srgbClr val="333399"/>
                </a:solidFill>
              </a:rPr>
              <a:t>ECE </a:t>
            </a:r>
            <a:r>
              <a:rPr lang="en-US" sz="1800" b="1" dirty="0" smtClean="0">
                <a:solidFill>
                  <a:srgbClr val="333399"/>
                </a:solidFill>
              </a:rPr>
              <a:t>8423 – Adaptive Signal Processing</a:t>
            </a:r>
          </a:p>
        </p:txBody>
      </p:sp>
    </p:spTree>
  </p:cSld>
  <p:clrMap bg1="lt1" tx1="dk1" bg2="lt2" tx2="dk2" accent1="accent1" accent2="accent2" accent3="accent3" accent4="accent4" accent5="accent5" accent6="accent6" hlink="hlink" folHlink="folHlink"/>
  <p:sldLayoutIdLst>
    <p:sldLayoutId id="2147483685" r:id="rId1"/>
    <p:sldLayoutId id="2147483713" r:id="rId2"/>
    <p:sldLayoutId id="2147483714" r:id="rId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36" name="Rectangle 12"/>
          <p:cNvSpPr>
            <a:spLocks noChangeArrowheads="1"/>
          </p:cNvSpPr>
          <p:nvPr/>
        </p:nvSpPr>
        <p:spPr bwMode="auto">
          <a:xfrm>
            <a:off x="227013" y="455613"/>
            <a:ext cx="8683625" cy="42862"/>
          </a:xfrm>
          <a:prstGeom prst="rect">
            <a:avLst/>
          </a:prstGeom>
          <a:gradFill rotWithShape="0">
            <a:gsLst>
              <a:gs pos="0">
                <a:srgbClr val="892034"/>
              </a:gs>
              <a:gs pos="100000">
                <a:srgbClr val="95CAFF"/>
              </a:gs>
            </a:gsLst>
            <a:lin ang="0" scaled="1"/>
          </a:gradFill>
          <a:ln w="9525">
            <a:noFill/>
            <a:miter lim="800000"/>
            <a:headEnd/>
            <a:tailEnd/>
          </a:ln>
          <a:effectLst/>
        </p:spPr>
        <p:txBody>
          <a:bodyPr wrap="none" anchor="ctr"/>
          <a:lstStyle/>
          <a:p>
            <a:pPr>
              <a:defRPr/>
            </a:pPr>
            <a:endParaRPr lang="en-US" dirty="0"/>
          </a:p>
        </p:txBody>
      </p:sp>
      <p:pic>
        <p:nvPicPr>
          <p:cNvPr id="1027" name="Picture 37" descr="isip_logo_plain"/>
          <p:cNvPicPr>
            <a:picLocks noChangeAspect="1" noChangeArrowheads="1"/>
          </p:cNvPicPr>
          <p:nvPr/>
        </p:nvPicPr>
        <p:blipFill>
          <a:blip r:embed="rId13"/>
          <a:srcRect/>
          <a:stretch>
            <a:fillRect/>
          </a:stretch>
        </p:blipFill>
        <p:spPr bwMode="auto">
          <a:xfrm>
            <a:off x="8772525" y="6492875"/>
            <a:ext cx="333375" cy="327025"/>
          </a:xfrm>
          <a:prstGeom prst="rect">
            <a:avLst/>
          </a:prstGeom>
          <a:noFill/>
          <a:ln w="9525">
            <a:noFill/>
            <a:miter lim="800000"/>
            <a:headEnd/>
            <a:tailEnd/>
          </a:ln>
        </p:spPr>
      </p:pic>
      <p:sp>
        <p:nvSpPr>
          <p:cNvPr id="1069" name="Text Box 45"/>
          <p:cNvSpPr txBox="1">
            <a:spLocks noChangeArrowheads="1"/>
          </p:cNvSpPr>
          <p:nvPr/>
        </p:nvSpPr>
        <p:spPr bwMode="auto">
          <a:xfrm>
            <a:off x="252413" y="6648450"/>
            <a:ext cx="8158162" cy="184666"/>
          </a:xfrm>
          <a:prstGeom prst="rect">
            <a:avLst/>
          </a:prstGeom>
          <a:noFill/>
          <a:ln w="9525">
            <a:noFill/>
            <a:miter lim="800000"/>
            <a:headEnd/>
            <a:tailEnd/>
          </a:ln>
          <a:effectLst/>
        </p:spPr>
        <p:txBody>
          <a:bodyPr lIns="0" tIns="0" rIns="0" bIns="0">
            <a:spAutoFit/>
          </a:bodyPr>
          <a:lstStyle/>
          <a:p>
            <a:pPr>
              <a:spcBef>
                <a:spcPct val="50000"/>
              </a:spcBef>
              <a:defRPr/>
            </a:pPr>
            <a:r>
              <a:rPr lang="en-US" sz="1200" b="1" dirty="0">
                <a:solidFill>
                  <a:srgbClr val="892034"/>
                </a:solidFill>
              </a:rPr>
              <a:t>ECE </a:t>
            </a:r>
            <a:r>
              <a:rPr lang="en-US" sz="1200" b="1" dirty="0" smtClean="0">
                <a:solidFill>
                  <a:srgbClr val="892034"/>
                </a:solidFill>
              </a:rPr>
              <a:t>8423: </a:t>
            </a:r>
            <a:r>
              <a:rPr lang="en-US" sz="1200" b="1" dirty="0">
                <a:solidFill>
                  <a:srgbClr val="892034"/>
                </a:solidFill>
              </a:rPr>
              <a:t>Lecture </a:t>
            </a:r>
            <a:r>
              <a:rPr lang="en-US" sz="1200" b="1" dirty="0" smtClean="0">
                <a:solidFill>
                  <a:srgbClr val="892034"/>
                </a:solidFill>
              </a:rPr>
              <a:t>25, </a:t>
            </a:r>
            <a:r>
              <a:rPr lang="en-US" sz="1200" b="1" dirty="0">
                <a:solidFill>
                  <a:srgbClr val="892034"/>
                </a:solidFill>
              </a:rPr>
              <a:t>Slide </a:t>
            </a:r>
            <a:fld id="{56D32A91-0AE1-4806-AC33-D8959F4B7E0D}" type="slidenum">
              <a:rPr lang="en-US" sz="1200" b="1">
                <a:solidFill>
                  <a:srgbClr val="892034"/>
                </a:solidFill>
              </a:rPr>
              <a:pPr>
                <a:spcBef>
                  <a:spcPct val="50000"/>
                </a:spcBef>
                <a:defRPr/>
              </a:pPr>
              <a:t>‹#›</a:t>
            </a:fld>
            <a:endParaRPr lang="en-US" sz="1200" b="1" dirty="0">
              <a:solidFill>
                <a:srgbClr val="892034"/>
              </a:solidFill>
            </a:endParaRPr>
          </a:p>
        </p:txBody>
      </p:sp>
    </p:spTree>
  </p:cSld>
  <p:clrMap bg1="lt1" tx1="dk1" bg2="lt2" tx2="dk2" accent1="accent1" accent2="accent2" accent3="accent3" accent4="accent4" accent5="accent5" accent6="accent6" hlink="hlink" folHlink="folHlink"/>
  <p:sldLayoutIdLst>
    <p:sldLayoutId id="2147483702" r:id="rId1"/>
    <p:sldLayoutId id="2147483703" r:id="rId2"/>
    <p:sldLayoutId id="2147483704" r:id="rId3"/>
    <p:sldLayoutId id="2147483705" r:id="rId4"/>
    <p:sldLayoutId id="2147483706" r:id="rId5"/>
    <p:sldLayoutId id="2147483707" r:id="rId6"/>
    <p:sldLayoutId id="2147483708" r:id="rId7"/>
    <p:sldLayoutId id="2147483709" r:id="rId8"/>
    <p:sldLayoutId id="2147483710" r:id="rId9"/>
    <p:sldLayoutId id="2147483711" r:id="rId10"/>
    <p:sldLayoutId id="2147483712" r:id="rId11"/>
  </p:sldLayoutIdLst>
  <p:txStyles>
    <p:titleStyle>
      <a:lvl1pPr algn="ctr" rtl="0" eaLnBrk="1" fontAlgn="base" hangingPunct="1">
        <a:spcBef>
          <a:spcPct val="0"/>
        </a:spcBef>
        <a:spcAft>
          <a:spcPct val="0"/>
        </a:spcAft>
        <a:defRPr sz="2400" b="1">
          <a:solidFill>
            <a:schemeClr val="tx1"/>
          </a:solidFill>
          <a:latin typeface="+mj-lt"/>
          <a:ea typeface="+mj-ea"/>
          <a:cs typeface="+mj-cs"/>
        </a:defRPr>
      </a:lvl1pPr>
      <a:lvl2pPr algn="ctr" rtl="0" eaLnBrk="1" fontAlgn="base" hangingPunct="1">
        <a:spcBef>
          <a:spcPct val="0"/>
        </a:spcBef>
        <a:spcAft>
          <a:spcPct val="0"/>
        </a:spcAft>
        <a:defRPr sz="2400" b="1">
          <a:solidFill>
            <a:schemeClr val="tx1"/>
          </a:solidFill>
          <a:latin typeface="Arial" charset="0"/>
        </a:defRPr>
      </a:lvl2pPr>
      <a:lvl3pPr algn="ctr" rtl="0" eaLnBrk="1" fontAlgn="base" hangingPunct="1">
        <a:spcBef>
          <a:spcPct val="0"/>
        </a:spcBef>
        <a:spcAft>
          <a:spcPct val="0"/>
        </a:spcAft>
        <a:defRPr sz="2400" b="1">
          <a:solidFill>
            <a:schemeClr val="tx1"/>
          </a:solidFill>
          <a:latin typeface="Arial" charset="0"/>
        </a:defRPr>
      </a:lvl3pPr>
      <a:lvl4pPr algn="ctr" rtl="0" eaLnBrk="1" fontAlgn="base" hangingPunct="1">
        <a:spcBef>
          <a:spcPct val="0"/>
        </a:spcBef>
        <a:spcAft>
          <a:spcPct val="0"/>
        </a:spcAft>
        <a:defRPr sz="2400" b="1">
          <a:solidFill>
            <a:schemeClr val="tx1"/>
          </a:solidFill>
          <a:latin typeface="Arial" charset="0"/>
        </a:defRPr>
      </a:lvl4pPr>
      <a:lvl5pPr algn="ctr" rtl="0" eaLnBrk="1" fontAlgn="base" hangingPunct="1">
        <a:spcBef>
          <a:spcPct val="0"/>
        </a:spcBef>
        <a:spcAft>
          <a:spcPct val="0"/>
        </a:spcAft>
        <a:defRPr sz="2400" b="1">
          <a:solidFill>
            <a:schemeClr val="tx1"/>
          </a:solidFill>
          <a:latin typeface="Arial" charset="0"/>
        </a:defRPr>
      </a:lvl5pPr>
      <a:lvl6pPr marL="457200" algn="ctr" rtl="0" eaLnBrk="1" fontAlgn="base" hangingPunct="1">
        <a:spcBef>
          <a:spcPct val="0"/>
        </a:spcBef>
        <a:spcAft>
          <a:spcPct val="0"/>
        </a:spcAft>
        <a:defRPr sz="2400" b="1">
          <a:solidFill>
            <a:schemeClr val="tx1"/>
          </a:solidFill>
          <a:latin typeface="Arial" charset="0"/>
        </a:defRPr>
      </a:lvl6pPr>
      <a:lvl7pPr marL="914400" algn="ctr" rtl="0" eaLnBrk="1" fontAlgn="base" hangingPunct="1">
        <a:spcBef>
          <a:spcPct val="0"/>
        </a:spcBef>
        <a:spcAft>
          <a:spcPct val="0"/>
        </a:spcAft>
        <a:defRPr sz="2400" b="1">
          <a:solidFill>
            <a:schemeClr val="tx1"/>
          </a:solidFill>
          <a:latin typeface="Arial" charset="0"/>
        </a:defRPr>
      </a:lvl7pPr>
      <a:lvl8pPr marL="1371600" algn="ctr" rtl="0" eaLnBrk="1" fontAlgn="base" hangingPunct="1">
        <a:spcBef>
          <a:spcPct val="0"/>
        </a:spcBef>
        <a:spcAft>
          <a:spcPct val="0"/>
        </a:spcAft>
        <a:defRPr sz="2400" b="1">
          <a:solidFill>
            <a:schemeClr val="tx1"/>
          </a:solidFill>
          <a:latin typeface="Arial" charset="0"/>
        </a:defRPr>
      </a:lvl8pPr>
      <a:lvl9pPr marL="1828800" algn="ctr" rtl="0" eaLnBrk="1" fontAlgn="base" hangingPunct="1">
        <a:spcBef>
          <a:spcPct val="0"/>
        </a:spcBef>
        <a:spcAft>
          <a:spcPct val="0"/>
        </a:spcAft>
        <a:defRPr sz="2400" b="1">
          <a:solidFill>
            <a:schemeClr val="tx1"/>
          </a:solidFill>
          <a:latin typeface="Arial" charset="0"/>
        </a:defRPr>
      </a:lvl9pPr>
    </p:titleStyle>
    <p:bodyStyle>
      <a:lvl1pPr marL="342900" indent="-342900" algn="l" rtl="0" eaLnBrk="1" fontAlgn="base" hangingPunct="1">
        <a:spcBef>
          <a:spcPct val="20000"/>
        </a:spcBef>
        <a:spcAft>
          <a:spcPct val="0"/>
        </a:spcAft>
        <a:buChar char="•"/>
        <a:defRPr>
          <a:solidFill>
            <a:schemeClr val="tx1"/>
          </a:solidFill>
          <a:latin typeface="+mn-lt"/>
          <a:ea typeface="+mn-ea"/>
          <a:cs typeface="+mn-cs"/>
        </a:defRPr>
      </a:lvl1pPr>
      <a:lvl2pPr marL="742950" indent="-285750" algn="l" rtl="0" eaLnBrk="1" fontAlgn="base" hangingPunct="1">
        <a:spcBef>
          <a:spcPct val="20000"/>
        </a:spcBef>
        <a:spcAft>
          <a:spcPct val="0"/>
        </a:spcAft>
        <a:buChar char="–"/>
        <a:defRPr>
          <a:solidFill>
            <a:schemeClr val="tx1"/>
          </a:solidFill>
          <a:latin typeface="+mn-lt"/>
        </a:defRPr>
      </a:lvl2pPr>
      <a:lvl3pPr marL="1143000" indent="-228600" algn="l" rtl="0" eaLnBrk="1" fontAlgn="base" hangingPunct="1">
        <a:spcBef>
          <a:spcPct val="20000"/>
        </a:spcBef>
        <a:spcAft>
          <a:spcPct val="0"/>
        </a:spcAft>
        <a:buChar char="•"/>
        <a:defRPr>
          <a:solidFill>
            <a:schemeClr val="tx1"/>
          </a:solidFill>
          <a:latin typeface="+mn-lt"/>
        </a:defRPr>
      </a:lvl3pPr>
      <a:lvl4pPr marL="1600200" indent="-228600" algn="l" rtl="0" eaLnBrk="1" fontAlgn="base" hangingPunct="1">
        <a:spcBef>
          <a:spcPct val="20000"/>
        </a:spcBef>
        <a:spcAft>
          <a:spcPct val="0"/>
        </a:spcAft>
        <a:buChar char="–"/>
        <a:defRPr>
          <a:solidFill>
            <a:schemeClr val="tx1"/>
          </a:solidFill>
          <a:latin typeface="+mn-lt"/>
        </a:defRPr>
      </a:lvl4pPr>
      <a:lvl5pPr marL="2057400" indent="-228600" algn="l" rtl="0" eaLnBrk="1" fontAlgn="base" hangingPunct="1">
        <a:spcBef>
          <a:spcPct val="20000"/>
        </a:spcBef>
        <a:spcAft>
          <a:spcPct val="0"/>
        </a:spcAft>
        <a:buChar char="»"/>
        <a:defRPr>
          <a:solidFill>
            <a:schemeClr val="tx1"/>
          </a:solidFill>
          <a:latin typeface="+mn-lt"/>
        </a:defRPr>
      </a:lvl5pPr>
      <a:lvl6pPr marL="2514600" indent="-228600" algn="l" rtl="0" eaLnBrk="1" fontAlgn="base" hangingPunct="1">
        <a:spcBef>
          <a:spcPct val="20000"/>
        </a:spcBef>
        <a:spcAft>
          <a:spcPct val="0"/>
        </a:spcAft>
        <a:buChar char="»"/>
        <a:defRPr>
          <a:solidFill>
            <a:schemeClr val="tx1"/>
          </a:solidFill>
          <a:latin typeface="+mn-lt"/>
        </a:defRPr>
      </a:lvl6pPr>
      <a:lvl7pPr marL="2971800" indent="-228600" algn="l" rtl="0" eaLnBrk="1" fontAlgn="base" hangingPunct="1">
        <a:spcBef>
          <a:spcPct val="20000"/>
        </a:spcBef>
        <a:spcAft>
          <a:spcPct val="0"/>
        </a:spcAft>
        <a:buChar char="»"/>
        <a:defRPr>
          <a:solidFill>
            <a:schemeClr val="tx1"/>
          </a:solidFill>
          <a:latin typeface="+mn-lt"/>
        </a:defRPr>
      </a:lvl7pPr>
      <a:lvl8pPr marL="3429000" indent="-228600" algn="l" rtl="0" eaLnBrk="1" fontAlgn="base" hangingPunct="1">
        <a:spcBef>
          <a:spcPct val="20000"/>
        </a:spcBef>
        <a:spcAft>
          <a:spcPct val="0"/>
        </a:spcAft>
        <a:buChar char="»"/>
        <a:defRPr>
          <a:solidFill>
            <a:schemeClr val="tx1"/>
          </a:solidFill>
          <a:latin typeface="+mn-lt"/>
        </a:defRPr>
      </a:lvl8pPr>
      <a:lvl9pPr marL="3886200" indent="-228600" algn="l" rtl="0" eaLnBrk="1" fontAlgn="base" hangingPunct="1">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www.ece.msstate.edu/research/isip/publications/courses/ece_8423/lectures/current/lecture_25.ppt" TargetMode="External"/><Relationship Id="rId3" Type="http://schemas.openxmlformats.org/officeDocument/2006/relationships/hyperlink" Target="http://www.ece.msstate.edu/research/isip/publications/courses/ece_8423/lectures/current/ARCHIVE/lecture_25_asela2001.pdf" TargetMode="External"/><Relationship Id="rId7" Type="http://schemas.openxmlformats.org/officeDocument/2006/relationships/hyperlink" Target="http://www.ece.msstate.edu/research/isip/publications/courses/ece_8423/lectures/current/ARCHIVE/lecture_25_yu2008.pdf"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hyperlink" Target="http://www.ece.msstate.edu/research/isip/publications/courses/ece_8423/lectures/current/ARCHIVE/lecture_25_wang2004.pdf" TargetMode="External"/><Relationship Id="rId5" Type="http://schemas.openxmlformats.org/officeDocument/2006/relationships/hyperlink" Target="http://www.ece.msstate.edu/research/isip/publications/courses/ece_8423/lectures/current/ARCHIVE/lecture_25_wang2003.pdf" TargetMode="External"/><Relationship Id="rId4" Type="http://schemas.openxmlformats.org/officeDocument/2006/relationships/hyperlink" Target="http://www.ece.msstate.edu/research/isip/publications/courses/ece_8423/lectures/current/ARCHIVE/lecture_25_povey2003.pdf" TargetMode="External"/><Relationship Id="rId9" Type="http://schemas.openxmlformats.org/officeDocument/2006/relationships/hyperlink" Target="http://www.ece.msstate.edu/research/isip/publications/courses/ece_8423/lectures/current/lecture_25.mp3"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Layout" Target="../slideLayouts/slideLayout5.xml"/><Relationship Id="rId1" Type="http://schemas.openxmlformats.org/officeDocument/2006/relationships/vmlDrawing" Target="../drawings/vmlDrawing1.vml"/><Relationship Id="rId5" Type="http://schemas.openxmlformats.org/officeDocument/2006/relationships/oleObject" Target="../embeddings/oleObject2.bin"/><Relationship Id="rId4" Type="http://schemas.openxmlformats.org/officeDocument/2006/relationships/oleObject" Target="../embeddings/oleObject1.bin"/></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10.xml"/><Relationship Id="rId1" Type="http://schemas.openxmlformats.org/officeDocument/2006/relationships/vmlDrawing" Target="../drawings/vmlDrawing2.vml"/><Relationship Id="rId4" Type="http://schemas.openxmlformats.org/officeDocument/2006/relationships/oleObject" Target="../embeddings/oleObject4.bin"/></Relationships>
</file>

<file path=ppt/slides/_rels/slide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slideLayout" Target="../slideLayouts/slideLayout10.xml"/><Relationship Id="rId1" Type="http://schemas.openxmlformats.org/officeDocument/2006/relationships/vmlDrawing" Target="../drawings/vmlDrawing3.vml"/><Relationship Id="rId5" Type="http://schemas.openxmlformats.org/officeDocument/2006/relationships/oleObject" Target="../embeddings/oleObject6.bin"/><Relationship Id="rId4" Type="http://schemas.openxmlformats.org/officeDocument/2006/relationships/oleObject" Target="../embeddings/oleObject5.bin"/></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7.bin"/><Relationship Id="rId7" Type="http://schemas.openxmlformats.org/officeDocument/2006/relationships/oleObject" Target="../embeddings/oleObject11.bin"/><Relationship Id="rId2" Type="http://schemas.openxmlformats.org/officeDocument/2006/relationships/slideLayout" Target="../slideLayouts/slideLayout10.xml"/><Relationship Id="rId1" Type="http://schemas.openxmlformats.org/officeDocument/2006/relationships/vmlDrawing" Target="../drawings/vmlDrawing4.vml"/><Relationship Id="rId6" Type="http://schemas.openxmlformats.org/officeDocument/2006/relationships/oleObject" Target="../embeddings/oleObject10.bin"/><Relationship Id="rId5" Type="http://schemas.openxmlformats.org/officeDocument/2006/relationships/oleObject" Target="../embeddings/oleObject9.bin"/><Relationship Id="rId4" Type="http://schemas.openxmlformats.org/officeDocument/2006/relationships/oleObject" Target="../embeddings/oleObject8.bin"/></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12.bin"/><Relationship Id="rId7" Type="http://schemas.openxmlformats.org/officeDocument/2006/relationships/oleObject" Target="../embeddings/oleObject15.bin"/><Relationship Id="rId2" Type="http://schemas.openxmlformats.org/officeDocument/2006/relationships/slideLayout" Target="../slideLayouts/slideLayout10.xml"/><Relationship Id="rId1" Type="http://schemas.openxmlformats.org/officeDocument/2006/relationships/vmlDrawing" Target="../drawings/vmlDrawing5.vml"/><Relationship Id="rId6" Type="http://schemas.openxmlformats.org/officeDocument/2006/relationships/oleObject" Target="../embeddings/oleObject14.bin"/><Relationship Id="rId5" Type="http://schemas.openxmlformats.org/officeDocument/2006/relationships/image" Target="../media/image4.png"/><Relationship Id="rId4" Type="http://schemas.openxmlformats.org/officeDocument/2006/relationships/oleObject" Target="../embeddings/oleObject13.bin"/></Relationships>
</file>

<file path=ppt/slides/_rels/slide7.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10.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txBox="1">
            <a:spLocks noChangeArrowheads="1"/>
          </p:cNvSpPr>
          <p:nvPr/>
        </p:nvSpPr>
        <p:spPr bwMode="auto">
          <a:xfrm>
            <a:off x="541338" y="1358900"/>
            <a:ext cx="4721225" cy="4548188"/>
          </a:xfrm>
          <a:prstGeom prst="rect">
            <a:avLst/>
          </a:prstGeom>
          <a:noFill/>
          <a:ln>
            <a:miter lim="800000"/>
            <a:headEnd/>
            <a:tailEnd/>
          </a:ln>
        </p:spPr>
        <p:txBody>
          <a:bodyPr vert="horz" wrap="none" lIns="0" tIns="0" rIns="0" bIns="0" numCol="1" anchor="t" anchorCtr="0" compatLnSpc="1">
            <a:prstTxWarp prst="textNoShape">
              <a:avLst/>
            </a:prstTxWarp>
          </a:bodyPr>
          <a:lstStyle/>
          <a:p>
            <a:pPr marL="176213" lvl="0" indent="-176213" fontAlgn="auto">
              <a:spcAft>
                <a:spcPts val="0"/>
              </a:spcAft>
              <a:buFont typeface="Arial" pitchFamily="34" charset="0"/>
              <a:buChar char="•"/>
              <a:defRPr/>
            </a:pPr>
            <a:r>
              <a:rPr kumimoji="0" lang="en-US" sz="2400" b="1" i="0" u="none" strike="noStrike" kern="1200" cap="none" spc="0" normalizeH="0" baseline="0" noProof="0" dirty="0" smtClean="0">
                <a:ln>
                  <a:noFill/>
                </a:ln>
                <a:solidFill>
                  <a:schemeClr val="accent1"/>
                </a:solidFill>
                <a:effectLst/>
                <a:uLnTx/>
                <a:uFillTx/>
                <a:latin typeface="+mn-lt"/>
                <a:ea typeface="+mn-ea"/>
                <a:cs typeface="+mn-cs"/>
              </a:rPr>
              <a:t>Objectives:</a:t>
            </a:r>
            <a:br>
              <a:rPr kumimoji="0" lang="en-US" sz="2400" b="1" i="0" u="none" strike="noStrike" kern="1200" cap="none" spc="0" normalizeH="0" baseline="0" noProof="0" dirty="0" smtClean="0">
                <a:ln>
                  <a:noFill/>
                </a:ln>
                <a:solidFill>
                  <a:schemeClr val="accent1"/>
                </a:solidFill>
                <a:effectLst/>
                <a:uLnTx/>
                <a:uFillTx/>
                <a:latin typeface="+mn-lt"/>
                <a:ea typeface="+mn-ea"/>
                <a:cs typeface="+mn-cs"/>
              </a:rPr>
            </a:br>
            <a:r>
              <a:rPr lang="en-US" sz="1800" b="1" noProof="0" dirty="0" smtClean="0">
                <a:solidFill>
                  <a:schemeClr val="tx2"/>
                </a:solidFill>
                <a:latin typeface="+mn-lt"/>
              </a:rPr>
              <a:t>Supervised Learning</a:t>
            </a:r>
            <a:r>
              <a:rPr lang="en-US" sz="1800" b="1" dirty="0" smtClean="0">
                <a:solidFill>
                  <a:schemeClr val="tx2"/>
                </a:solidFill>
                <a:latin typeface="+mn-lt"/>
              </a:rPr>
              <a:t/>
            </a:r>
            <a:br>
              <a:rPr lang="en-US" sz="1800" b="1" dirty="0" smtClean="0">
                <a:solidFill>
                  <a:schemeClr val="tx2"/>
                </a:solidFill>
                <a:latin typeface="+mn-lt"/>
              </a:rPr>
            </a:br>
            <a:endParaRPr kumimoji="0" lang="en-US" sz="1800" b="1" i="0" u="none" strike="noStrike" kern="1200" cap="none" spc="0" normalizeH="0" baseline="0" noProof="0" dirty="0" smtClean="0">
              <a:ln>
                <a:noFill/>
              </a:ln>
              <a:solidFill>
                <a:schemeClr val="tx2"/>
              </a:solidFill>
              <a:effectLst/>
              <a:uLnTx/>
              <a:uFillTx/>
              <a:latin typeface="+mn-lt"/>
              <a:ea typeface="+mn-ea"/>
              <a:cs typeface="+mn-cs"/>
            </a:endParaRPr>
          </a:p>
          <a:p>
            <a:pPr marL="230188" indent="-230188">
              <a:spcBef>
                <a:spcPts val="1400"/>
              </a:spcBef>
              <a:buFont typeface="Arial" pitchFamily="34" charset="0"/>
              <a:buChar char="•"/>
            </a:pPr>
            <a:r>
              <a:rPr kumimoji="0" lang="en-US" sz="2400" b="1" i="0" u="none" strike="noStrike" kern="1200" cap="none" spc="0" normalizeH="0" baseline="0" noProof="0" dirty="0" smtClean="0">
                <a:ln>
                  <a:noFill/>
                </a:ln>
                <a:solidFill>
                  <a:schemeClr val="accent1"/>
                </a:solidFill>
                <a:effectLst/>
                <a:uLnTx/>
                <a:uFillTx/>
                <a:latin typeface="+mn-lt"/>
                <a:ea typeface="+mn-ea"/>
                <a:cs typeface="+mn-cs"/>
              </a:rPr>
              <a:t>Resources:</a:t>
            </a:r>
            <a:br>
              <a:rPr kumimoji="0" lang="en-US" sz="2400" b="1" i="0" u="none" strike="noStrike" kern="1200" cap="none" spc="0" normalizeH="0" baseline="0" noProof="0" dirty="0" smtClean="0">
                <a:ln>
                  <a:noFill/>
                </a:ln>
                <a:solidFill>
                  <a:schemeClr val="accent1"/>
                </a:solidFill>
                <a:effectLst/>
                <a:uLnTx/>
                <a:uFillTx/>
                <a:latin typeface="+mn-lt"/>
                <a:ea typeface="+mn-ea"/>
                <a:cs typeface="+mn-cs"/>
              </a:rPr>
            </a:br>
            <a:r>
              <a:rPr lang="en-US" sz="1800" b="1" dirty="0" smtClean="0">
                <a:solidFill>
                  <a:schemeClr val="bg1"/>
                </a:solidFill>
                <a:hlinkClick r:id="rId3"/>
              </a:rPr>
              <a:t>AG: Conditional Maximum Likelihood</a:t>
            </a:r>
            <a:r>
              <a:rPr lang="en-US" sz="1800" b="1" dirty="0" smtClean="0">
                <a:solidFill>
                  <a:schemeClr val="bg1"/>
                </a:solidFill>
              </a:rPr>
              <a:t/>
            </a:r>
            <a:br>
              <a:rPr lang="en-US" sz="1800" b="1" dirty="0" smtClean="0">
                <a:solidFill>
                  <a:schemeClr val="bg1"/>
                </a:solidFill>
              </a:rPr>
            </a:br>
            <a:r>
              <a:rPr lang="en-US" sz="1800" b="1" dirty="0" smtClean="0">
                <a:solidFill>
                  <a:schemeClr val="bg1"/>
                </a:solidFill>
                <a:hlinkClick r:id="rId4"/>
              </a:rPr>
              <a:t>DP: Discriminative MAP</a:t>
            </a:r>
            <a:r>
              <a:rPr lang="en-US" sz="1800" b="1" dirty="0" smtClean="0">
                <a:solidFill>
                  <a:schemeClr val="bg1"/>
                </a:solidFill>
              </a:rPr>
              <a:t/>
            </a:r>
            <a:br>
              <a:rPr lang="en-US" sz="1800" b="1" dirty="0" smtClean="0">
                <a:solidFill>
                  <a:schemeClr val="bg1"/>
                </a:solidFill>
              </a:rPr>
            </a:br>
            <a:r>
              <a:rPr lang="en-US" sz="1800" b="1" dirty="0" smtClean="0">
                <a:solidFill>
                  <a:schemeClr val="bg1"/>
                </a:solidFill>
                <a:hlinkClick r:id="rId5"/>
              </a:rPr>
              <a:t>LW: Discriminative MPE </a:t>
            </a:r>
            <a:r>
              <a:rPr lang="en-US" sz="1800" b="1" dirty="0" smtClean="0">
                <a:solidFill>
                  <a:schemeClr val="bg1"/>
                </a:solidFill>
              </a:rPr>
              <a:t/>
            </a:r>
            <a:br>
              <a:rPr lang="en-US" sz="1800" b="1" dirty="0" smtClean="0">
                <a:solidFill>
                  <a:schemeClr val="bg1"/>
                </a:solidFill>
              </a:rPr>
            </a:br>
            <a:r>
              <a:rPr lang="en-US" sz="1800" b="1" dirty="0" smtClean="0">
                <a:solidFill>
                  <a:schemeClr val="bg1"/>
                </a:solidFill>
                <a:hlinkClick r:id="rId6"/>
              </a:rPr>
              <a:t>LW: Discriminative Linear Transform</a:t>
            </a:r>
            <a:r>
              <a:rPr lang="en-US" sz="1800" b="1" dirty="0" smtClean="0">
                <a:solidFill>
                  <a:schemeClr val="bg1"/>
                </a:solidFill>
              </a:rPr>
              <a:t/>
            </a:r>
            <a:br>
              <a:rPr lang="en-US" sz="1800" b="1" dirty="0" smtClean="0">
                <a:solidFill>
                  <a:schemeClr val="bg1"/>
                </a:solidFill>
              </a:rPr>
            </a:br>
            <a:r>
              <a:rPr lang="en-US" sz="1800" b="1" dirty="0" smtClean="0">
                <a:solidFill>
                  <a:schemeClr val="bg1"/>
                </a:solidFill>
                <a:hlinkClick r:id="rId7"/>
              </a:rPr>
              <a:t>KY: Unsupervised Training</a:t>
            </a:r>
            <a:endParaRPr lang="en-US" sz="1800" b="1" dirty="0" smtClean="0">
              <a:solidFill>
                <a:schemeClr val="accent2"/>
              </a:solidFill>
            </a:endParaRPr>
          </a:p>
          <a:p>
            <a:pPr marL="230188" indent="-230188">
              <a:spcBef>
                <a:spcPts val="1400"/>
              </a:spcBef>
            </a:pPr>
            <a:endParaRPr lang="en-US" sz="1800" b="1" dirty="0" smtClean="0">
              <a:solidFill>
                <a:schemeClr val="accent2"/>
              </a:solidFill>
              <a:latin typeface="+mn-lt"/>
            </a:endParaRPr>
          </a:p>
        </p:txBody>
      </p:sp>
      <p:sp>
        <p:nvSpPr>
          <p:cNvPr id="5" name="Text Box 7"/>
          <p:cNvSpPr txBox="1">
            <a:spLocks noChangeArrowheads="1"/>
          </p:cNvSpPr>
          <p:nvPr/>
        </p:nvSpPr>
        <p:spPr bwMode="auto">
          <a:xfrm>
            <a:off x="479425" y="5739618"/>
            <a:ext cx="8243888" cy="646319"/>
          </a:xfrm>
          <a:prstGeom prst="rect">
            <a:avLst/>
          </a:prstGeom>
          <a:noFill/>
          <a:ln w="9525">
            <a:noFill/>
            <a:miter lim="800000"/>
            <a:headEnd/>
            <a:tailEnd/>
          </a:ln>
        </p:spPr>
        <p:txBody>
          <a:bodyPr wrap="square" lIns="91429" tIns="45714" rIns="91429" bIns="45714">
            <a:spAutoFit/>
          </a:bodyPr>
          <a:lstStyle/>
          <a:p>
            <a:pPr marL="176213" indent="-176213">
              <a:lnSpc>
                <a:spcPct val="90000"/>
              </a:lnSpc>
              <a:spcBef>
                <a:spcPct val="20000"/>
              </a:spcBef>
            </a:pPr>
            <a:r>
              <a:rPr lang="en-US" sz="1800" b="1" dirty="0">
                <a:solidFill>
                  <a:schemeClr val="accent1"/>
                </a:solidFill>
              </a:rPr>
              <a:t>•	URL: </a:t>
            </a:r>
            <a:r>
              <a:rPr lang="en-US" sz="1800" b="1" dirty="0" smtClean="0">
                <a:solidFill>
                  <a:schemeClr val="accent2"/>
                </a:solidFill>
                <a:hlinkClick r:id="rId8"/>
              </a:rPr>
              <a:t>.../publications/courses/ece_8423/lectures/current/lecture_25.ppt</a:t>
            </a:r>
            <a:endParaRPr lang="en-US" sz="1800" b="1" dirty="0" smtClean="0">
              <a:solidFill>
                <a:schemeClr val="accent2"/>
              </a:solidFill>
            </a:endParaRPr>
          </a:p>
          <a:p>
            <a:pPr marL="176213" indent="-176213">
              <a:lnSpc>
                <a:spcPct val="90000"/>
              </a:lnSpc>
              <a:spcBef>
                <a:spcPct val="20000"/>
              </a:spcBef>
            </a:pPr>
            <a:r>
              <a:rPr lang="en-US" sz="1800" b="1" dirty="0" smtClean="0">
                <a:solidFill>
                  <a:schemeClr val="accent1"/>
                </a:solidFill>
              </a:rPr>
              <a:t>•	MP3: </a:t>
            </a:r>
            <a:r>
              <a:rPr lang="en-US" sz="1800" b="1" dirty="0" smtClean="0">
                <a:solidFill>
                  <a:schemeClr val="accent2"/>
                </a:solidFill>
                <a:hlinkClick r:id="rId9"/>
              </a:rPr>
              <a:t>.../publications/courses/ece_8423/lectures/current/lecture_25.mp3</a:t>
            </a:r>
            <a:endParaRPr lang="en-US" sz="1800" b="1" dirty="0">
              <a:solidFill>
                <a:schemeClr val="accent2"/>
              </a:solidFill>
            </a:endParaRPr>
          </a:p>
        </p:txBody>
      </p:sp>
      <p:sp>
        <p:nvSpPr>
          <p:cNvPr id="6" name="Text Box 29"/>
          <p:cNvSpPr txBox="1">
            <a:spLocks noChangeArrowheads="1"/>
          </p:cNvSpPr>
          <p:nvPr/>
        </p:nvSpPr>
        <p:spPr bwMode="auto">
          <a:xfrm>
            <a:off x="409575" y="552450"/>
            <a:ext cx="8467725" cy="830997"/>
          </a:xfrm>
          <a:prstGeom prst="rect">
            <a:avLst/>
          </a:prstGeom>
          <a:noFill/>
          <a:ln w="9525">
            <a:noFill/>
            <a:miter lim="800000"/>
            <a:headEnd/>
            <a:tailEnd/>
          </a:ln>
        </p:spPr>
        <p:txBody>
          <a:bodyPr>
            <a:spAutoFit/>
          </a:bodyPr>
          <a:lstStyle/>
          <a:p>
            <a:pPr algn="ctr">
              <a:spcBef>
                <a:spcPct val="50000"/>
              </a:spcBef>
              <a:tabLst>
                <a:tab pos="2908300" algn="l"/>
              </a:tabLst>
            </a:pPr>
            <a:r>
              <a:rPr lang="en-US" b="1" dirty="0">
                <a:solidFill>
                  <a:schemeClr val="accent1"/>
                </a:solidFill>
              </a:rPr>
              <a:t>LECTURE </a:t>
            </a:r>
            <a:r>
              <a:rPr lang="en-US" b="1" dirty="0" smtClean="0">
                <a:solidFill>
                  <a:schemeClr val="accent1"/>
                </a:solidFill>
              </a:rPr>
              <a:t>25: </a:t>
            </a:r>
            <a:r>
              <a:rPr lang="en-US" b="1" dirty="0" smtClean="0">
                <a:solidFill>
                  <a:schemeClr val="accent2"/>
                </a:solidFill>
              </a:rPr>
              <a:t>PRACTICAL ISSUES IN</a:t>
            </a:r>
            <a:br>
              <a:rPr lang="en-US" b="1" dirty="0" smtClean="0">
                <a:solidFill>
                  <a:schemeClr val="accent2"/>
                </a:solidFill>
              </a:rPr>
            </a:br>
            <a:r>
              <a:rPr lang="en-US" b="1" dirty="0" smtClean="0">
                <a:solidFill>
                  <a:schemeClr val="accent2"/>
                </a:solidFill>
              </a:rPr>
              <a:t>DISCRIMINATIVE TRAINING</a:t>
            </a:r>
            <a:endParaRPr lang="en-US" b="1" dirty="0">
              <a:solidFill>
                <a:schemeClr val="accent2"/>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4294967295"/>
          </p:nvPr>
        </p:nvSpPr>
        <p:spPr>
          <a:xfrm>
            <a:off x="0" y="6553200"/>
            <a:ext cx="2438400" cy="304800"/>
          </a:xfrm>
          <a:prstGeom prst="rect">
            <a:avLst/>
          </a:prstGeom>
        </p:spPr>
        <p:txBody>
          <a:bodyPr/>
          <a:lstStyle/>
          <a:p>
            <a:r>
              <a:rPr lang="en-US" altLang="en-US"/>
              <a:t> </a:t>
            </a:r>
          </a:p>
        </p:txBody>
      </p:sp>
      <p:sp>
        <p:nvSpPr>
          <p:cNvPr id="7" name="Text Box 10"/>
          <p:cNvSpPr txBox="1">
            <a:spLocks noChangeArrowheads="1"/>
          </p:cNvSpPr>
          <p:nvPr/>
        </p:nvSpPr>
        <p:spPr bwMode="auto">
          <a:xfrm>
            <a:off x="227013" y="57150"/>
            <a:ext cx="8666264" cy="369332"/>
          </a:xfrm>
          <a:prstGeom prst="rect">
            <a:avLst/>
          </a:prstGeom>
          <a:noFill/>
          <a:ln w="9525">
            <a:noFill/>
            <a:miter lim="800000"/>
            <a:headEnd/>
            <a:tailEnd/>
          </a:ln>
        </p:spPr>
        <p:txBody>
          <a:bodyPr wrap="square" lIns="0" tIns="0" rIns="0" bIns="0">
            <a:spAutoFit/>
          </a:bodyPr>
          <a:lstStyle/>
          <a:p>
            <a:pPr>
              <a:spcBef>
                <a:spcPct val="50000"/>
              </a:spcBef>
            </a:pPr>
            <a:r>
              <a:rPr lang="en-US" b="1" dirty="0" smtClean="0">
                <a:solidFill>
                  <a:schemeClr val="accent2"/>
                </a:solidFill>
              </a:rPr>
              <a:t>Review</a:t>
            </a:r>
            <a:endParaRPr lang="en-US" b="1" dirty="0">
              <a:solidFill>
                <a:schemeClr val="accent2"/>
              </a:solidFill>
            </a:endParaRPr>
          </a:p>
        </p:txBody>
      </p:sp>
      <p:sp>
        <p:nvSpPr>
          <p:cNvPr id="8" name="Rectangle 7"/>
          <p:cNvSpPr/>
          <p:nvPr/>
        </p:nvSpPr>
        <p:spPr>
          <a:xfrm>
            <a:off x="2286000" y="535901"/>
            <a:ext cx="4572000" cy="461665"/>
          </a:xfrm>
          <a:prstGeom prst="rect">
            <a:avLst/>
          </a:prstGeom>
        </p:spPr>
        <p:txBody>
          <a:bodyPr>
            <a:spAutoFit/>
          </a:bodyPr>
          <a:lstStyle/>
          <a:p>
            <a:pPr marL="176213" indent="-176213">
              <a:spcAft>
                <a:spcPts val="1200"/>
              </a:spcAft>
            </a:pPr>
            <a:r>
              <a:rPr lang="en-US" b="1" dirty="0" smtClean="0">
                <a:solidFill>
                  <a:schemeClr val="bg1"/>
                </a:solidFill>
              </a:rPr>
              <a:t>	</a:t>
            </a:r>
          </a:p>
        </p:txBody>
      </p:sp>
      <p:sp>
        <p:nvSpPr>
          <p:cNvPr id="13" name="Text Box 9"/>
          <p:cNvSpPr txBox="1">
            <a:spLocks noChangeArrowheads="1"/>
          </p:cNvSpPr>
          <p:nvPr/>
        </p:nvSpPr>
        <p:spPr bwMode="auto">
          <a:xfrm>
            <a:off x="184356" y="584616"/>
            <a:ext cx="8672513" cy="5924699"/>
          </a:xfrm>
          <a:prstGeom prst="rect">
            <a:avLst/>
          </a:prstGeom>
          <a:noFill/>
          <a:ln w="9525">
            <a:noFill/>
            <a:miter lim="800000"/>
            <a:headEnd/>
            <a:tailEnd/>
          </a:ln>
        </p:spPr>
        <p:txBody>
          <a:bodyPr wrap="square" lIns="0" tIns="0" rIns="0" bIns="0">
            <a:spAutoFit/>
          </a:bodyPr>
          <a:lstStyle/>
          <a:p>
            <a:pPr marL="173038" indent="-173038">
              <a:spcAft>
                <a:spcPts val="600"/>
              </a:spcAft>
              <a:buFont typeface="Arial" pitchFamily="34" charset="0"/>
              <a:buChar char="•"/>
            </a:pPr>
            <a:r>
              <a:rPr lang="en-US" sz="1800" b="1" dirty="0" smtClean="0"/>
              <a:t>Discriminative models directly estimate the class posterior probability. The goal is to directly minimize error rate.</a:t>
            </a:r>
          </a:p>
          <a:p>
            <a:pPr marL="173038" indent="-173038">
              <a:spcAft>
                <a:spcPts val="600"/>
              </a:spcAft>
              <a:buFont typeface="Arial" pitchFamily="34" charset="0"/>
              <a:buChar char="•"/>
            </a:pPr>
            <a:r>
              <a:rPr lang="en-US" sz="1800" b="1" dirty="0" smtClean="0"/>
              <a:t>There are three general classes of discriminative algorithms: maximum mutual information (</a:t>
            </a:r>
            <a:r>
              <a:rPr lang="en-US" sz="1800" b="1" dirty="0" smtClean="0">
                <a:solidFill>
                  <a:schemeClr val="accent1"/>
                </a:solidFill>
              </a:rPr>
              <a:t>MMI</a:t>
            </a:r>
            <a:r>
              <a:rPr lang="en-US" sz="1800" b="1" dirty="0" smtClean="0"/>
              <a:t>), minimum classification error (</a:t>
            </a:r>
            <a:r>
              <a:rPr lang="en-US" sz="1800" b="1" dirty="0" smtClean="0">
                <a:solidFill>
                  <a:schemeClr val="accent1"/>
                </a:solidFill>
              </a:rPr>
              <a:t>MCE</a:t>
            </a:r>
            <a:r>
              <a:rPr lang="en-US" sz="1800" b="1" dirty="0" smtClean="0"/>
              <a:t>) and minimum “phone” or “word” error (</a:t>
            </a:r>
            <a:r>
              <a:rPr lang="en-US" sz="1800" b="1" dirty="0" smtClean="0">
                <a:solidFill>
                  <a:schemeClr val="accent1"/>
                </a:solidFill>
              </a:rPr>
              <a:t>MPE/MWE</a:t>
            </a:r>
            <a:r>
              <a:rPr lang="en-US" sz="1800" b="1" dirty="0" smtClean="0"/>
              <a:t>). We will focus here on MMIE.</a:t>
            </a:r>
          </a:p>
          <a:p>
            <a:pPr marL="173038" indent="-173038">
              <a:spcAft>
                <a:spcPts val="600"/>
              </a:spcAft>
              <a:buFont typeface="Arial" pitchFamily="34" charset="0"/>
              <a:buChar char="•"/>
            </a:pPr>
            <a:r>
              <a:rPr lang="en-US" sz="1800" b="1" dirty="0" smtClean="0"/>
              <a:t>MMI classifier design is based on maximizing the mutual information between the observed data and their corresponding labels.</a:t>
            </a:r>
          </a:p>
          <a:p>
            <a:pPr marL="173038" indent="-173038">
              <a:spcAft>
                <a:spcPts val="11400"/>
              </a:spcAft>
              <a:buFont typeface="Arial" pitchFamily="34" charset="0"/>
              <a:buChar char="•"/>
            </a:pPr>
            <a:r>
              <a:rPr lang="en-US" sz="1800" b="1" dirty="0" smtClean="0"/>
              <a:t>The </a:t>
            </a:r>
            <a:r>
              <a:rPr lang="en-US" sz="1800" b="1" dirty="0" err="1" smtClean="0"/>
              <a:t>reestimation</a:t>
            </a:r>
            <a:r>
              <a:rPr lang="en-US" sz="1800" b="1" dirty="0" smtClean="0"/>
              <a:t> formulas have been derived for the mean and diagonal covariance matrices for a state </a:t>
            </a:r>
            <a:r>
              <a:rPr lang="en-US" sz="1800" i="1" dirty="0" smtClean="0"/>
              <a:t>j</a:t>
            </a:r>
            <a:r>
              <a:rPr lang="en-US" sz="1800" b="1" dirty="0" smtClean="0"/>
              <a:t> and mixture component </a:t>
            </a:r>
            <a:r>
              <a:rPr lang="en-US" sz="1800" i="1" dirty="0" smtClean="0"/>
              <a:t>m</a:t>
            </a:r>
            <a:r>
              <a:rPr lang="en-US" sz="1800" b="1" dirty="0" smtClean="0"/>
              <a:t>:</a:t>
            </a:r>
          </a:p>
          <a:p>
            <a:pPr marL="173038" indent="-173038">
              <a:spcAft>
                <a:spcPts val="600"/>
              </a:spcAft>
              <a:buFont typeface="Arial" pitchFamily="34" charset="0"/>
              <a:buChar char="•"/>
            </a:pPr>
            <a:r>
              <a:rPr lang="en-US" sz="1800" b="1" dirty="0" smtClean="0"/>
              <a:t>Discriminative training is a form of adaptation in that the new mean is a weighted combination of the old mean,     , and a difference of the MLE weighted sample mean and the mean of the incorrect choices,               .</a:t>
            </a:r>
          </a:p>
          <a:p>
            <a:pPr marL="173038" indent="-173038">
              <a:spcAft>
                <a:spcPts val="1200"/>
              </a:spcAft>
              <a:buFont typeface="Arial" pitchFamily="34" charset="0"/>
              <a:buChar char="•"/>
            </a:pPr>
            <a:r>
              <a:rPr lang="en-US" sz="1800" i="1" dirty="0" smtClean="0"/>
              <a:t>D</a:t>
            </a:r>
            <a:r>
              <a:rPr lang="en-US" sz="1800" b="1" dirty="0" smtClean="0"/>
              <a:t> is an adaptation control that is set to ensure the variance remains positive, and to control the proportion of the prior and the estimate from the adaptation data. It is possible to set </a:t>
            </a:r>
            <a:r>
              <a:rPr lang="en-US" sz="1800" i="1" dirty="0" smtClean="0"/>
              <a:t>D</a:t>
            </a:r>
            <a:r>
              <a:rPr lang="en-US" sz="1800" b="1" dirty="0" smtClean="0"/>
              <a:t> specific to each mixture component.</a:t>
            </a:r>
          </a:p>
        </p:txBody>
      </p:sp>
      <p:pic>
        <p:nvPicPr>
          <p:cNvPr id="6" name="Picture 6"/>
          <p:cNvPicPr>
            <a:picLocks noChangeAspect="1" noChangeArrowheads="1"/>
          </p:cNvPicPr>
          <p:nvPr/>
        </p:nvPicPr>
        <p:blipFill>
          <a:blip r:embed="rId3"/>
          <a:srcRect l="35420" t="28828" r="8613" b="48377"/>
          <a:stretch>
            <a:fillRect/>
          </a:stretch>
        </p:blipFill>
        <p:spPr bwMode="auto">
          <a:xfrm>
            <a:off x="450850" y="3262579"/>
            <a:ext cx="4735747" cy="1462510"/>
          </a:xfrm>
          <a:prstGeom prst="rect">
            <a:avLst/>
          </a:prstGeom>
          <a:noFill/>
          <a:ln w="9525">
            <a:noFill/>
            <a:miter lim="800000"/>
            <a:headEnd/>
            <a:tailEnd/>
          </a:ln>
          <a:effectLst/>
        </p:spPr>
      </p:pic>
      <p:pic>
        <p:nvPicPr>
          <p:cNvPr id="9" name="Picture 6"/>
          <p:cNvPicPr>
            <a:picLocks noChangeAspect="1" noChangeArrowheads="1"/>
          </p:cNvPicPr>
          <p:nvPr/>
        </p:nvPicPr>
        <p:blipFill>
          <a:blip r:embed="rId3"/>
          <a:srcRect l="35631" t="59535" r="33768" b="21247"/>
          <a:stretch>
            <a:fillRect/>
          </a:stretch>
        </p:blipFill>
        <p:spPr bwMode="auto">
          <a:xfrm>
            <a:off x="5501391" y="3418485"/>
            <a:ext cx="2598082" cy="1237182"/>
          </a:xfrm>
          <a:prstGeom prst="rect">
            <a:avLst/>
          </a:prstGeom>
          <a:noFill/>
          <a:ln w="9525">
            <a:noFill/>
            <a:miter lim="800000"/>
            <a:headEnd/>
            <a:tailEnd/>
          </a:ln>
          <a:effectLst/>
        </p:spPr>
      </p:pic>
      <p:graphicFrame>
        <p:nvGraphicFramePr>
          <p:cNvPr id="263171" name="Object 3"/>
          <p:cNvGraphicFramePr>
            <a:graphicFrameLocks noChangeAspect="1"/>
          </p:cNvGraphicFramePr>
          <p:nvPr/>
        </p:nvGraphicFramePr>
        <p:xfrm>
          <a:off x="4541217" y="4966812"/>
          <a:ext cx="381000" cy="361950"/>
        </p:xfrm>
        <a:graphic>
          <a:graphicData uri="http://schemas.openxmlformats.org/presentationml/2006/ole">
            <p:oleObj spid="_x0000_s263171" name="Equation" r:id="rId4" imgW="253800" imgH="241200" progId="Equation.3">
              <p:embed/>
            </p:oleObj>
          </a:graphicData>
        </a:graphic>
      </p:graphicFrame>
      <p:graphicFrame>
        <p:nvGraphicFramePr>
          <p:cNvPr id="263172" name="Object 4"/>
          <p:cNvGraphicFramePr>
            <a:graphicFrameLocks noChangeAspect="1"/>
          </p:cNvGraphicFramePr>
          <p:nvPr/>
        </p:nvGraphicFramePr>
        <p:xfrm>
          <a:off x="7059678" y="5250008"/>
          <a:ext cx="990600" cy="381000"/>
        </p:xfrm>
        <a:graphic>
          <a:graphicData uri="http://schemas.openxmlformats.org/presentationml/2006/ole">
            <p:oleObj spid="_x0000_s263172" name="Equation" r:id="rId5" imgW="660240" imgH="253800" progId="Equation.3">
              <p:embed/>
            </p:oleObj>
          </a:graphicData>
        </a:graphic>
      </p:graphicFrame>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Box 3"/>
          <p:cNvSpPr txBox="1">
            <a:spLocks noChangeArrowheads="1"/>
          </p:cNvSpPr>
          <p:nvPr/>
        </p:nvSpPr>
        <p:spPr bwMode="auto">
          <a:xfrm>
            <a:off x="227013" y="57150"/>
            <a:ext cx="8662154" cy="369332"/>
          </a:xfrm>
          <a:prstGeom prst="rect">
            <a:avLst/>
          </a:prstGeom>
          <a:noFill/>
          <a:ln w="9525">
            <a:noFill/>
            <a:miter lim="800000"/>
            <a:headEnd/>
            <a:tailEnd/>
          </a:ln>
        </p:spPr>
        <p:txBody>
          <a:bodyPr wrap="square" lIns="0" tIns="0" rIns="0" bIns="0">
            <a:spAutoFit/>
          </a:bodyPr>
          <a:lstStyle/>
          <a:p>
            <a:pPr>
              <a:spcBef>
                <a:spcPct val="50000"/>
              </a:spcBef>
            </a:pPr>
            <a:r>
              <a:rPr lang="en-US" b="1" dirty="0" smtClean="0">
                <a:solidFill>
                  <a:schemeClr val="accent2"/>
                </a:solidFill>
              </a:rPr>
              <a:t>Estimation of Occupancies for Competing Hypotheses</a:t>
            </a:r>
            <a:endParaRPr lang="en-US" b="1" dirty="0">
              <a:solidFill>
                <a:schemeClr val="accent2"/>
              </a:solidFill>
            </a:endParaRPr>
          </a:p>
        </p:txBody>
      </p:sp>
      <p:sp>
        <p:nvSpPr>
          <p:cNvPr id="4" name="Rectangle 20"/>
          <p:cNvSpPr txBox="1">
            <a:spLocks noChangeArrowheads="1"/>
          </p:cNvSpPr>
          <p:nvPr/>
        </p:nvSpPr>
        <p:spPr>
          <a:xfrm>
            <a:off x="178868" y="609601"/>
            <a:ext cx="8738120" cy="6003234"/>
          </a:xfrm>
          <a:prstGeom prst="rect">
            <a:avLst/>
          </a:prstGeom>
        </p:spPr>
        <p:txBody>
          <a:bodyPr lIns="0" tIns="0" rIns="0" bIns="0"/>
          <a:lstStyle/>
          <a:p>
            <a:pPr marL="165100" indent="-165100">
              <a:spcAft>
                <a:spcPts val="600"/>
              </a:spcAft>
              <a:buFont typeface="Arial" pitchFamily="34" charset="0"/>
              <a:buChar char="•"/>
            </a:pPr>
            <a:r>
              <a:rPr lang="en-US" sz="1800" b="1" dirty="0" smtClean="0"/>
              <a:t>        is the mean of the observation vectors weighted by the occupancies;</a:t>
            </a:r>
            <a:br>
              <a:rPr lang="en-US" sz="1800" b="1" dirty="0" smtClean="0"/>
            </a:br>
            <a:r>
              <a:rPr lang="en-US" sz="1800" b="1" dirty="0" smtClean="0"/>
              <a:t>        is a similar quantity for the incorrect, or alternate hypotheses.</a:t>
            </a:r>
          </a:p>
          <a:p>
            <a:pPr marL="165100" indent="-165100">
              <a:spcAft>
                <a:spcPts val="600"/>
              </a:spcAft>
              <a:buFont typeface="Arial" pitchFamily="34" charset="0"/>
              <a:buChar char="•"/>
            </a:pPr>
            <a:r>
              <a:rPr lang="en-US" sz="1800" b="1" dirty="0" smtClean="0"/>
              <a:t>The essence of discriminative training is to increase the probability of the correct choice (MLE) and decrease the probability of the incorrect choices.</a:t>
            </a:r>
          </a:p>
          <a:p>
            <a:pPr marL="165100" indent="-165100">
              <a:spcAft>
                <a:spcPts val="600"/>
              </a:spcAft>
              <a:buFont typeface="Arial" pitchFamily="34" charset="0"/>
              <a:buChar char="•"/>
            </a:pPr>
            <a:r>
              <a:rPr lang="en-US" sz="1800" b="1" dirty="0" smtClean="0"/>
              <a:t>We note that calculation of the Gaussian occupancies (i.e. the probability of being in state </a:t>
            </a:r>
            <a:r>
              <a:rPr lang="en-US" sz="1800" i="1" dirty="0" smtClean="0"/>
              <a:t>j</a:t>
            </a:r>
            <a:r>
              <a:rPr lang="en-US" sz="1800" b="1" dirty="0" smtClean="0"/>
              <a:t> and component </a:t>
            </a:r>
            <a:r>
              <a:rPr lang="en-US" sz="1800" i="1" dirty="0" smtClean="0"/>
              <a:t>m</a:t>
            </a:r>
            <a:r>
              <a:rPr lang="en-US" sz="1800" b="1" dirty="0" smtClean="0"/>
              <a:t> summed over all time) is required. In MLE training, these quantities are calculated for each training observation using the forward-backward algorithm (and transcriptions of the data).</a:t>
            </a:r>
          </a:p>
          <a:p>
            <a:pPr marL="165100" indent="-165100">
              <a:spcAft>
                <a:spcPts val="600"/>
              </a:spcAft>
              <a:buFont typeface="Arial" pitchFamily="34" charset="0"/>
              <a:buChar char="•"/>
            </a:pPr>
            <a:r>
              <a:rPr lang="en-US" sz="1800" b="1" dirty="0" smtClean="0"/>
              <a:t>For MMIE training, we need counts, or occupancies, for both the correct model (numerator) and all competing models (denominator).</a:t>
            </a:r>
          </a:p>
          <a:p>
            <a:pPr marL="165100" indent="-165100">
              <a:spcAft>
                <a:spcPts val="600"/>
              </a:spcAft>
              <a:buFont typeface="Arial" pitchFamily="34" charset="0"/>
              <a:buChar char="•"/>
            </a:pPr>
            <a:r>
              <a:rPr kumimoji="0" lang="en-US" altLang="en-US" sz="1800" b="1" i="0" u="none" strike="noStrike" kern="0" cap="none" spc="0" normalizeH="0" noProof="0" dirty="0" smtClean="0">
                <a:ln>
                  <a:noFill/>
                </a:ln>
                <a:solidFill>
                  <a:schemeClr val="tx1"/>
                </a:solidFill>
                <a:effectLst/>
                <a:uLnTx/>
                <a:uFillTx/>
                <a:latin typeface="+mn-lt"/>
                <a:ea typeface="+mn-ea"/>
                <a:cs typeface="+mn-cs"/>
              </a:rPr>
              <a:t>The latter is extremely expensive and has been the subject of much research. For problems not involving hidden or Markov models, such as the direct estimation of the parameters of a Gaussian mixture distribution, the correct state can be taken as the </a:t>
            </a:r>
            <a:r>
              <a:rPr lang="en-US" altLang="en-US" sz="1800" b="1" kern="0" dirty="0" smtClean="0">
                <a:latin typeface="+mn-lt"/>
              </a:rPr>
              <a:t>individual state that is most likely (e.g., </a:t>
            </a:r>
            <a:r>
              <a:rPr lang="en-US" altLang="en-US" sz="1800" b="1" kern="0" dirty="0" err="1" smtClean="0">
                <a:latin typeface="+mn-lt"/>
              </a:rPr>
              <a:t>Viterbi</a:t>
            </a:r>
            <a:r>
              <a:rPr lang="en-US" altLang="en-US" sz="1800" b="1" kern="0" dirty="0" smtClean="0">
                <a:latin typeface="+mn-lt"/>
              </a:rPr>
              <a:t> decoding). The incorrect states are simply all other states.</a:t>
            </a:r>
          </a:p>
          <a:p>
            <a:pPr marL="165100" indent="-165100">
              <a:spcAft>
                <a:spcPts val="600"/>
              </a:spcAft>
              <a:buFont typeface="Arial" pitchFamily="34" charset="0"/>
              <a:buChar char="•"/>
            </a:pPr>
            <a:r>
              <a:rPr kumimoji="0" lang="en-US" altLang="en-US" sz="1800" b="1" i="0" u="none" strike="noStrike" kern="0" cap="none" spc="0" normalizeH="0" noProof="0" dirty="0" smtClean="0">
                <a:ln>
                  <a:noFill/>
                </a:ln>
                <a:solidFill>
                  <a:schemeClr val="tx1"/>
                </a:solidFill>
                <a:effectLst/>
                <a:uLnTx/>
                <a:uFillTx/>
                <a:latin typeface="+mn-lt"/>
                <a:ea typeface="+mn-ea"/>
                <a:cs typeface="+mn-cs"/>
              </a:rPr>
              <a:t>Further, for small scale problems, the computation of the occupancies for the incorrect states can be done exhaustively.</a:t>
            </a:r>
          </a:p>
          <a:p>
            <a:pPr marL="165100" indent="-165100">
              <a:spcAft>
                <a:spcPts val="600"/>
              </a:spcAft>
              <a:buFont typeface="Arial" pitchFamily="34" charset="0"/>
              <a:buChar char="•"/>
            </a:pPr>
            <a:r>
              <a:rPr lang="en-US" altLang="en-US" sz="1800" b="1" kern="0" dirty="0" smtClean="0">
                <a:latin typeface="+mn-lt"/>
              </a:rPr>
              <a:t>However, for large-scale problems, the number of incorrect choices is an extremely large, almost unlimited space, and calculation of these occupancies using a closed-form solution is prohibitive.</a:t>
            </a:r>
            <a:endParaRPr kumimoji="0" lang="en-US" altLang="en-US" sz="1800" b="1" i="0" u="none" strike="noStrike" kern="0" cap="none" spc="0" normalizeH="0" noProof="0" dirty="0" smtClean="0">
              <a:ln>
                <a:noFill/>
              </a:ln>
              <a:solidFill>
                <a:schemeClr val="tx1"/>
              </a:solidFill>
              <a:effectLst/>
              <a:uLnTx/>
              <a:uFillTx/>
              <a:latin typeface="+mn-lt"/>
              <a:ea typeface="+mn-ea"/>
              <a:cs typeface="+mn-cs"/>
            </a:endParaRPr>
          </a:p>
        </p:txBody>
      </p:sp>
      <p:graphicFrame>
        <p:nvGraphicFramePr>
          <p:cNvPr id="267266" name="Object 2"/>
          <p:cNvGraphicFramePr>
            <a:graphicFrameLocks noChangeAspect="1"/>
          </p:cNvGraphicFramePr>
          <p:nvPr/>
        </p:nvGraphicFramePr>
        <p:xfrm>
          <a:off x="339725" y="551072"/>
          <a:ext cx="438150" cy="381000"/>
        </p:xfrm>
        <a:graphic>
          <a:graphicData uri="http://schemas.openxmlformats.org/presentationml/2006/ole">
            <p:oleObj spid="_x0000_s267266" name="Equation" r:id="rId3" imgW="291960" imgH="253800" progId="Equation.3">
              <p:embed/>
            </p:oleObj>
          </a:graphicData>
        </a:graphic>
      </p:graphicFrame>
      <p:graphicFrame>
        <p:nvGraphicFramePr>
          <p:cNvPr id="267267" name="Object 3"/>
          <p:cNvGraphicFramePr>
            <a:graphicFrameLocks noChangeAspect="1"/>
          </p:cNvGraphicFramePr>
          <p:nvPr/>
        </p:nvGraphicFramePr>
        <p:xfrm>
          <a:off x="339725" y="849522"/>
          <a:ext cx="400050" cy="381000"/>
        </p:xfrm>
        <a:graphic>
          <a:graphicData uri="http://schemas.openxmlformats.org/presentationml/2006/ole">
            <p:oleObj spid="_x0000_s267267" name="Equation" r:id="rId4" imgW="266400" imgH="253800" progId="Equation.3">
              <p:embed/>
            </p:oleObj>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Box 3"/>
          <p:cNvSpPr txBox="1">
            <a:spLocks noChangeArrowheads="1"/>
          </p:cNvSpPr>
          <p:nvPr/>
        </p:nvSpPr>
        <p:spPr bwMode="auto">
          <a:xfrm>
            <a:off x="227013" y="57150"/>
            <a:ext cx="8662154" cy="369332"/>
          </a:xfrm>
          <a:prstGeom prst="rect">
            <a:avLst/>
          </a:prstGeom>
          <a:noFill/>
          <a:ln w="9525">
            <a:noFill/>
            <a:miter lim="800000"/>
            <a:headEnd/>
            <a:tailEnd/>
          </a:ln>
        </p:spPr>
        <p:txBody>
          <a:bodyPr wrap="square" lIns="0" tIns="0" rIns="0" bIns="0">
            <a:spAutoFit/>
          </a:bodyPr>
          <a:lstStyle/>
          <a:p>
            <a:pPr>
              <a:spcBef>
                <a:spcPct val="50000"/>
              </a:spcBef>
            </a:pPr>
            <a:r>
              <a:rPr lang="en-US" b="1" dirty="0" smtClean="0">
                <a:solidFill>
                  <a:schemeClr val="accent2"/>
                </a:solidFill>
              </a:rPr>
              <a:t>Using N-Best or Lattices for Calculating Occupancies</a:t>
            </a:r>
            <a:endParaRPr lang="en-US" b="1" dirty="0">
              <a:solidFill>
                <a:schemeClr val="accent2"/>
              </a:solidFill>
            </a:endParaRPr>
          </a:p>
        </p:txBody>
      </p:sp>
      <p:sp>
        <p:nvSpPr>
          <p:cNvPr id="4" name="Rectangle 20"/>
          <p:cNvSpPr txBox="1">
            <a:spLocks noChangeArrowheads="1"/>
          </p:cNvSpPr>
          <p:nvPr/>
        </p:nvSpPr>
        <p:spPr>
          <a:xfrm>
            <a:off x="178868" y="609601"/>
            <a:ext cx="8738120" cy="5761220"/>
          </a:xfrm>
          <a:prstGeom prst="rect">
            <a:avLst/>
          </a:prstGeom>
        </p:spPr>
        <p:txBody>
          <a:bodyPr lIns="0" tIns="0" rIns="0" bIns="0"/>
          <a:lstStyle/>
          <a:p>
            <a:pPr marL="165100" indent="-165100">
              <a:spcAft>
                <a:spcPts val="600"/>
              </a:spcAft>
              <a:buFont typeface="Arial" pitchFamily="34" charset="0"/>
              <a:buChar char="•"/>
            </a:pPr>
            <a:r>
              <a:rPr lang="en-US" sz="1800" b="1" dirty="0" smtClean="0"/>
              <a:t>Hence, we need a method of generating all possible state sequences, or explanations of the data. There are two related methods of producing such estimates:</a:t>
            </a:r>
          </a:p>
          <a:p>
            <a:pPr marL="344488" indent="-171450">
              <a:spcAft>
                <a:spcPts val="600"/>
              </a:spcAft>
              <a:buFont typeface="Wingdings" pitchFamily="2" charset="2"/>
              <a:buChar char="§"/>
            </a:pPr>
            <a:r>
              <a:rPr lang="en-US" sz="1800" i="1" dirty="0" smtClean="0">
                <a:solidFill>
                  <a:schemeClr val="accent1"/>
                </a:solidFill>
              </a:rPr>
              <a:t>N</a:t>
            </a:r>
            <a:r>
              <a:rPr lang="en-US" sz="1800" b="1" dirty="0" smtClean="0">
                <a:solidFill>
                  <a:schemeClr val="accent1"/>
                </a:solidFill>
              </a:rPr>
              <a:t>-best lists:</a:t>
            </a:r>
            <a:r>
              <a:rPr lang="en-US" sz="1800" b="1" dirty="0" smtClean="0"/>
              <a:t> produced using a stack decoding-type approach in which the </a:t>
            </a:r>
            <a:r>
              <a:rPr lang="en-US" sz="1800" i="1" dirty="0" smtClean="0"/>
              <a:t>N</a:t>
            </a:r>
            <a:r>
              <a:rPr lang="en-US" sz="1800" b="1" dirty="0" smtClean="0"/>
              <a:t> most likely explanations for the observation sequences are produced. For MLE estimation, </a:t>
            </a:r>
            <a:r>
              <a:rPr lang="en-US" sz="1800" i="1" dirty="0" smtClean="0"/>
              <a:t>N</a:t>
            </a:r>
            <a:r>
              <a:rPr lang="en-US" sz="1800" b="1" dirty="0" smtClean="0"/>
              <a:t> can be small, on the order of 100. For discriminative training, </a:t>
            </a:r>
            <a:r>
              <a:rPr lang="en-US" sz="1800" i="1" dirty="0" smtClean="0"/>
              <a:t>N</a:t>
            </a:r>
            <a:r>
              <a:rPr lang="en-US" sz="1800" b="1" dirty="0" smtClean="0"/>
              <a:t> should be very large (e.g., 1000 or more). </a:t>
            </a:r>
          </a:p>
          <a:p>
            <a:pPr marL="344488" indent="-171450">
              <a:spcAft>
                <a:spcPts val="1200"/>
              </a:spcAft>
              <a:buFont typeface="Wingdings" pitchFamily="2" charset="2"/>
              <a:buChar char="§"/>
            </a:pPr>
            <a:r>
              <a:rPr lang="en-US" sz="1800" b="1" dirty="0" smtClean="0">
                <a:solidFill>
                  <a:schemeClr val="accent1"/>
                </a:solidFill>
              </a:rPr>
              <a:t>Lattices:</a:t>
            </a:r>
            <a:r>
              <a:rPr lang="en-US" sz="1800" b="1" dirty="0" smtClean="0"/>
              <a:t> a representation of the hypothesis</a:t>
            </a:r>
            <a:br>
              <a:rPr lang="en-US" sz="1800" b="1" dirty="0" smtClean="0"/>
            </a:br>
            <a:r>
              <a:rPr lang="en-US" sz="1800" b="1" dirty="0" smtClean="0"/>
              <a:t>space in which the start and stop time of</a:t>
            </a:r>
            <a:br>
              <a:rPr lang="en-US" sz="1800" b="1" dirty="0" smtClean="0"/>
            </a:br>
            <a:r>
              <a:rPr lang="en-US" sz="1800" b="1" dirty="0" smtClean="0"/>
              <a:t>individual symbols are arranged in a connected</a:t>
            </a:r>
            <a:br>
              <a:rPr lang="en-US" sz="1800" b="1" dirty="0" smtClean="0"/>
            </a:br>
            <a:r>
              <a:rPr lang="en-US" sz="1800" b="1" dirty="0" smtClean="0"/>
              <a:t>graph. Candidates are output if they exceed</a:t>
            </a:r>
            <a:br>
              <a:rPr lang="en-US" sz="1800" b="1" dirty="0" smtClean="0"/>
            </a:br>
            <a:r>
              <a:rPr lang="en-US" sz="1800" b="1" dirty="0" smtClean="0"/>
              <a:t>some preset likelihood threshold so that the</a:t>
            </a:r>
            <a:br>
              <a:rPr lang="en-US" sz="1800" b="1" dirty="0" smtClean="0"/>
            </a:br>
            <a:r>
              <a:rPr lang="en-US" sz="1800" b="1" dirty="0" smtClean="0"/>
              <a:t>size (referred to as the depth) of the lattice can</a:t>
            </a:r>
            <a:br>
              <a:rPr lang="en-US" sz="1800" b="1" dirty="0" smtClean="0"/>
            </a:br>
            <a:r>
              <a:rPr lang="en-US" sz="1800" b="1" dirty="0" smtClean="0"/>
              <a:t>be controlled.</a:t>
            </a:r>
          </a:p>
          <a:p>
            <a:pPr marL="173038" indent="-173038">
              <a:spcAft>
                <a:spcPts val="600"/>
              </a:spcAft>
              <a:buFont typeface="Wingdings" pitchFamily="2" charset="2"/>
              <a:buChar char="§"/>
            </a:pPr>
            <a:r>
              <a:rPr lang="en-US" sz="1800" b="1" dirty="0" smtClean="0"/>
              <a:t>The occupancies for         are computed using the normal forward-backward algorithm over the lattice. However, only the arcs corresponding to the correct symbols composing the hypothesis (e.g., phones and words) are considered. This requires knowledge of the correct transcription of the data, which makes this a </a:t>
            </a:r>
            <a:r>
              <a:rPr lang="en-US" sz="1800" b="1" dirty="0" smtClean="0">
                <a:solidFill>
                  <a:schemeClr val="accent1"/>
                </a:solidFill>
              </a:rPr>
              <a:t>supervised learning </a:t>
            </a:r>
            <a:r>
              <a:rPr lang="en-US" sz="1800" b="1" dirty="0" smtClean="0"/>
              <a:t>method.</a:t>
            </a:r>
          </a:p>
          <a:p>
            <a:pPr marL="173038" indent="-173038">
              <a:spcAft>
                <a:spcPts val="1200"/>
              </a:spcAft>
              <a:buFont typeface="Wingdings" pitchFamily="2" charset="2"/>
              <a:buChar char="§"/>
            </a:pPr>
            <a:r>
              <a:rPr lang="en-US" sz="1800" b="1" dirty="0" smtClean="0"/>
              <a:t>The occupancies for          are computed by considering all paths in the lattice.</a:t>
            </a:r>
            <a:endParaRPr kumimoji="0" lang="en-US" altLang="en-US" sz="1800" b="1" i="0" u="none" strike="noStrike" kern="0" cap="none" spc="0" normalizeH="0" noProof="0" dirty="0" smtClean="0">
              <a:ln>
                <a:noFill/>
              </a:ln>
              <a:solidFill>
                <a:schemeClr val="tx1"/>
              </a:solidFill>
              <a:effectLst/>
              <a:uLnTx/>
              <a:uFillTx/>
              <a:latin typeface="+mn-lt"/>
              <a:ea typeface="+mn-ea"/>
              <a:cs typeface="+mn-cs"/>
            </a:endParaRPr>
          </a:p>
        </p:txBody>
      </p:sp>
      <p:pic>
        <p:nvPicPr>
          <p:cNvPr id="132097" name="Picture 1"/>
          <p:cNvPicPr>
            <a:picLocks noChangeAspect="1" noChangeArrowheads="1"/>
          </p:cNvPicPr>
          <p:nvPr/>
        </p:nvPicPr>
        <p:blipFill>
          <a:blip r:embed="rId3"/>
          <a:srcRect/>
          <a:stretch>
            <a:fillRect/>
          </a:stretch>
        </p:blipFill>
        <p:spPr bwMode="auto">
          <a:xfrm>
            <a:off x="5951538" y="2748656"/>
            <a:ext cx="2962275" cy="1876425"/>
          </a:xfrm>
          <a:prstGeom prst="rect">
            <a:avLst/>
          </a:prstGeom>
          <a:noFill/>
          <a:ln w="9525">
            <a:noFill/>
            <a:miter lim="800000"/>
            <a:headEnd/>
            <a:tailEnd/>
          </a:ln>
          <a:effectLst/>
        </p:spPr>
      </p:pic>
      <p:graphicFrame>
        <p:nvGraphicFramePr>
          <p:cNvPr id="268290" name="Object 2"/>
          <p:cNvGraphicFramePr>
            <a:graphicFrameLocks noChangeAspect="1"/>
          </p:cNvGraphicFramePr>
          <p:nvPr/>
        </p:nvGraphicFramePr>
        <p:xfrm>
          <a:off x="2645604" y="4698796"/>
          <a:ext cx="438150" cy="381000"/>
        </p:xfrm>
        <a:graphic>
          <a:graphicData uri="http://schemas.openxmlformats.org/presentationml/2006/ole">
            <p:oleObj spid="_x0000_s268290" name="Equation" r:id="rId4" imgW="291960" imgH="253800" progId="Equation.3">
              <p:embed/>
            </p:oleObj>
          </a:graphicData>
        </a:graphic>
      </p:graphicFrame>
      <p:graphicFrame>
        <p:nvGraphicFramePr>
          <p:cNvPr id="268291" name="Object 3"/>
          <p:cNvGraphicFramePr>
            <a:graphicFrameLocks noChangeAspect="1"/>
          </p:cNvGraphicFramePr>
          <p:nvPr/>
        </p:nvGraphicFramePr>
        <p:xfrm>
          <a:off x="2652990" y="6162539"/>
          <a:ext cx="438150" cy="381000"/>
        </p:xfrm>
        <a:graphic>
          <a:graphicData uri="http://schemas.openxmlformats.org/presentationml/2006/ole">
            <p:oleObj spid="_x0000_s268291" name="Equation" r:id="rId5" imgW="291960" imgH="253800" progId="Equation.3">
              <p:embed/>
            </p:oleObj>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Box 3"/>
          <p:cNvSpPr txBox="1">
            <a:spLocks noChangeArrowheads="1"/>
          </p:cNvSpPr>
          <p:nvPr/>
        </p:nvSpPr>
        <p:spPr bwMode="auto">
          <a:xfrm>
            <a:off x="227013" y="57150"/>
            <a:ext cx="8662154" cy="369332"/>
          </a:xfrm>
          <a:prstGeom prst="rect">
            <a:avLst/>
          </a:prstGeom>
          <a:noFill/>
          <a:ln w="9525">
            <a:noFill/>
            <a:miter lim="800000"/>
            <a:headEnd/>
            <a:tailEnd/>
          </a:ln>
        </p:spPr>
        <p:txBody>
          <a:bodyPr wrap="square" lIns="0" tIns="0" rIns="0" bIns="0">
            <a:spAutoFit/>
          </a:bodyPr>
          <a:lstStyle/>
          <a:p>
            <a:pPr>
              <a:spcBef>
                <a:spcPct val="50000"/>
              </a:spcBef>
            </a:pPr>
            <a:r>
              <a:rPr lang="en-US" b="1" dirty="0" smtClean="0">
                <a:solidFill>
                  <a:schemeClr val="accent2"/>
                </a:solidFill>
              </a:rPr>
              <a:t>Combining MMI and MAP for Adaptation</a:t>
            </a:r>
            <a:endParaRPr lang="en-US" b="1" dirty="0">
              <a:solidFill>
                <a:schemeClr val="accent2"/>
              </a:solidFill>
            </a:endParaRPr>
          </a:p>
        </p:txBody>
      </p:sp>
      <p:sp>
        <p:nvSpPr>
          <p:cNvPr id="4" name="Rectangle 20"/>
          <p:cNvSpPr txBox="1">
            <a:spLocks noChangeArrowheads="1"/>
          </p:cNvSpPr>
          <p:nvPr/>
        </p:nvSpPr>
        <p:spPr>
          <a:xfrm>
            <a:off x="178868" y="609601"/>
            <a:ext cx="8738120" cy="5761220"/>
          </a:xfrm>
          <a:prstGeom prst="rect">
            <a:avLst/>
          </a:prstGeom>
        </p:spPr>
        <p:txBody>
          <a:bodyPr lIns="0" tIns="0" rIns="0" bIns="0"/>
          <a:lstStyle/>
          <a:p>
            <a:pPr marL="165100" indent="-165100">
              <a:spcAft>
                <a:spcPts val="600"/>
              </a:spcAft>
              <a:buFont typeface="Arial" pitchFamily="34" charset="0"/>
              <a:buChar char="•"/>
            </a:pPr>
            <a:r>
              <a:rPr lang="en-US" sz="1800" b="1" dirty="0" smtClean="0"/>
              <a:t>Why introduce MAP into MMIE?</a:t>
            </a:r>
          </a:p>
          <a:p>
            <a:pPr marL="165100" indent="-165100">
              <a:spcAft>
                <a:spcPts val="3600"/>
              </a:spcAft>
              <a:buFont typeface="Arial" pitchFamily="34" charset="0"/>
              <a:buChar char="•"/>
            </a:pPr>
            <a:r>
              <a:rPr lang="en-US" sz="1800" b="1" dirty="0" smtClean="0"/>
              <a:t>The derivation of MMI-MAP begins by adding a prior to our log posterior:</a:t>
            </a:r>
          </a:p>
          <a:p>
            <a:pPr marL="165100" indent="-165100">
              <a:spcAft>
                <a:spcPts val="3600"/>
              </a:spcAft>
              <a:buFont typeface="Arial" pitchFamily="34" charset="0"/>
              <a:buChar char="•"/>
            </a:pPr>
            <a:r>
              <a:rPr lang="en-US" sz="1800" b="1" dirty="0" smtClean="0"/>
              <a:t>This leads to an auxiliary function of the form:</a:t>
            </a:r>
          </a:p>
          <a:p>
            <a:pPr marL="165100" indent="-165100">
              <a:spcAft>
                <a:spcPts val="12800"/>
              </a:spcAft>
              <a:buFont typeface="Arial" pitchFamily="34" charset="0"/>
              <a:buChar char="•"/>
            </a:pPr>
            <a:r>
              <a:rPr lang="en-US" sz="1800" b="1" dirty="0" smtClean="0"/>
              <a:t>The form of the prior used in this version of MAP is a product of Gaussians for each parameter:</a:t>
            </a:r>
          </a:p>
          <a:p>
            <a:pPr marL="165100" indent="-165100">
              <a:spcAft>
                <a:spcPts val="12800"/>
              </a:spcAft>
              <a:buFont typeface="Arial" pitchFamily="34" charset="0"/>
              <a:buChar char="•"/>
            </a:pPr>
            <a:r>
              <a:rPr lang="en-US" sz="1800" b="1" dirty="0" smtClean="0"/>
              <a:t>The smoothing function,                , is introduced to facilitate the optimization process, but does not change the location of the optimum parameter setting. It can also be interpreted as a log prior:</a:t>
            </a:r>
            <a:endParaRPr kumimoji="0" lang="en-US" altLang="en-US" sz="1800" b="1" i="0" u="none" strike="noStrike" kern="0" cap="none" spc="0" normalizeH="0" noProof="0" dirty="0" smtClean="0">
              <a:ln>
                <a:noFill/>
              </a:ln>
              <a:solidFill>
                <a:schemeClr val="tx1"/>
              </a:solidFill>
              <a:effectLst/>
              <a:uLnTx/>
              <a:uFillTx/>
              <a:latin typeface="+mn-lt"/>
              <a:ea typeface="+mn-ea"/>
              <a:cs typeface="+mn-cs"/>
            </a:endParaRPr>
          </a:p>
        </p:txBody>
      </p:sp>
      <p:graphicFrame>
        <p:nvGraphicFramePr>
          <p:cNvPr id="269316" name="Object 4"/>
          <p:cNvGraphicFramePr>
            <a:graphicFrameLocks noChangeAspect="1"/>
          </p:cNvGraphicFramePr>
          <p:nvPr/>
        </p:nvGraphicFramePr>
        <p:xfrm>
          <a:off x="458788" y="1298989"/>
          <a:ext cx="4629150" cy="342900"/>
        </p:xfrm>
        <a:graphic>
          <a:graphicData uri="http://schemas.openxmlformats.org/presentationml/2006/ole">
            <p:oleObj spid="_x0000_s269316" name="Equation" r:id="rId3" imgW="3085920" imgH="228600" progId="Equation.3">
              <p:embed/>
            </p:oleObj>
          </a:graphicData>
        </a:graphic>
      </p:graphicFrame>
      <p:graphicFrame>
        <p:nvGraphicFramePr>
          <p:cNvPr id="269317" name="Object 5"/>
          <p:cNvGraphicFramePr>
            <a:graphicFrameLocks noChangeAspect="1"/>
          </p:cNvGraphicFramePr>
          <p:nvPr/>
        </p:nvGraphicFramePr>
        <p:xfrm>
          <a:off x="458788" y="1994936"/>
          <a:ext cx="5200650" cy="342900"/>
        </p:xfrm>
        <a:graphic>
          <a:graphicData uri="http://schemas.openxmlformats.org/presentationml/2006/ole">
            <p:oleObj spid="_x0000_s269317" name="Equation" r:id="rId4" imgW="3466800" imgH="228600" progId="Equation.3">
              <p:embed/>
            </p:oleObj>
          </a:graphicData>
        </a:graphic>
      </p:graphicFrame>
      <p:graphicFrame>
        <p:nvGraphicFramePr>
          <p:cNvPr id="269318" name="Object 6"/>
          <p:cNvGraphicFramePr>
            <a:graphicFrameLocks noChangeAspect="1"/>
          </p:cNvGraphicFramePr>
          <p:nvPr/>
        </p:nvGraphicFramePr>
        <p:xfrm>
          <a:off x="506413" y="3067050"/>
          <a:ext cx="8229600" cy="1524000"/>
        </p:xfrm>
        <a:graphic>
          <a:graphicData uri="http://schemas.openxmlformats.org/presentationml/2006/ole">
            <p:oleObj spid="_x0000_s269318" name="Equation" r:id="rId5" imgW="5486400" imgH="1015920" progId="Equation.3">
              <p:embed/>
            </p:oleObj>
          </a:graphicData>
        </a:graphic>
      </p:graphicFrame>
      <p:graphicFrame>
        <p:nvGraphicFramePr>
          <p:cNvPr id="269319" name="Object 7"/>
          <p:cNvGraphicFramePr>
            <a:graphicFrameLocks noChangeAspect="1"/>
          </p:cNvGraphicFramePr>
          <p:nvPr/>
        </p:nvGraphicFramePr>
        <p:xfrm>
          <a:off x="2991126" y="4559990"/>
          <a:ext cx="971550" cy="342900"/>
        </p:xfrm>
        <a:graphic>
          <a:graphicData uri="http://schemas.openxmlformats.org/presentationml/2006/ole">
            <p:oleObj spid="_x0000_s269319" name="Equation" r:id="rId6" imgW="647640" imgH="228600" progId="Equation.3">
              <p:embed/>
            </p:oleObj>
          </a:graphicData>
        </a:graphic>
      </p:graphicFrame>
      <p:graphicFrame>
        <p:nvGraphicFramePr>
          <p:cNvPr id="269320" name="Object 8"/>
          <p:cNvGraphicFramePr>
            <a:graphicFrameLocks noChangeAspect="1"/>
          </p:cNvGraphicFramePr>
          <p:nvPr/>
        </p:nvGraphicFramePr>
        <p:xfrm>
          <a:off x="458788" y="5575576"/>
          <a:ext cx="3505200" cy="762000"/>
        </p:xfrm>
        <a:graphic>
          <a:graphicData uri="http://schemas.openxmlformats.org/presentationml/2006/ole">
            <p:oleObj spid="_x0000_s269320" name="Equation" r:id="rId7" imgW="2336760" imgH="507960" progId="Equation.3">
              <p:embed/>
            </p:oleObj>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Box 3"/>
          <p:cNvSpPr txBox="1">
            <a:spLocks noChangeArrowheads="1"/>
          </p:cNvSpPr>
          <p:nvPr/>
        </p:nvSpPr>
        <p:spPr bwMode="auto">
          <a:xfrm>
            <a:off x="227013" y="57150"/>
            <a:ext cx="8662154" cy="369332"/>
          </a:xfrm>
          <a:prstGeom prst="rect">
            <a:avLst/>
          </a:prstGeom>
          <a:noFill/>
          <a:ln w="9525">
            <a:noFill/>
            <a:miter lim="800000"/>
            <a:headEnd/>
            <a:tailEnd/>
          </a:ln>
        </p:spPr>
        <p:txBody>
          <a:bodyPr wrap="square" lIns="0" tIns="0" rIns="0" bIns="0">
            <a:spAutoFit/>
          </a:bodyPr>
          <a:lstStyle/>
          <a:p>
            <a:pPr>
              <a:spcBef>
                <a:spcPct val="50000"/>
              </a:spcBef>
            </a:pPr>
            <a:r>
              <a:rPr lang="en-US" b="1" dirty="0" smtClean="0">
                <a:solidFill>
                  <a:schemeClr val="accent2"/>
                </a:solidFill>
              </a:rPr>
              <a:t>MMI-MAP Adaptation Equations</a:t>
            </a:r>
            <a:endParaRPr lang="en-US" b="1" dirty="0">
              <a:solidFill>
                <a:schemeClr val="accent2"/>
              </a:solidFill>
            </a:endParaRPr>
          </a:p>
        </p:txBody>
      </p:sp>
      <p:sp>
        <p:nvSpPr>
          <p:cNvPr id="4" name="Rectangle 20"/>
          <p:cNvSpPr txBox="1">
            <a:spLocks noChangeArrowheads="1"/>
          </p:cNvSpPr>
          <p:nvPr/>
        </p:nvSpPr>
        <p:spPr>
          <a:xfrm>
            <a:off x="178868" y="609600"/>
            <a:ext cx="8738120" cy="6248399"/>
          </a:xfrm>
          <a:prstGeom prst="rect">
            <a:avLst/>
          </a:prstGeom>
        </p:spPr>
        <p:txBody>
          <a:bodyPr lIns="0" tIns="0" rIns="0" bIns="0"/>
          <a:lstStyle/>
          <a:p>
            <a:pPr marL="165100" indent="-165100">
              <a:spcAft>
                <a:spcPts val="1200"/>
              </a:spcAft>
              <a:buFont typeface="Arial" pitchFamily="34" charset="0"/>
              <a:buChar char="•"/>
            </a:pPr>
            <a:r>
              <a:rPr lang="en-US" sz="1800" b="1" dirty="0" smtClean="0"/>
              <a:t>The process of inserting this smoothing function and modeling it as a log prior is referred to as I-smoothing.     represents the likelihood of the adaptation data given the ML or “num” model.</a:t>
            </a:r>
          </a:p>
          <a:p>
            <a:pPr marL="165100" indent="-165100">
              <a:spcAft>
                <a:spcPts val="15600"/>
              </a:spcAft>
              <a:buFont typeface="Arial" pitchFamily="34" charset="0"/>
              <a:buChar char="•"/>
            </a:pPr>
            <a:r>
              <a:rPr lang="en-US" sz="1800" b="1" dirty="0" smtClean="0"/>
              <a:t>Under these assumptions, the components of our MMI </a:t>
            </a:r>
            <a:r>
              <a:rPr lang="en-US" sz="1800" b="1" dirty="0" err="1" smtClean="0"/>
              <a:t>reestimation</a:t>
            </a:r>
            <a:r>
              <a:rPr lang="en-US" sz="1800" b="1" dirty="0" smtClean="0"/>
              <a:t> equations can be modified as follows:</a:t>
            </a:r>
          </a:p>
          <a:p>
            <a:pPr marL="165100" indent="-165100">
              <a:spcAft>
                <a:spcPts val="11400"/>
              </a:spcAft>
              <a:buFont typeface="Arial" pitchFamily="34" charset="0"/>
              <a:buChar char="•"/>
            </a:pPr>
            <a:r>
              <a:rPr lang="en-US" sz="1800" b="1" dirty="0" smtClean="0"/>
              <a:t>These are applied to our MMI equations:</a:t>
            </a:r>
          </a:p>
          <a:p>
            <a:pPr marL="165100" indent="-165100">
              <a:spcAft>
                <a:spcPts val="12800"/>
              </a:spcAft>
              <a:buFont typeface="Arial" pitchFamily="34" charset="0"/>
              <a:buChar char="•"/>
            </a:pPr>
            <a:r>
              <a:rPr lang="en-US" sz="1800" b="1" dirty="0" smtClean="0"/>
              <a:t>Hence, our MMI-MAP approach integrates prior knowledge of the parameters, ML estimates from training data, and MMI-MAP estimates from the adaptation data. Typically,                while               .          </a:t>
            </a:r>
          </a:p>
        </p:txBody>
      </p:sp>
      <p:graphicFrame>
        <p:nvGraphicFramePr>
          <p:cNvPr id="269317" name="Object 5"/>
          <p:cNvGraphicFramePr>
            <a:graphicFrameLocks noChangeAspect="1"/>
          </p:cNvGraphicFramePr>
          <p:nvPr/>
        </p:nvGraphicFramePr>
        <p:xfrm>
          <a:off x="3496227" y="835233"/>
          <a:ext cx="266700" cy="304800"/>
        </p:xfrm>
        <a:graphic>
          <a:graphicData uri="http://schemas.openxmlformats.org/presentationml/2006/ole">
            <p:oleObj spid="_x0000_s270339" name="Equation" r:id="rId3" imgW="177480" imgH="203040" progId="Equation.3">
              <p:embed/>
            </p:oleObj>
          </a:graphicData>
        </a:graphic>
      </p:graphicFrame>
      <p:graphicFrame>
        <p:nvGraphicFramePr>
          <p:cNvPr id="269320" name="Object 8"/>
          <p:cNvGraphicFramePr>
            <a:graphicFrameLocks noChangeAspect="1"/>
          </p:cNvGraphicFramePr>
          <p:nvPr/>
        </p:nvGraphicFramePr>
        <p:xfrm>
          <a:off x="458788" y="2122903"/>
          <a:ext cx="2800350" cy="2000250"/>
        </p:xfrm>
        <a:graphic>
          <a:graphicData uri="http://schemas.openxmlformats.org/presentationml/2006/ole">
            <p:oleObj spid="_x0000_s270342" name="Equation" r:id="rId4" imgW="1866600" imgH="1333440" progId="Equation.3">
              <p:embed/>
            </p:oleObj>
          </a:graphicData>
        </a:graphic>
      </p:graphicFrame>
      <p:pic>
        <p:nvPicPr>
          <p:cNvPr id="9" name="Picture 6"/>
          <p:cNvPicPr>
            <a:picLocks noChangeAspect="1" noChangeArrowheads="1"/>
          </p:cNvPicPr>
          <p:nvPr/>
        </p:nvPicPr>
        <p:blipFill>
          <a:blip r:embed="rId5"/>
          <a:srcRect l="35420" t="28828" r="8613" b="48377"/>
          <a:stretch>
            <a:fillRect/>
          </a:stretch>
        </p:blipFill>
        <p:spPr bwMode="auto">
          <a:xfrm>
            <a:off x="450850" y="4362495"/>
            <a:ext cx="4735747" cy="1462510"/>
          </a:xfrm>
          <a:prstGeom prst="rect">
            <a:avLst/>
          </a:prstGeom>
          <a:noFill/>
          <a:ln w="9525">
            <a:noFill/>
            <a:miter lim="800000"/>
            <a:headEnd/>
            <a:tailEnd/>
          </a:ln>
          <a:effectLst/>
        </p:spPr>
      </p:pic>
      <p:pic>
        <p:nvPicPr>
          <p:cNvPr id="10" name="Picture 6"/>
          <p:cNvPicPr>
            <a:picLocks noChangeAspect="1" noChangeArrowheads="1"/>
          </p:cNvPicPr>
          <p:nvPr/>
        </p:nvPicPr>
        <p:blipFill>
          <a:blip r:embed="rId5"/>
          <a:srcRect l="35631" t="59535" r="33768" b="21247"/>
          <a:stretch>
            <a:fillRect/>
          </a:stretch>
        </p:blipFill>
        <p:spPr bwMode="auto">
          <a:xfrm>
            <a:off x="5501391" y="4518401"/>
            <a:ext cx="2598082" cy="1237182"/>
          </a:xfrm>
          <a:prstGeom prst="rect">
            <a:avLst/>
          </a:prstGeom>
          <a:noFill/>
          <a:ln w="9525">
            <a:noFill/>
            <a:miter lim="800000"/>
            <a:headEnd/>
            <a:tailEnd/>
          </a:ln>
          <a:effectLst/>
        </p:spPr>
      </p:pic>
      <p:graphicFrame>
        <p:nvGraphicFramePr>
          <p:cNvPr id="270343" name="Object 7"/>
          <p:cNvGraphicFramePr>
            <a:graphicFrameLocks noChangeAspect="1"/>
          </p:cNvGraphicFramePr>
          <p:nvPr/>
        </p:nvGraphicFramePr>
        <p:xfrm>
          <a:off x="1940264" y="6341507"/>
          <a:ext cx="819150" cy="304800"/>
        </p:xfrm>
        <a:graphic>
          <a:graphicData uri="http://schemas.openxmlformats.org/presentationml/2006/ole">
            <p:oleObj spid="_x0000_s270343" name="Equation" r:id="rId6" imgW="545760" imgH="203040" progId="Equation.3">
              <p:embed/>
            </p:oleObj>
          </a:graphicData>
        </a:graphic>
      </p:graphicFrame>
      <p:graphicFrame>
        <p:nvGraphicFramePr>
          <p:cNvPr id="270344" name="Object 8"/>
          <p:cNvGraphicFramePr>
            <a:graphicFrameLocks noChangeAspect="1"/>
          </p:cNvGraphicFramePr>
          <p:nvPr/>
        </p:nvGraphicFramePr>
        <p:xfrm>
          <a:off x="3572420" y="6347305"/>
          <a:ext cx="933450" cy="304800"/>
        </p:xfrm>
        <a:graphic>
          <a:graphicData uri="http://schemas.openxmlformats.org/presentationml/2006/ole">
            <p:oleObj spid="_x0000_s270344" name="Equation" r:id="rId7" imgW="622080" imgH="203040" progId="Equation.3">
              <p:embed/>
            </p:oleObj>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Box 3"/>
          <p:cNvSpPr txBox="1">
            <a:spLocks noChangeArrowheads="1"/>
          </p:cNvSpPr>
          <p:nvPr/>
        </p:nvSpPr>
        <p:spPr bwMode="auto">
          <a:xfrm>
            <a:off x="227013" y="57150"/>
            <a:ext cx="8662154" cy="369332"/>
          </a:xfrm>
          <a:prstGeom prst="rect">
            <a:avLst/>
          </a:prstGeom>
          <a:noFill/>
          <a:ln w="9525">
            <a:noFill/>
            <a:miter lim="800000"/>
            <a:headEnd/>
            <a:tailEnd/>
          </a:ln>
        </p:spPr>
        <p:txBody>
          <a:bodyPr wrap="square" lIns="0" tIns="0" rIns="0" bIns="0">
            <a:spAutoFit/>
          </a:bodyPr>
          <a:lstStyle/>
          <a:p>
            <a:pPr>
              <a:spcBef>
                <a:spcPct val="50000"/>
              </a:spcBef>
            </a:pPr>
            <a:r>
              <a:rPr lang="en-US" b="1" dirty="0" smtClean="0">
                <a:solidFill>
                  <a:schemeClr val="accent2"/>
                </a:solidFill>
              </a:rPr>
              <a:t>MMI-MAP Experiments</a:t>
            </a:r>
            <a:endParaRPr lang="en-US" b="1" dirty="0">
              <a:solidFill>
                <a:schemeClr val="accent2"/>
              </a:solidFill>
            </a:endParaRPr>
          </a:p>
        </p:txBody>
      </p:sp>
      <p:pic>
        <p:nvPicPr>
          <p:cNvPr id="271366" name="Picture 6"/>
          <p:cNvPicPr>
            <a:picLocks noChangeAspect="1" noChangeArrowheads="1"/>
          </p:cNvPicPr>
          <p:nvPr/>
        </p:nvPicPr>
        <p:blipFill>
          <a:blip r:embed="rId2"/>
          <a:srcRect l="5243" t="33970" r="48673" b="12185"/>
          <a:stretch>
            <a:fillRect/>
          </a:stretch>
        </p:blipFill>
        <p:spPr bwMode="auto">
          <a:xfrm>
            <a:off x="1440128" y="649355"/>
            <a:ext cx="6418411" cy="5406887"/>
          </a:xfrm>
          <a:prstGeom prst="rect">
            <a:avLst/>
          </a:prstGeom>
          <a:noFill/>
          <a:ln w="9525">
            <a:noFill/>
            <a:miter lim="800000"/>
            <a:headEnd/>
            <a:tailEnd/>
          </a:ln>
          <a:effec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 Box 3"/>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a:solidFill>
                  <a:schemeClr val="accent2"/>
                </a:solidFill>
              </a:rPr>
              <a:t>Summary</a:t>
            </a:r>
          </a:p>
        </p:txBody>
      </p:sp>
      <p:sp>
        <p:nvSpPr>
          <p:cNvPr id="21507" name="Text Box 4"/>
          <p:cNvSpPr txBox="1">
            <a:spLocks noChangeArrowheads="1"/>
          </p:cNvSpPr>
          <p:nvPr/>
        </p:nvSpPr>
        <p:spPr bwMode="auto">
          <a:xfrm>
            <a:off x="187531" y="622665"/>
            <a:ext cx="8688388" cy="3262432"/>
          </a:xfrm>
          <a:prstGeom prst="rect">
            <a:avLst/>
          </a:prstGeom>
          <a:noFill/>
          <a:ln w="9525">
            <a:noFill/>
            <a:miter lim="800000"/>
            <a:headEnd/>
            <a:tailEnd/>
          </a:ln>
        </p:spPr>
        <p:txBody>
          <a:bodyPr wrap="square" lIns="0" tIns="0" rIns="0" bIns="0">
            <a:spAutoFit/>
          </a:bodyPr>
          <a:lstStyle/>
          <a:p>
            <a:pPr marL="165100" indent="-165100">
              <a:spcAft>
                <a:spcPts val="1200"/>
              </a:spcAft>
              <a:buFont typeface="Arial" pitchFamily="34" charset="0"/>
              <a:buChar char="•"/>
            </a:pPr>
            <a:r>
              <a:rPr lang="en-US" altLang="en-US" sz="1800" b="1" dirty="0" smtClean="0"/>
              <a:t>Reviewed the basic MMI approach.</a:t>
            </a:r>
          </a:p>
          <a:p>
            <a:pPr marL="165100" indent="-165100">
              <a:spcAft>
                <a:spcPts val="1200"/>
              </a:spcAft>
              <a:buFont typeface="Arial" pitchFamily="34" charset="0"/>
              <a:buChar char="•"/>
            </a:pPr>
            <a:r>
              <a:rPr lang="en-US" altLang="en-US" sz="1800" b="1" dirty="0" smtClean="0"/>
              <a:t>Discussed the challenges in generating estimates of the occupancies for the competing hypotheses model.</a:t>
            </a:r>
          </a:p>
          <a:p>
            <a:pPr marL="165100" indent="-165100">
              <a:spcAft>
                <a:spcPts val="1200"/>
              </a:spcAft>
              <a:buFont typeface="Arial" pitchFamily="34" charset="0"/>
              <a:buChar char="•"/>
            </a:pPr>
            <a:r>
              <a:rPr lang="en-US" altLang="en-US" sz="1800" b="1" dirty="0" smtClean="0"/>
              <a:t>Introduced the concept of MMI-MAP; combining MAP adaptation in the MMI framework.</a:t>
            </a:r>
          </a:p>
          <a:p>
            <a:pPr marL="165100" indent="-165100">
              <a:spcAft>
                <a:spcPts val="1200"/>
              </a:spcAft>
              <a:buFont typeface="Arial" pitchFamily="34" charset="0"/>
              <a:buChar char="•"/>
            </a:pPr>
            <a:r>
              <a:rPr lang="en-US" altLang="en-US" sz="1800" b="1" dirty="0" smtClean="0"/>
              <a:t>Presented some experimental results comparing these methods.</a:t>
            </a:r>
          </a:p>
          <a:p>
            <a:pPr marL="165100" indent="-165100">
              <a:spcAft>
                <a:spcPts val="1200"/>
              </a:spcAft>
              <a:buFont typeface="Arial" pitchFamily="34" charset="0"/>
              <a:buChar char="•"/>
            </a:pPr>
            <a:r>
              <a:rPr lang="en-US" altLang="en-US" sz="1800" b="1" dirty="0" smtClean="0"/>
              <a:t>Next: can we relax the supervised learning constraint?</a:t>
            </a:r>
          </a:p>
          <a:p>
            <a:pPr marL="344488" indent="-171450">
              <a:spcAft>
                <a:spcPts val="1200"/>
              </a:spcAft>
              <a:buFont typeface="Wingdings" pitchFamily="2" charset="2"/>
              <a:buChar char="§"/>
            </a:pPr>
            <a:r>
              <a:rPr lang="en-US" altLang="en-US" sz="1800" b="1" dirty="0" smtClean="0"/>
              <a:t>One obvious approach would be to “recognize” the data first and then use the recognition output as the supervision transcription.</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lecture_title">
  <a:themeElements>
    <a:clrScheme name="ISIP Standard">
      <a:dk1>
        <a:srgbClr val="000000"/>
      </a:dk1>
      <a:lt1>
        <a:srgbClr val="000000"/>
      </a:lt1>
      <a:dk2>
        <a:srgbClr val="000000"/>
      </a:dk2>
      <a:lt2>
        <a:srgbClr val="000000"/>
      </a:lt2>
      <a:accent1>
        <a:srgbClr val="333399"/>
      </a:accent1>
      <a:accent2>
        <a:srgbClr val="892034"/>
      </a:accent2>
      <a:accent3>
        <a:srgbClr val="FFFFE2"/>
      </a:accent3>
      <a:accent4>
        <a:srgbClr val="FFFFE2"/>
      </a:accent4>
      <a:accent5>
        <a:srgbClr val="FFFFE2"/>
      </a:accent5>
      <a:accent6>
        <a:srgbClr val="FFFFE2"/>
      </a:accent6>
      <a:hlink>
        <a:srgbClr val="892034"/>
      </a:hlink>
      <a:folHlink>
        <a:srgbClr val="892034"/>
      </a:folHlink>
    </a:clrScheme>
    <a:fontScheme name="ISIP Standar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lecture_default">
  <a:themeElements>
    <a:clrScheme name="ISIP Standard">
      <a:dk1>
        <a:srgbClr val="000000"/>
      </a:dk1>
      <a:lt1>
        <a:srgbClr val="000000"/>
      </a:lt1>
      <a:dk2>
        <a:srgbClr val="000000"/>
      </a:dk2>
      <a:lt2>
        <a:srgbClr val="000000"/>
      </a:lt2>
      <a:accent1>
        <a:srgbClr val="333399"/>
      </a:accent1>
      <a:accent2>
        <a:srgbClr val="892034"/>
      </a:accent2>
      <a:accent3>
        <a:srgbClr val="FFFFE2"/>
      </a:accent3>
      <a:accent4>
        <a:srgbClr val="FFFFE2"/>
      </a:accent4>
      <a:accent5>
        <a:srgbClr val="FFFFE2"/>
      </a:accent5>
      <a:accent6>
        <a:srgbClr val="FFFFE2"/>
      </a:accent6>
      <a:hlink>
        <a:srgbClr val="892034"/>
      </a:hlink>
      <a:folHlink>
        <a:srgbClr val="892034"/>
      </a:folHlink>
    </a:clrScheme>
    <a:fontScheme name="ISIP Standar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bodyPr lIns="0" tIns="0" rIns="0" bIns="0"/>
      <a:lstStyle>
        <a:defPPr marL="342900" marR="0" indent="-342900" algn="l" defTabSz="914400" rtl="0" eaLnBrk="1" fontAlgn="base" latinLnBrk="0" hangingPunct="1">
          <a:lnSpc>
            <a:spcPct val="100000"/>
          </a:lnSpc>
          <a:spcBef>
            <a:spcPct val="20000"/>
          </a:spcBef>
          <a:spcAft>
            <a:spcPct val="0"/>
          </a:spcAft>
          <a:buClrTx/>
          <a:buSzTx/>
          <a:buFontTx/>
          <a:buChar char="•"/>
          <a:tabLst/>
          <a:defRPr kumimoji="0" sz="1800" b="1" i="0" u="none" strike="noStrike" kern="0" cap="none" spc="0" normalizeH="0" baseline="0" noProof="0" dirty="0" smtClean="0">
            <a:ln>
              <a:noFill/>
            </a:ln>
            <a:solidFill>
              <a:schemeClr val="tx1"/>
            </a:solidFill>
            <a:effectLst/>
            <a:uLnTx/>
            <a:uFillTx/>
            <a:latin typeface="+mn-lt"/>
            <a:ea typeface="+mn-ea"/>
            <a:cs typeface="+mn-cs"/>
          </a:defRPr>
        </a:defPPr>
      </a:lstStyle>
    </a:tx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23580</TotalTime>
  <Words>575</Words>
  <Application>Microsoft PowerPoint</Application>
  <PresentationFormat>Letter Paper (8.5x11 in)</PresentationFormat>
  <Paragraphs>48</Paragraphs>
  <Slides>8</Slides>
  <Notes>1</Notes>
  <HiddenSlides>0</HiddenSlides>
  <MMClips>0</MMClips>
  <ScaleCrop>false</ScaleCrop>
  <HeadingPairs>
    <vt:vector size="6" baseType="variant">
      <vt:variant>
        <vt:lpstr>Theme</vt:lpstr>
      </vt:variant>
      <vt:variant>
        <vt:i4>2</vt:i4>
      </vt:variant>
      <vt:variant>
        <vt:lpstr>Embedded OLE Servers</vt:lpstr>
      </vt:variant>
      <vt:variant>
        <vt:i4>1</vt:i4>
      </vt:variant>
      <vt:variant>
        <vt:lpstr>Slide Titles</vt:lpstr>
      </vt:variant>
      <vt:variant>
        <vt:i4>8</vt:i4>
      </vt:variant>
    </vt:vector>
  </HeadingPairs>
  <TitlesOfParts>
    <vt:vector size="11" baseType="lpstr">
      <vt:lpstr>lecture_title</vt:lpstr>
      <vt:lpstr>lecture_default</vt:lpstr>
      <vt:lpstr>Equation</vt:lpstr>
      <vt:lpstr>Slide 0</vt:lpstr>
      <vt:lpstr>Slide 1</vt:lpstr>
      <vt:lpstr>Slide 2</vt:lpstr>
      <vt:lpstr>Slide 3</vt:lpstr>
      <vt:lpstr>Slide 4</vt:lpstr>
      <vt:lpstr>Slide 5</vt:lpstr>
      <vt:lpstr>Slide 6</vt:lpstr>
      <vt:lpstr>Slide 7</vt:lpstr>
    </vt:vector>
  </TitlesOfParts>
  <Company>Gateway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Valued Gateway Client</dc:creator>
  <cp:lastModifiedBy>picone</cp:lastModifiedBy>
  <cp:revision>2190</cp:revision>
  <dcterms:created xsi:type="dcterms:W3CDTF">2002-09-12T17:13:32Z</dcterms:created>
  <dcterms:modified xsi:type="dcterms:W3CDTF">2008-11-18T03:39:55Z</dcterms:modified>
</cp:coreProperties>
</file>