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2"/>
  </p:notesMasterIdLst>
  <p:handoutMasterIdLst>
    <p:handoutMasterId r:id="rId13"/>
  </p:handoutMasterIdLst>
  <p:sldIdLst>
    <p:sldId id="325" r:id="rId3"/>
    <p:sldId id="557" r:id="rId4"/>
    <p:sldId id="587" r:id="rId5"/>
    <p:sldId id="592" r:id="rId6"/>
    <p:sldId id="593" r:id="rId7"/>
    <p:sldId id="594" r:id="rId8"/>
    <p:sldId id="596" r:id="rId9"/>
    <p:sldId id="597" r:id="rId10"/>
    <p:sldId id="591" r:id="rId11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72" d="100"/>
          <a:sy n="72" d="100"/>
        </p:scale>
        <p:origin x="-1440" y="-90"/>
      </p:cViewPr>
      <p:guideLst>
        <p:guide orient="horz" pos="1865"/>
        <p:guide orient="horz" pos="2032"/>
        <p:guide pos="139"/>
        <p:guide pos="5474"/>
        <p:guide pos="41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6" y="130175"/>
            <a:ext cx="449014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8423 – Adaptive Signal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3" r:id="rId2"/>
    <p:sldLayoutId id="214748371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8423: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26,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ece.msstate.edu/research/isip/publications/courses/ece_8423/lectures/current/ARCHIVE/lecture_25_yu2008.pdf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vr-www.eng.cam.ac.uk/~tkk22/publication.htm" TargetMode="External"/><Relationship Id="rId5" Type="http://schemas.openxmlformats.org/officeDocument/2006/relationships/hyperlink" Target="http://www.ece.msstate.edu/research/isip/publications/courses/ece_8423/lectures/current/lecture_26.mp3" TargetMode="External"/><Relationship Id="rId4" Type="http://schemas.openxmlformats.org/officeDocument/2006/relationships/hyperlink" Target="http://www.ece.msstate.edu/research/isip/publications/courses/ece_8423/lectures/current/lecture_26.p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Adaptation Challenges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Historical Perspective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Discriminative Linear Transforms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Discriminative Mapping Transforms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Optimization Criteria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Experimental Results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KY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: Unsupervised Training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230188" indent="-230188">
              <a:spcBef>
                <a:spcPts val="1400"/>
              </a:spcBef>
            </a:pP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4"/>
              </a:rPr>
              <a:t>.../publications/courses/ece_8423/lectures/current/lecture_26.ppt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.../publications/courses/ece_8423/lectures/current/lecture_26.mp3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26: </a:t>
            </a:r>
            <a:r>
              <a:rPr lang="en-US" b="1" dirty="0" smtClean="0">
                <a:solidFill>
                  <a:schemeClr val="accent2"/>
                </a:solidFill>
              </a:rPr>
              <a:t>UNSUPERVISED </a:t>
            </a:r>
            <a:r>
              <a:rPr lang="en-US" b="1" dirty="0" smtClean="0">
                <a:solidFill>
                  <a:schemeClr val="accent2"/>
                </a:solidFill>
              </a:rPr>
              <a:t>DISCRIMINATIVE ADAPTATION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65217" name="Picture 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5267" y="1567897"/>
            <a:ext cx="2033277" cy="165790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65218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3881" y="3265556"/>
            <a:ext cx="1541630" cy="1730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Motivation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359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84356" y="584616"/>
            <a:ext cx="8672513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Today’s lecture will review an interesting paper recently presented at the 2008 International Conference on Acoustics, Speech and Signal </a:t>
            </a:r>
            <a:r>
              <a:rPr lang="en-US" sz="1800" b="1" dirty="0" smtClean="0"/>
              <a:t>Processing:</a:t>
            </a:r>
          </a:p>
          <a:p>
            <a:pPr marL="344488">
              <a:spcAft>
                <a:spcPts val="1200"/>
              </a:spcAft>
            </a:pPr>
            <a:r>
              <a:rPr lang="en-US" sz="1800" b="1" dirty="0" smtClean="0"/>
              <a:t>K. Yu, M.J.F. Gales and P.C. </a:t>
            </a:r>
            <a:r>
              <a:rPr lang="en-US" sz="1800" b="1" dirty="0" smtClean="0"/>
              <a:t>Woodland, “Unsupervised Discriminative Adaptation Using Discriminative Mapping,” in </a:t>
            </a:r>
            <a:r>
              <a:rPr lang="en-US" sz="1800" b="1" i="1" dirty="0" smtClean="0"/>
              <a:t>Proceedings of the International Conference on Acoustics, Speech and Signal Processing</a:t>
            </a:r>
            <a:r>
              <a:rPr lang="en-US" sz="1800" b="1" dirty="0" smtClean="0"/>
              <a:t>, </a:t>
            </a:r>
            <a:br>
              <a:rPr lang="en-US" sz="1800" b="1" dirty="0" smtClean="0"/>
            </a:br>
            <a:r>
              <a:rPr lang="en-US" sz="1800" b="1" dirty="0" smtClean="0"/>
              <a:t>pp. 4273-4276, Las Vegas, Nevada, U.S.A., March 2008.</a:t>
            </a:r>
            <a:endParaRPr lang="en-US" sz="1800" b="1" dirty="0" smtClean="0"/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Though this paper is focused on speech processing, the techniques described can be applied to any data set that demonstrates similar characteristics of speaker-dependent (data common to an experimental condition) and speaker-independent (multiple independent samples of the experimental conditions).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key contributions of this paper are with respect to the ability to estimate a discriminative transform that gives improved performance on unsupervised data. That is a problem common to most pattern recognition applications.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core idea is to separate discrimination and ML-based adaptation.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Historical Perspective on Adaptation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1"/>
            <a:ext cx="8738120" cy="6003234"/>
          </a:xfrm>
          <a:prstGeom prst="rect">
            <a:avLst/>
          </a:prstGeom>
        </p:spPr>
        <p:txBody>
          <a:bodyPr lIns="0" tIns="0" rIns="0" bIns="0"/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Linear transforms (e.g.,</a:t>
            </a:r>
            <a:r>
              <a:rPr lang="en-US" sz="1800" b="1" dirty="0" smtClean="0"/>
              <a:t> </a:t>
            </a:r>
            <a:r>
              <a:rPr lang="en-US" sz="1800" b="1" dirty="0" smtClean="0"/>
              <a:t>MLLR) are the most common form of adaptation for applications involving limited data.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ML must be used for unsupervised </a:t>
            </a:r>
            <a:r>
              <a:rPr lang="en-US" sz="1800" b="1" dirty="0" smtClean="0"/>
              <a:t>adaptation; discriminative models can be estimated on training data (where transcriptions are known) but are rarely appropriate for real applications.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Performance gains for discriminative models in unsupervised </a:t>
            </a:r>
            <a:r>
              <a:rPr lang="en-US" sz="1800" b="1" dirty="0" smtClean="0"/>
              <a:t>adaptation have been limited: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One approach is to use the “recognizer” to generate the most likely transcription of the data and to use that transcription for supervision.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If the accuracy of the recognizer is high, this can work well.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However, discriminative training/adaptation is very sensitive to </a:t>
            </a:r>
            <a:r>
              <a:rPr lang="en-US" sz="1800" b="1" dirty="0" smtClean="0"/>
              <a:t>transcription errors, so in practice, when performance is low, and you need adaptation to improve performance, this method does not work well.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Confidence measures and lattices can be used to minimize the effects of transcription errors, but this also reduces the impact of adaptation:</a:t>
            </a:r>
          </a:p>
          <a:p>
            <a:pPr marL="344488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The data you most need to adapt on is the data with the lowest confidence or poorest recognitio</a:t>
            </a:r>
            <a:r>
              <a:rPr lang="en-US" sz="1800" b="1" dirty="0" smtClean="0"/>
              <a:t>n performance.</a:t>
            </a:r>
            <a:endParaRPr lang="en-US" sz="1800" b="1" dirty="0" smtClean="0"/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Hence, discriminative adaptation has had limited success and has provided only marginal improvements in practice over ML.</a:t>
            </a:r>
            <a:endParaRPr kumimoji="0" lang="en-US" alt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Discriminative Mapping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1"/>
            <a:ext cx="8738120" cy="5761220"/>
          </a:xfrm>
          <a:prstGeom prst="rect">
            <a:avLst/>
          </a:prstGeom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number of methods to combine ML adaptation with discriminatively-trained models have been explored, including “speaker-adaptive” transforms and feature-based adaptation (to be discussed later). These approaches attempt to combin</a:t>
            </a:r>
            <a:r>
              <a:rPr lang="en-US" sz="1800" b="1" dirty="0" smtClean="0"/>
              <a:t>e a good “speaker-independent” discriminatively trained model with unsupervised speaker-dependent transformations.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criterion-mapping function is defined as an attempt to map a speaker-independent transform from one condition to another via some form of mapping (linear or nonlinear).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 this work, the goal is to map a “speaker-specific” ML-estimated </a:t>
            </a:r>
            <a:r>
              <a:rPr lang="en-US" sz="1800" b="1" dirty="0" smtClean="0"/>
              <a:t>linear transform to be more similar to a </a:t>
            </a:r>
            <a:r>
              <a:rPr lang="en-US" sz="1800" b="1" dirty="0" smtClean="0"/>
              <a:t>Minimum Phone </a:t>
            </a:r>
            <a:r>
              <a:rPr lang="en-US" sz="1800" b="1" dirty="0" smtClean="0"/>
              <a:t>Error (MPE) discriminatively trained transform</a:t>
            </a:r>
            <a:r>
              <a:rPr lang="en-US" sz="1800" b="1" dirty="0" smtClean="0"/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Recall, MPE is one of three discriminative training techniques in which the phone, or sub-sequence errors, are minimized.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linear transform </a:t>
            </a:r>
            <a:r>
              <a:rPr lang="en-US" sz="1800" b="1" dirty="0" smtClean="0"/>
              <a:t>will be </a:t>
            </a:r>
            <a:r>
              <a:rPr lang="en-US" sz="1800" b="1" dirty="0" smtClean="0"/>
              <a:t>estimated and used for this mapping. This transform is referred </a:t>
            </a:r>
            <a:r>
              <a:rPr lang="en-US" sz="1800" b="1" dirty="0" smtClean="0"/>
              <a:t>to as a </a:t>
            </a:r>
            <a:r>
              <a:rPr lang="en-US" sz="1800" b="1" i="1" dirty="0" smtClean="0">
                <a:solidFill>
                  <a:schemeClr val="accent1"/>
                </a:solidFill>
              </a:rPr>
              <a:t>discriminative </a:t>
            </a:r>
            <a:r>
              <a:rPr lang="en-US" sz="1800" b="1" i="1" dirty="0" smtClean="0">
                <a:solidFill>
                  <a:schemeClr val="accent1"/>
                </a:solidFill>
              </a:rPr>
              <a:t>mapping transform</a:t>
            </a:r>
            <a:r>
              <a:rPr lang="en-US" sz="1800" b="1" i="1" dirty="0" smtClean="0"/>
              <a:t> </a:t>
            </a:r>
            <a:r>
              <a:rPr lang="en-US" sz="1800" b="1" i="1" dirty="0" smtClean="0"/>
              <a:t>(DMT). </a:t>
            </a:r>
            <a:endParaRPr lang="en-US" sz="1800" b="1" i="1" dirty="0" smtClean="0"/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 </a:t>
            </a:r>
            <a:r>
              <a:rPr lang="en-US" sz="1800" b="1" dirty="0" smtClean="0"/>
              <a:t>theory this approach can be applied to </a:t>
            </a:r>
            <a:r>
              <a:rPr lang="en-US" sz="1800" b="1" dirty="0" smtClean="0"/>
              <a:t>any form </a:t>
            </a:r>
            <a:r>
              <a:rPr lang="en-US" sz="1800" b="1" dirty="0" smtClean="0"/>
              <a:t>of linear transform, either mean, covariance or features. </a:t>
            </a:r>
            <a:endParaRPr lang="en-US" sz="1800" b="1" dirty="0" smtClean="0"/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Here, the focus will be on adaptation of the means.</a:t>
            </a:r>
            <a:endParaRPr kumimoji="0" lang="en-US" altLang="en-US" sz="1800" b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 l="20867" t="66724" r="26616" b="18089"/>
          <a:stretch>
            <a:fillRect/>
          </a:stretch>
        </p:blipFill>
        <p:spPr bwMode="auto">
          <a:xfrm>
            <a:off x="458788" y="3299792"/>
            <a:ext cx="6082748" cy="102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322" name="Picture 10"/>
          <p:cNvPicPr>
            <a:picLocks noChangeAspect="1" noChangeArrowheads="1"/>
          </p:cNvPicPr>
          <p:nvPr/>
        </p:nvPicPr>
        <p:blipFill>
          <a:blip r:embed="rId2"/>
          <a:srcRect l="31394" t="37232" r="37600" b="51322"/>
          <a:stretch>
            <a:fillRect/>
          </a:stretch>
        </p:blipFill>
        <p:spPr bwMode="auto">
          <a:xfrm>
            <a:off x="458788" y="2093845"/>
            <a:ext cx="3591339" cy="77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Transforms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69321" name="Picture 9"/>
          <p:cNvPicPr>
            <a:picLocks noChangeAspect="1" noChangeArrowheads="1"/>
          </p:cNvPicPr>
          <p:nvPr/>
        </p:nvPicPr>
        <p:blipFill>
          <a:blip r:embed="rId3"/>
          <a:srcRect l="34897" t="53380" r="34439" b="37410"/>
          <a:stretch>
            <a:fillRect/>
          </a:stretch>
        </p:blipFill>
        <p:spPr bwMode="auto">
          <a:xfrm>
            <a:off x="458788" y="834888"/>
            <a:ext cx="3551583" cy="62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1"/>
            <a:ext cx="8738120" cy="5761220"/>
          </a:xfrm>
          <a:prstGeom prst="rect">
            <a:avLst/>
          </a:prstGeom>
        </p:spPr>
        <p:txBody>
          <a:bodyPr lIns="0" tIns="0" rIns="0" bIns="0"/>
          <a:lstStyle/>
          <a:p>
            <a:pPr marL="165100" indent="-165100">
              <a:spcAft>
                <a:spcPts val="4200"/>
              </a:spcAft>
              <a:buFont typeface="Arial" pitchFamily="34" charset="0"/>
              <a:buChar char="•"/>
            </a:pPr>
            <a:r>
              <a:rPr lang="en-US" sz="1800" b="1" dirty="0" smtClean="0"/>
              <a:t>MLLR was an approach to estimate a linear transform of the mean:</a:t>
            </a:r>
            <a:endParaRPr lang="en-US" sz="1800" b="1" kern="0" dirty="0" smtClean="0">
              <a:latin typeface="+mn-lt"/>
            </a:endParaRP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The  parameters of thi</a:t>
            </a:r>
            <a:r>
              <a:rPr lang="en-US" sz="1800" b="1" kern="0" dirty="0" smtClean="0">
                <a:latin typeface="+mn-lt"/>
              </a:rPr>
              <a:t>s transform were estimated using ML.</a:t>
            </a:r>
          </a:p>
          <a:p>
            <a:pPr marL="165100" indent="-165100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We have explored ways to estimate this transform discriminatively:</a:t>
            </a:r>
          </a:p>
          <a:p>
            <a:pPr marL="165100" indent="-165100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We have explored an MMI approach to estimating the transform and briefly mentioned MCE and MPE approaches that are based on loss functions: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To estimate the loss function, we need to know the transcription, </a:t>
            </a:r>
            <a:r>
              <a:rPr lang="en-US" sz="1800" i="1" kern="0" dirty="0" smtClean="0">
                <a:latin typeface="+mn-lt"/>
              </a:rPr>
              <a:t>H</a:t>
            </a:r>
            <a:r>
              <a:rPr lang="en-US" sz="1800" kern="0" baseline="30000" dirty="0" smtClean="0">
                <a:latin typeface="+mn-lt"/>
              </a:rPr>
              <a:t>(</a:t>
            </a:r>
            <a:r>
              <a:rPr lang="en-US" sz="1800" i="1" kern="0" baseline="30000" dirty="0" smtClean="0">
                <a:latin typeface="+mn-lt"/>
              </a:rPr>
              <a:t>s</a:t>
            </a:r>
            <a:r>
              <a:rPr lang="en-US" sz="1800" kern="0" baseline="30000" dirty="0" smtClean="0">
                <a:latin typeface="+mn-lt"/>
              </a:rPr>
              <a:t>)</a:t>
            </a:r>
            <a:r>
              <a:rPr lang="en-US" sz="1800" b="1" kern="0" dirty="0" smtClean="0">
                <a:latin typeface="+mn-lt"/>
              </a:rPr>
              <a:t>. This approach has worked well for supervised adaptation, but not as well for unsupervised adaptation.</a:t>
            </a:r>
            <a:endParaRPr lang="en-US" sz="1800" b="1" kern="0" dirty="0" smtClean="0">
              <a:latin typeface="+mn-lt"/>
            </a:endParaRP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We have seen that MMI trained models can be combined with ML trained adaptation to produce reasonable gains in performance.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MMI can be applied to features, models (e.g., Gaussian mixtures), or most other forms of transformations.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7" name="Picture 11"/>
          <p:cNvPicPr>
            <a:picLocks noChangeAspect="1" noChangeArrowheads="1"/>
          </p:cNvPicPr>
          <p:nvPr/>
        </p:nvPicPr>
        <p:blipFill>
          <a:blip r:embed="rId3"/>
          <a:srcRect l="45309" t="53657" r="20595" b="36234"/>
          <a:stretch>
            <a:fillRect/>
          </a:stretch>
        </p:blipFill>
        <p:spPr bwMode="auto">
          <a:xfrm>
            <a:off x="458788" y="3318501"/>
            <a:ext cx="3949148" cy="6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Discriminative Mapping Transforms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0"/>
            <a:ext cx="8738120" cy="6248399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Criterion mapping functions (CMFs) use the same </a:t>
            </a:r>
            <a:r>
              <a:rPr lang="en-US" sz="1800" b="1" dirty="0" smtClean="0"/>
              <a:t>approach, but introduces </a:t>
            </a:r>
            <a:r>
              <a:rPr lang="en-US" sz="1800" b="1" dirty="0" smtClean="0"/>
              <a:t>a speaker independent </a:t>
            </a:r>
            <a:r>
              <a:rPr lang="en-US" sz="1800" b="1" dirty="0" smtClean="0"/>
              <a:t>transformation of </a:t>
            </a:r>
            <a:r>
              <a:rPr lang="en-US" sz="1800" b="1" dirty="0" smtClean="0"/>
              <a:t>the speaker-specific </a:t>
            </a:r>
            <a:r>
              <a:rPr lang="en-US" sz="1800" b="1" dirty="0" smtClean="0"/>
              <a:t>transforms: 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</a:t>
            </a:r>
            <a:r>
              <a:rPr lang="en-US" sz="1800" b="1" dirty="0" smtClean="0"/>
              <a:t>CMF </a:t>
            </a:r>
            <a:r>
              <a:rPr lang="en-US" sz="1800" b="1" dirty="0" smtClean="0"/>
              <a:t>attempts to map ML-trained transforms </a:t>
            </a:r>
            <a:r>
              <a:rPr lang="en-US" sz="1800" b="1" dirty="0" smtClean="0"/>
              <a:t>into discriminative </a:t>
            </a:r>
            <a:r>
              <a:rPr lang="en-US" sz="1800" b="1" dirty="0" smtClean="0"/>
              <a:t>transforms</a:t>
            </a:r>
            <a:r>
              <a:rPr lang="en-US" sz="1800" b="1" dirty="0" smtClean="0"/>
              <a:t> </a:t>
            </a:r>
            <a:r>
              <a:rPr lang="en-US" sz="1800" b="1" dirty="0" smtClean="0"/>
              <a:t>(a transform on top of another transform).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mapping function is trained in a speaker-independent manner so that it can be applied to any speaker.</a:t>
            </a:r>
          </a:p>
          <a:p>
            <a:pPr marL="173038" indent="-173038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One form of this transform that has been investigated is a linear transform:</a:t>
            </a:r>
          </a:p>
          <a:p>
            <a:pPr marL="173038" indent="-173038">
              <a:spcAft>
                <a:spcPts val="1200"/>
              </a:spcAft>
            </a:pPr>
            <a:r>
              <a:rPr lang="en-US" sz="1800" b="1" dirty="0" smtClean="0"/>
              <a:t>	</a:t>
            </a:r>
            <a:r>
              <a:rPr lang="en-US" sz="1800" b="1" dirty="0" smtClean="0"/>
              <a:t>where </a:t>
            </a:r>
            <a:r>
              <a:rPr lang="en-US" sz="1800" i="1" dirty="0" err="1" smtClean="0"/>
              <a:t>vec</a:t>
            </a:r>
            <a:r>
              <a:rPr lang="en-US" sz="1800" dirty="0" smtClean="0"/>
              <a:t>() </a:t>
            </a:r>
            <a:r>
              <a:rPr lang="en-US" sz="1800" b="1" dirty="0" smtClean="0"/>
              <a:t>maps the transformation matrix to a vector (to reduce parameters).</a:t>
            </a:r>
          </a:p>
          <a:p>
            <a:pPr marL="173038" indent="-173038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If we restrict </a:t>
            </a:r>
            <a:r>
              <a:rPr lang="en-US" sz="1800" b="1" dirty="0" err="1" smtClean="0"/>
              <a:t>H</a:t>
            </a:r>
            <a:r>
              <a:rPr lang="en-US" sz="1800" i="1" baseline="-25000" dirty="0" err="1" smtClean="0"/>
              <a:t>dl</a:t>
            </a:r>
            <a:r>
              <a:rPr lang="en-US" sz="1800" b="1" dirty="0" smtClean="0"/>
              <a:t> to a block diagonal matrix, then this transformation can be simplified to:</a:t>
            </a:r>
            <a:endParaRPr lang="en-US" sz="1800" b="1" dirty="0" smtClean="0"/>
          </a:p>
          <a:p>
            <a:pPr marL="173038" indent="-173038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For mean adaptation, this further simplifies to:</a:t>
            </a:r>
          </a:p>
          <a:p>
            <a:pPr marL="173038" indent="-173038">
              <a:spcAft>
                <a:spcPts val="3600"/>
              </a:spcAft>
            </a:pPr>
            <a:r>
              <a:rPr lang="en-US" sz="1800" b="1" dirty="0" smtClean="0"/>
              <a:t>	</a:t>
            </a:r>
            <a:r>
              <a:rPr lang="en-US" sz="1800" b="1" dirty="0" smtClean="0"/>
              <a:t>The speaker independent transform can be estimated in a manner similar to our previous DLT approach.</a:t>
            </a:r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/>
        </p:nvGraphicFramePr>
        <p:xfrm>
          <a:off x="3496227" y="835233"/>
          <a:ext cx="266700" cy="304800"/>
        </p:xfrm>
        <a:graphic>
          <a:graphicData uri="http://schemas.openxmlformats.org/presentationml/2006/ole">
            <p:oleObj spid="_x0000_s270339" name="Equation" r:id="rId4" imgW="177480" imgH="203040" progId="Equation.3">
              <p:embed/>
            </p:oleObj>
          </a:graphicData>
        </a:graphic>
      </p:graphicFrame>
      <p:pic>
        <p:nvPicPr>
          <p:cNvPr id="270345" name="Picture 9"/>
          <p:cNvPicPr>
            <a:picLocks noChangeAspect="1" noChangeArrowheads="1"/>
          </p:cNvPicPr>
          <p:nvPr/>
        </p:nvPicPr>
        <p:blipFill>
          <a:blip r:embed="rId5"/>
          <a:srcRect l="35583" t="68273" r="42677" b="24085"/>
          <a:stretch>
            <a:fillRect/>
          </a:stretch>
        </p:blipFill>
        <p:spPr bwMode="auto">
          <a:xfrm>
            <a:off x="286512" y="1179444"/>
            <a:ext cx="2517913" cy="5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8" name="Picture 12"/>
          <p:cNvPicPr>
            <a:picLocks noChangeAspect="1" noChangeArrowheads="1"/>
          </p:cNvPicPr>
          <p:nvPr/>
        </p:nvPicPr>
        <p:blipFill>
          <a:blip r:embed="rId6"/>
          <a:srcRect l="49542" t="62982" r="24600" b="30355"/>
          <a:stretch>
            <a:fillRect/>
          </a:stretch>
        </p:blipFill>
        <p:spPr bwMode="auto">
          <a:xfrm>
            <a:off x="313016" y="4929809"/>
            <a:ext cx="2994992" cy="45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9" name="Picture 13"/>
          <p:cNvPicPr>
            <a:picLocks noChangeAspect="1" noChangeArrowheads="1"/>
          </p:cNvPicPr>
          <p:nvPr/>
        </p:nvPicPr>
        <p:blipFill>
          <a:blip r:embed="rId7"/>
          <a:srcRect l="45538" t="86301" r="21396" b="6448"/>
          <a:stretch>
            <a:fillRect/>
          </a:stretch>
        </p:blipFill>
        <p:spPr bwMode="auto">
          <a:xfrm>
            <a:off x="458788" y="5605670"/>
            <a:ext cx="3829878" cy="4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2"/>
          <a:srcRect l="22311" t="48089" r="21053" b="37214"/>
          <a:stretch>
            <a:fillRect/>
          </a:stretch>
        </p:blipFill>
        <p:spPr bwMode="auto">
          <a:xfrm>
            <a:off x="458788" y="834888"/>
            <a:ext cx="6559826" cy="9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Optimization Criterion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0"/>
            <a:ext cx="8738120" cy="6248399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The training criterion for the DLT can be expressed as: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is computed on the training data, and is computed using the ML-derived transform for each speaker, and then summed over all speakers. The advantage of this is that we have much more supervised data to use to estimate the discriminative transforms.</a:t>
            </a:r>
            <a:endParaRPr lang="en-US" sz="1800" b="1" dirty="0" smtClean="0"/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So, in training this transform, this approach essentially adjusts W to minimize the loss function using ML parameter estimates derived from the training data. In recognition mode, this transform is used in conjunction with the ML-adapted estimates from the unsupervised adaptation.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Hence, we are attempting to decouple adaptation and discrimination, hoping that the discriminative aspects are independent of the change in environment.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Instead of training a single transformation over all data, multiple transformation matrices can be estimated using a process similar to regression classes in MLLR. For example, the mean vectors can be clustered, and a transformation matrix can be built for each cluster. Alternately, this can be clustered by decision trees, phonetic characteristics, or both.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2"/>
          <a:srcRect l="22082" t="45934" r="23112" b="27220"/>
          <a:stretch>
            <a:fillRect/>
          </a:stretch>
        </p:blipFill>
        <p:spPr bwMode="auto">
          <a:xfrm>
            <a:off x="1380642" y="4704521"/>
            <a:ext cx="6347791" cy="1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Experimentation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20"/>
          <p:cNvSpPr txBox="1">
            <a:spLocks noChangeArrowheads="1"/>
          </p:cNvSpPr>
          <p:nvPr/>
        </p:nvSpPr>
        <p:spPr>
          <a:xfrm>
            <a:off x="178868" y="609601"/>
            <a:ext cx="8738120" cy="583096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General framework: 5,000 speakers and 256 hours of training data; 144 speakers and 6 hours of adaptation/test data.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Performance as a function of the number of transforms:</a:t>
            </a:r>
            <a:endParaRPr lang="en-US" sz="1800" b="1" dirty="0" smtClean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/>
          <a:srcRect l="33982" t="40447" r="21053" b="21537"/>
          <a:stretch>
            <a:fillRect/>
          </a:stretch>
        </p:blipFill>
        <p:spPr bwMode="auto">
          <a:xfrm>
            <a:off x="1950486" y="1672117"/>
            <a:ext cx="5208104" cy="257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180907" y="4313583"/>
            <a:ext cx="8738120" cy="583096"/>
          </a:xfrm>
          <a:prstGeom prst="rect">
            <a:avLst/>
          </a:prstGeom>
        </p:spPr>
        <p:txBody>
          <a:bodyPr lIns="0" tIns="0" rIns="0" bIns="0"/>
          <a:lstStyle/>
          <a:p>
            <a:pPr marL="173038" indent="-173038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Performance as a function of the source of the supervision hypothesis: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22665"/>
            <a:ext cx="86883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 smtClean="0"/>
              <a:t>Introduced a hybrid approach to adaptation that attempts to separate discrimination from ML adaptation.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Described </a:t>
            </a:r>
            <a:r>
              <a:rPr lang="en-US" sz="1800" b="1" dirty="0" smtClean="0"/>
              <a:t>a new framework for robust </a:t>
            </a:r>
            <a:r>
              <a:rPr lang="en-US" sz="1800" b="1" dirty="0" smtClean="0"/>
              <a:t>discriminative unsupervised adaptation that uses a speaker-independent criterion </a:t>
            </a:r>
            <a:r>
              <a:rPr lang="en-US" sz="1800" b="1" dirty="0" smtClean="0"/>
              <a:t>mapping function (</a:t>
            </a:r>
            <a:r>
              <a:rPr lang="en-US" sz="1800" b="1" dirty="0" smtClean="0"/>
              <a:t>CMF) estimated </a:t>
            </a:r>
            <a:r>
              <a:rPr lang="en-US" sz="1800" b="1" dirty="0" smtClean="0"/>
              <a:t>during </a:t>
            </a:r>
            <a:r>
              <a:rPr lang="en-US" sz="1800" b="1" dirty="0" smtClean="0"/>
              <a:t>training to map </a:t>
            </a:r>
            <a:r>
              <a:rPr lang="en-US" sz="1800" b="1" dirty="0" smtClean="0"/>
              <a:t>the ML estimated speaker-dependent transforms to </a:t>
            </a:r>
            <a:r>
              <a:rPr lang="en-US" sz="1800" b="1" dirty="0" smtClean="0"/>
              <a:t>a more </a:t>
            </a:r>
            <a:r>
              <a:rPr lang="en-US" sz="1800" b="1" dirty="0" smtClean="0"/>
              <a:t>discriminative form</a:t>
            </a:r>
            <a:r>
              <a:rPr lang="en-US" sz="1800" b="1" dirty="0" smtClean="0"/>
              <a:t>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</a:t>
            </a:r>
            <a:r>
              <a:rPr lang="en-US" sz="1800" b="1" dirty="0" smtClean="0"/>
              <a:t>transform is </a:t>
            </a:r>
            <a:r>
              <a:rPr lang="en-US" sz="1800" b="1" dirty="0" smtClean="0"/>
              <a:t>not highly </a:t>
            </a:r>
            <a:r>
              <a:rPr lang="en-US" sz="1800" b="1" dirty="0" smtClean="0"/>
              <a:t>sensitive to the adaptation hypotheses, which is a major issue with standard discriminative estimation of linear transforms</a:t>
            </a:r>
            <a:r>
              <a:rPr lang="en-US" sz="1800" b="1" dirty="0" smtClean="0"/>
              <a:t>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simple initial </a:t>
            </a:r>
            <a:r>
              <a:rPr lang="en-US" sz="1800" b="1" dirty="0" smtClean="0"/>
              <a:t>implementation of the CMF based on linear transforms </a:t>
            </a:r>
            <a:r>
              <a:rPr lang="en-US" sz="1800" b="1" dirty="0" smtClean="0"/>
              <a:t>is described</a:t>
            </a:r>
            <a:r>
              <a:rPr lang="en-US" sz="1800" b="1" dirty="0" smtClean="0"/>
              <a:t>. This is referred to as a discriminative mapping </a:t>
            </a:r>
            <a:r>
              <a:rPr lang="en-US" sz="1800" b="1" dirty="0" smtClean="0"/>
              <a:t>transform (DMT).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Future work: A number </a:t>
            </a:r>
            <a:r>
              <a:rPr lang="en-US" sz="1800" b="1" dirty="0" smtClean="0"/>
              <a:t>of alternative transforms and </a:t>
            </a:r>
            <a:r>
              <a:rPr lang="en-US" sz="1800" b="1" dirty="0" smtClean="0"/>
              <a:t>applications will </a:t>
            </a:r>
            <a:r>
              <a:rPr lang="en-US" sz="1800" b="1" dirty="0" smtClean="0"/>
              <a:t>be investigated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800" b="1" dirty="0" smtClean="0"/>
              <a:t>Next: unsupervised adaptation using large amounts of data.</a:t>
            </a:r>
            <a:endParaRPr lang="en-US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23783</TotalTime>
  <Words>1033</Words>
  <Application>Microsoft PowerPoint</Application>
  <PresentationFormat>Letter Paper (8.5x11 in)</PresentationFormat>
  <Paragraphs>67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2224</cp:revision>
  <dcterms:created xsi:type="dcterms:W3CDTF">2002-09-12T17:13:32Z</dcterms:created>
  <dcterms:modified xsi:type="dcterms:W3CDTF">2008-11-18T06:03:57Z</dcterms:modified>
</cp:coreProperties>
</file>