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17"/>
  </p:notesMasterIdLst>
  <p:handoutMasterIdLst>
    <p:handoutMasterId r:id="rId18"/>
  </p:handoutMasterIdLst>
  <p:sldIdLst>
    <p:sldId id="325" r:id="rId3"/>
    <p:sldId id="557" r:id="rId4"/>
    <p:sldId id="587" r:id="rId5"/>
    <p:sldId id="592" r:id="rId6"/>
    <p:sldId id="593" r:id="rId7"/>
    <p:sldId id="594" r:id="rId8"/>
    <p:sldId id="596" r:id="rId9"/>
    <p:sldId id="597" r:id="rId10"/>
    <p:sldId id="598" r:id="rId11"/>
    <p:sldId id="599" r:id="rId12"/>
    <p:sldId id="600" r:id="rId13"/>
    <p:sldId id="601" r:id="rId14"/>
    <p:sldId id="602" r:id="rId15"/>
    <p:sldId id="591" r:id="rId16"/>
  </p:sldIdLst>
  <p:sldSz cx="9144000" cy="6858000" type="letter"/>
  <p:notesSz cx="7077075" cy="9004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92034"/>
    <a:srgbClr val="EFF755"/>
    <a:srgbClr val="CC6600"/>
    <a:srgbClr val="6666FF"/>
    <a:srgbClr val="008000"/>
    <a:srgbClr val="000080"/>
    <a:srgbClr val="004000"/>
    <a:srgbClr val="9966F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4713" autoAdjust="0"/>
    <p:restoredTop sz="96226" autoAdjust="0"/>
  </p:normalViewPr>
  <p:slideViewPr>
    <p:cSldViewPr snapToGrid="0">
      <p:cViewPr varScale="1">
        <p:scale>
          <a:sx n="72" d="100"/>
          <a:sy n="72" d="100"/>
        </p:scale>
        <p:origin x="-1440" y="-90"/>
      </p:cViewPr>
      <p:guideLst>
        <p:guide orient="horz" pos="1865"/>
        <p:guide orient="horz" pos="2032"/>
        <p:guide pos="139"/>
        <p:guide pos="5616"/>
        <p:guide pos="41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2835"/>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66158826-EADE-4792-AB13-43381F09BF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4636" y="4277043"/>
            <a:ext cx="5187804" cy="405193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ECC53042-5A96-4DBC-B738-B843823BA6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5" name="Text Box 8"/>
          <p:cNvSpPr txBox="1">
            <a:spLocks noChangeArrowheads="1"/>
          </p:cNvSpPr>
          <p:nvPr/>
        </p:nvSpPr>
        <p:spPr bwMode="auto">
          <a:xfrm>
            <a:off x="479426" y="130175"/>
            <a:ext cx="4490140" cy="369332"/>
          </a:xfrm>
          <a:prstGeom prst="rect">
            <a:avLst/>
          </a:prstGeom>
          <a:solidFill>
            <a:srgbClr val="FFFFFF"/>
          </a:solidFill>
          <a:ln w="9525">
            <a:noFill/>
            <a:miter lim="800000"/>
            <a:headEnd/>
            <a:tailEnd/>
          </a:ln>
        </p:spPr>
        <p:txBody>
          <a:bodyPr wrap="square" anchor="ctr" anchorCtr="1">
            <a:spAutoFit/>
          </a:bodyPr>
          <a:lstStyle/>
          <a:p>
            <a:pPr>
              <a:spcBef>
                <a:spcPct val="50000"/>
              </a:spcBef>
            </a:pPr>
            <a:r>
              <a:rPr lang="en-US" sz="1800" b="1" dirty="0">
                <a:solidFill>
                  <a:srgbClr val="333399"/>
                </a:solidFill>
              </a:rPr>
              <a:t>ECE </a:t>
            </a:r>
            <a:r>
              <a:rPr lang="en-US" sz="1800" b="1" dirty="0" smtClean="0">
                <a:solidFill>
                  <a:srgbClr val="333399"/>
                </a:solidFill>
              </a:rPr>
              <a:t>8423 – Adaptive Signal Processing</a:t>
            </a:r>
          </a:p>
        </p:txBody>
      </p:sp>
    </p:spTree>
  </p:cSld>
  <p:clrMap bg1="lt1" tx1="dk1" bg2="lt2" tx2="dk2" accent1="accent1" accent2="accent2" accent3="accent3" accent4="accent4" accent5="accent5" accent6="accent6" hlink="hlink" folHlink="folHlink"/>
  <p:sldLayoutIdLst>
    <p:sldLayoutId id="2147483685" r:id="rId1"/>
    <p:sldLayoutId id="2147483713" r:id="rId2"/>
    <p:sldLayoutId id="214748371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a:t>
            </a:r>
            <a:r>
              <a:rPr lang="en-US" sz="1200" b="1" dirty="0" smtClean="0">
                <a:solidFill>
                  <a:srgbClr val="892034"/>
                </a:solidFill>
              </a:rPr>
              <a:t>8423: </a:t>
            </a:r>
            <a:r>
              <a:rPr lang="en-US" sz="1200" b="1" dirty="0">
                <a:solidFill>
                  <a:srgbClr val="892034"/>
                </a:solidFill>
              </a:rPr>
              <a:t>Lecture </a:t>
            </a:r>
            <a:r>
              <a:rPr lang="en-US" sz="1200" b="1" dirty="0" smtClean="0">
                <a:solidFill>
                  <a:srgbClr val="892034"/>
                </a:solidFill>
              </a:rPr>
              <a:t>27, </a:t>
            </a:r>
            <a:r>
              <a:rPr lang="en-US" sz="1200" b="1" dirty="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e.msstate.edu/research/isip/publications/courses/ece_8423/lectures/current/ARCHIVE/lecture_27_schwartz2008.pdf"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ece.msstate.edu/research/isip/projects/speech/software/tutorials/conferences/srstw02/program/session_07/training/index.html" TargetMode="External"/><Relationship Id="rId5" Type="http://schemas.openxmlformats.org/officeDocument/2006/relationships/hyperlink" Target="http://www.ece.msstate.edu/research/isip/publications/courses/ece_8423/lectures/current/lecture_27.mp3" TargetMode="External"/><Relationship Id="rId4" Type="http://schemas.openxmlformats.org/officeDocument/2006/relationships/hyperlink" Target="http://www.ece.msstate.edu/research/isip/publications/courses/ece_8423/lectures/current/lecture_27.pp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lvl="0" indent="-176213" fontAlgn="auto">
              <a:spcAft>
                <a:spcPts val="0"/>
              </a:spcAft>
              <a:buFont typeface="Arial" pitchFamily="34" charset="0"/>
              <a:buChar char="•"/>
              <a:defRPr/>
            </a:pP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Objectives:</a:t>
            </a:r>
            <a:br>
              <a:rPr kumimoji="0" lang="en-US" sz="2400" b="1" i="0" u="none" strike="noStrike" kern="1200" cap="none" spc="0" normalizeH="0" baseline="0" noProof="0" dirty="0" smtClean="0">
                <a:ln>
                  <a:noFill/>
                </a:ln>
                <a:solidFill>
                  <a:schemeClr val="accent1"/>
                </a:solidFill>
                <a:effectLst/>
                <a:uLnTx/>
                <a:uFillTx/>
                <a:latin typeface="+mn-lt"/>
                <a:ea typeface="+mn-ea"/>
                <a:cs typeface="+mn-cs"/>
              </a:rPr>
            </a:br>
            <a:r>
              <a:rPr lang="en-US" sz="1800" b="1" dirty="0" smtClean="0">
                <a:solidFill>
                  <a:schemeClr val="tx2"/>
                </a:solidFill>
                <a:latin typeface="+mn-lt"/>
              </a:rPr>
              <a:t>Adaptation</a:t>
            </a:r>
            <a:endParaRPr kumimoji="0" lang="en-US" sz="1800" b="1" i="0" u="none" strike="noStrike" kern="1200" cap="none" spc="0" normalizeH="0" baseline="0" noProof="0" dirty="0" smtClean="0">
              <a:ln>
                <a:noFill/>
              </a:ln>
              <a:solidFill>
                <a:schemeClr val="tx2"/>
              </a:solidFill>
              <a:effectLst/>
              <a:uLnTx/>
              <a:uFillTx/>
              <a:latin typeface="+mn-lt"/>
              <a:ea typeface="+mn-ea"/>
              <a:cs typeface="+mn-cs"/>
            </a:endParaRPr>
          </a:p>
          <a:p>
            <a:pPr marL="230188" indent="-230188">
              <a:spcBef>
                <a:spcPts val="1400"/>
              </a:spcBef>
              <a:buFont typeface="Arial" pitchFamily="34" charset="0"/>
              <a:buChar char="•"/>
            </a:pP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Resources:</a:t>
            </a:r>
            <a:br>
              <a:rPr kumimoji="0" lang="en-US" sz="2400" b="1" i="0" u="none" strike="noStrike" kern="1200" cap="none" spc="0" normalizeH="0" baseline="0" noProof="0" dirty="0" smtClean="0">
                <a:ln>
                  <a:noFill/>
                </a:ln>
                <a:solidFill>
                  <a:schemeClr val="accent1"/>
                </a:solidFill>
                <a:effectLst/>
                <a:uLnTx/>
                <a:uFillTx/>
                <a:latin typeface="+mn-lt"/>
                <a:ea typeface="+mn-ea"/>
                <a:cs typeface="+mn-cs"/>
              </a:rPr>
            </a:br>
            <a:r>
              <a:rPr lang="en-US" sz="1800" b="1" dirty="0" smtClean="0">
                <a:solidFill>
                  <a:schemeClr val="bg1"/>
                </a:solidFill>
                <a:hlinkClick r:id="rId3"/>
              </a:rPr>
              <a:t>RS: Unsupervised vs. Supervised</a:t>
            </a:r>
            <a:endParaRPr lang="en-US" sz="1800" b="1" dirty="0" smtClean="0">
              <a:solidFill>
                <a:schemeClr val="accent2"/>
              </a:solidFill>
            </a:endParaRPr>
          </a:p>
          <a:p>
            <a:pPr marL="230188" indent="-230188">
              <a:spcBef>
                <a:spcPts val="1400"/>
              </a:spcBef>
            </a:pPr>
            <a:endParaRPr lang="en-US" sz="1800" b="1" dirty="0" smtClean="0">
              <a:solidFill>
                <a:schemeClr val="accent2"/>
              </a:solidFill>
              <a:latin typeface="+mn-lt"/>
            </a:endParaRPr>
          </a:p>
        </p:txBody>
      </p:sp>
      <p:sp>
        <p:nvSpPr>
          <p:cNvPr id="5" name="Text Box 7"/>
          <p:cNvSpPr txBox="1">
            <a:spLocks noChangeArrowheads="1"/>
          </p:cNvSpPr>
          <p:nvPr/>
        </p:nvSpPr>
        <p:spPr bwMode="auto">
          <a:xfrm>
            <a:off x="479425" y="5739618"/>
            <a:ext cx="8243888" cy="646319"/>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pPr>
            <a:r>
              <a:rPr lang="en-US" sz="1800" b="1" dirty="0">
                <a:solidFill>
                  <a:schemeClr val="accent1"/>
                </a:solidFill>
              </a:rPr>
              <a:t>•	URL: </a:t>
            </a:r>
            <a:r>
              <a:rPr lang="en-US" sz="1800" b="1" dirty="0" smtClean="0">
                <a:solidFill>
                  <a:schemeClr val="accent2"/>
                </a:solidFill>
                <a:hlinkClick r:id="rId4"/>
              </a:rPr>
              <a:t>.../publications/courses/ece_8423/lectures/current/lecture_27.ppt</a:t>
            </a:r>
            <a:endParaRPr lang="en-US" sz="1800" b="1" dirty="0" smtClean="0">
              <a:solidFill>
                <a:schemeClr val="accent2"/>
              </a:solidFill>
            </a:endParaRPr>
          </a:p>
          <a:p>
            <a:pPr marL="176213" indent="-176213">
              <a:lnSpc>
                <a:spcPct val="90000"/>
              </a:lnSpc>
              <a:spcBef>
                <a:spcPct val="20000"/>
              </a:spcBef>
            </a:pPr>
            <a:r>
              <a:rPr lang="en-US" sz="1800" b="1" dirty="0" smtClean="0">
                <a:solidFill>
                  <a:schemeClr val="accent1"/>
                </a:solidFill>
              </a:rPr>
              <a:t>•	MP3: </a:t>
            </a:r>
            <a:r>
              <a:rPr lang="en-US" sz="1800" b="1" dirty="0" smtClean="0">
                <a:solidFill>
                  <a:schemeClr val="accent2"/>
                </a:solidFill>
                <a:hlinkClick r:id="rId5"/>
              </a:rPr>
              <a:t>.../publications/courses/ece_8423/lectures/current/lecture_27.mp3</a:t>
            </a:r>
            <a:endParaRPr lang="en-US" sz="1800" b="1" dirty="0">
              <a:solidFill>
                <a:schemeClr val="accent2"/>
              </a:solidFill>
            </a:endParaRPr>
          </a:p>
        </p:txBody>
      </p:sp>
      <p:sp>
        <p:nvSpPr>
          <p:cNvPr id="6" name="Text Box 29"/>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tabLst>
                <a:tab pos="2908300" algn="l"/>
              </a:tabLst>
            </a:pPr>
            <a:r>
              <a:rPr lang="en-US" b="1" dirty="0">
                <a:solidFill>
                  <a:schemeClr val="accent1"/>
                </a:solidFill>
              </a:rPr>
              <a:t>LECTURE </a:t>
            </a:r>
            <a:r>
              <a:rPr lang="en-US" b="1" dirty="0" smtClean="0">
                <a:solidFill>
                  <a:schemeClr val="accent1"/>
                </a:solidFill>
              </a:rPr>
              <a:t>27: </a:t>
            </a:r>
            <a:r>
              <a:rPr lang="en-US" b="1" dirty="0" smtClean="0">
                <a:solidFill>
                  <a:schemeClr val="accent2"/>
                </a:solidFill>
              </a:rPr>
              <a:t>UNSUPERVISED </a:t>
            </a:r>
            <a:r>
              <a:rPr lang="en-US" b="1" dirty="0" smtClean="0">
                <a:solidFill>
                  <a:schemeClr val="accent2"/>
                </a:solidFill>
              </a:rPr>
              <a:t>VS. SUPERVISED ADAPTATION</a:t>
            </a:r>
            <a:endParaRPr lang="en-US" b="1" dirty="0">
              <a:solidFill>
                <a:schemeClr val="accent2"/>
              </a:solidFill>
            </a:endParaRPr>
          </a:p>
        </p:txBody>
      </p:sp>
      <p:pic>
        <p:nvPicPr>
          <p:cNvPr id="276483" name="Picture 3">
            <a:hlinkClick r:id="rId6"/>
          </p:cNvPr>
          <p:cNvPicPr>
            <a:picLocks noChangeAspect="1" noChangeArrowheads="1"/>
          </p:cNvPicPr>
          <p:nvPr/>
        </p:nvPicPr>
        <p:blipFill>
          <a:blip r:embed="rId7"/>
          <a:srcRect/>
          <a:stretch>
            <a:fillRect/>
          </a:stretch>
        </p:blipFill>
        <p:spPr bwMode="auto">
          <a:xfrm>
            <a:off x="5199063" y="1582186"/>
            <a:ext cx="2819400" cy="3667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7013" y="57150"/>
            <a:ext cx="866215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Training Strategies</a:t>
            </a:r>
            <a:endParaRPr lang="en-US" b="1" dirty="0">
              <a:solidFill>
                <a:schemeClr val="accent2"/>
              </a:solidFill>
            </a:endParaRPr>
          </a:p>
        </p:txBody>
      </p:sp>
      <p:sp>
        <p:nvSpPr>
          <p:cNvPr id="4" name="Rectangle 20"/>
          <p:cNvSpPr txBox="1">
            <a:spLocks noChangeArrowheads="1"/>
          </p:cNvSpPr>
          <p:nvPr/>
        </p:nvSpPr>
        <p:spPr>
          <a:xfrm>
            <a:off x="178868" y="609601"/>
            <a:ext cx="8738120" cy="1470990"/>
          </a:xfrm>
          <a:prstGeom prst="rect">
            <a:avLst/>
          </a:prstGeom>
        </p:spPr>
        <p:txBody>
          <a:bodyPr lIns="0" tIns="0" rIns="0" bIns="0"/>
          <a:lstStyle/>
          <a:p>
            <a:pPr marL="173038" indent="-173038">
              <a:spcAft>
                <a:spcPts val="1200"/>
              </a:spcAft>
              <a:buFont typeface="Arial" pitchFamily="34" charset="0"/>
              <a:buChar char="•"/>
            </a:pPr>
            <a:r>
              <a:rPr lang="en-US" sz="1800" b="1" dirty="0" smtClean="0"/>
              <a:t>Explored </a:t>
            </a:r>
            <a:r>
              <a:rPr lang="en-US" sz="1800" b="1" dirty="0" smtClean="0"/>
              <a:t>different training strategies </a:t>
            </a:r>
            <a:r>
              <a:rPr lang="en-US" sz="1800" b="1" dirty="0" smtClean="0"/>
              <a:t>on the </a:t>
            </a:r>
            <a:r>
              <a:rPr lang="en-US" sz="1800" b="1" dirty="0" smtClean="0"/>
              <a:t>32-hour audio data since the turnaround time </a:t>
            </a:r>
            <a:r>
              <a:rPr lang="en-US" sz="1800" b="1" dirty="0" smtClean="0"/>
              <a:t>was shorter</a:t>
            </a:r>
            <a:r>
              <a:rPr lang="en-US" sz="1800" b="1" dirty="0" smtClean="0"/>
              <a:t>.</a:t>
            </a:r>
          </a:p>
          <a:p>
            <a:pPr marL="173038" indent="-173038">
              <a:spcAft>
                <a:spcPts val="1200"/>
              </a:spcAft>
              <a:buFont typeface="Arial" pitchFamily="34" charset="0"/>
              <a:buChar char="•"/>
            </a:pPr>
            <a:r>
              <a:rPr lang="en-US" sz="1800" b="1" dirty="0" smtClean="0"/>
              <a:t>There are different ways to add new data to </a:t>
            </a:r>
            <a:r>
              <a:rPr lang="en-US" sz="1800" b="1" dirty="0" smtClean="0"/>
              <a:t>unsupervised training. One common approach: the </a:t>
            </a:r>
            <a:r>
              <a:rPr lang="en-US" sz="1800" b="1" dirty="0" smtClean="0"/>
              <a:t>amount of new data added was close </a:t>
            </a:r>
            <a:r>
              <a:rPr lang="en-US" sz="1800" b="1" dirty="0" smtClean="0"/>
              <a:t>to be </a:t>
            </a:r>
            <a:r>
              <a:rPr lang="en-US" sz="1800" b="1" dirty="0" smtClean="0"/>
              <a:t>doubled at each time</a:t>
            </a:r>
            <a:r>
              <a:rPr lang="en-US" sz="1800" b="1" dirty="0" smtClean="0"/>
              <a:t>.</a:t>
            </a:r>
          </a:p>
          <a:p>
            <a:pPr marL="173038" indent="-173038">
              <a:spcAft>
                <a:spcPts val="1200"/>
              </a:spcAft>
              <a:buFont typeface="Arial" pitchFamily="34" charset="0"/>
              <a:buChar char="•"/>
            </a:pPr>
            <a:r>
              <a:rPr lang="en-US" sz="1800" b="1" dirty="0" smtClean="0"/>
              <a:t>Compared </a:t>
            </a:r>
            <a:r>
              <a:rPr lang="en-US" sz="1800" b="1" dirty="0" smtClean="0"/>
              <a:t>a similar </a:t>
            </a:r>
            <a:r>
              <a:rPr lang="en-US" sz="1800" b="1" dirty="0" smtClean="0"/>
              <a:t>data doubling strategy </a:t>
            </a:r>
            <a:r>
              <a:rPr lang="en-US" sz="1800" b="1" dirty="0" smtClean="0"/>
              <a:t>with a “use-all-data” strategy</a:t>
            </a:r>
            <a:r>
              <a:rPr lang="en-US" sz="1800" b="1" dirty="0" smtClean="0"/>
              <a:t>.</a:t>
            </a:r>
          </a:p>
          <a:p>
            <a:pPr marL="173038" indent="-173038">
              <a:spcAft>
                <a:spcPts val="1200"/>
              </a:spcAft>
              <a:buFont typeface="Arial" pitchFamily="34" charset="0"/>
              <a:buChar char="•"/>
            </a:pPr>
            <a:r>
              <a:rPr lang="en-US" sz="1800" b="1" dirty="0" smtClean="0"/>
              <a:t>The doubling </a:t>
            </a:r>
            <a:r>
              <a:rPr lang="en-US" sz="1800" b="1" dirty="0" smtClean="0"/>
              <a:t>strategy is to double the amount of data at </a:t>
            </a:r>
            <a:r>
              <a:rPr lang="en-US" sz="1800" b="1" dirty="0" smtClean="0"/>
              <a:t>each iteration </a:t>
            </a:r>
            <a:r>
              <a:rPr lang="en-US" sz="1800" b="1" dirty="0" smtClean="0"/>
              <a:t>of unsupervised </a:t>
            </a:r>
            <a:r>
              <a:rPr lang="en-US" sz="1800" b="1" dirty="0" smtClean="0"/>
              <a:t>training: used </a:t>
            </a:r>
            <a:r>
              <a:rPr lang="en-US" sz="1800" b="1" dirty="0" smtClean="0"/>
              <a:t>the model </a:t>
            </a:r>
            <a:r>
              <a:rPr lang="en-US" sz="1800" b="1" dirty="0" smtClean="0"/>
              <a:t>from the </a:t>
            </a:r>
            <a:r>
              <a:rPr lang="en-US" sz="1800" b="1" dirty="0" smtClean="0"/>
              <a:t>first hour of manual data to recognize a second hour </a:t>
            </a:r>
            <a:r>
              <a:rPr lang="en-US" sz="1800" b="1" dirty="0" smtClean="0"/>
              <a:t>of audio </a:t>
            </a:r>
            <a:r>
              <a:rPr lang="en-US" sz="1800" b="1" dirty="0" smtClean="0"/>
              <a:t>data. Then a model was estimated using these 2 </a:t>
            </a:r>
            <a:r>
              <a:rPr lang="en-US" sz="1800" b="1" dirty="0" smtClean="0"/>
              <a:t>hours of </a:t>
            </a:r>
            <a:r>
              <a:rPr lang="en-US" sz="1800" b="1" dirty="0" smtClean="0"/>
              <a:t>data. The resulting model was then used to transcribe </a:t>
            </a:r>
            <a:r>
              <a:rPr lang="en-US" sz="1800" b="1" dirty="0" smtClean="0"/>
              <a:t>2 more </a:t>
            </a:r>
            <a:r>
              <a:rPr lang="en-US" sz="1800" b="1" dirty="0" smtClean="0"/>
              <a:t>hours of new data plus the old 1-hour data. </a:t>
            </a:r>
            <a:r>
              <a:rPr lang="en-US" sz="1800" b="1" dirty="0" smtClean="0"/>
              <a:t>This process </a:t>
            </a:r>
            <a:r>
              <a:rPr lang="en-US" sz="1800" b="1" dirty="0" smtClean="0"/>
              <a:t>was repeated until we had used the full 32 hours </a:t>
            </a:r>
            <a:r>
              <a:rPr lang="en-US" sz="1800" b="1" dirty="0" smtClean="0"/>
              <a:t>of audio </a:t>
            </a:r>
            <a:r>
              <a:rPr lang="en-US" sz="1800" b="1" dirty="0" smtClean="0"/>
              <a:t>data</a:t>
            </a:r>
            <a:r>
              <a:rPr lang="en-US" sz="1800" b="1" dirty="0" smtClean="0"/>
              <a:t>.</a:t>
            </a:r>
          </a:p>
          <a:p>
            <a:pPr marL="173038" indent="-173038">
              <a:spcAft>
                <a:spcPts val="1200"/>
              </a:spcAft>
              <a:buFont typeface="Arial" pitchFamily="34" charset="0"/>
              <a:buChar char="•"/>
            </a:pPr>
            <a:r>
              <a:rPr lang="en-US" sz="1800" b="1" dirty="0" smtClean="0"/>
              <a:t>The </a:t>
            </a:r>
            <a:r>
              <a:rPr lang="en-US" sz="1800" b="1" dirty="0" smtClean="0"/>
              <a:t>“use-all-data” strategy is to use all </a:t>
            </a:r>
            <a:r>
              <a:rPr lang="en-US" sz="1800" b="1" dirty="0" smtClean="0"/>
              <a:t>available data </a:t>
            </a:r>
            <a:r>
              <a:rPr lang="en-US" sz="1800" b="1" dirty="0" smtClean="0"/>
              <a:t>in each </a:t>
            </a:r>
            <a:r>
              <a:rPr lang="en-US" sz="1800" b="1" dirty="0" smtClean="0"/>
              <a:t>iteration: used </a:t>
            </a:r>
            <a:r>
              <a:rPr lang="en-US" sz="1800" b="1" dirty="0" smtClean="0"/>
              <a:t>the model from </a:t>
            </a:r>
            <a:r>
              <a:rPr lang="en-US" sz="1800" b="1" dirty="0" smtClean="0"/>
              <a:t>the first </a:t>
            </a:r>
            <a:r>
              <a:rPr lang="en-US" sz="1800" b="1" dirty="0" smtClean="0"/>
              <a:t>hour of manual speech to recognize all the 31 hours </a:t>
            </a:r>
            <a:r>
              <a:rPr lang="en-US" sz="1800" b="1" dirty="0" smtClean="0"/>
              <a:t>of audio </a:t>
            </a:r>
            <a:r>
              <a:rPr lang="en-US" sz="1800" b="1" dirty="0" smtClean="0"/>
              <a:t>and then used these transcriptions to estimate a </a:t>
            </a:r>
            <a:r>
              <a:rPr lang="en-US" sz="1800" b="1" dirty="0" smtClean="0"/>
              <a:t>new model</a:t>
            </a:r>
            <a:r>
              <a:rPr lang="en-US" sz="1800" b="1" dirty="0" smtClean="0"/>
              <a:t>, and </a:t>
            </a:r>
            <a:r>
              <a:rPr lang="en-US" sz="1800" b="1" dirty="0" smtClean="0"/>
              <a:t>then used </a:t>
            </a:r>
            <a:r>
              <a:rPr lang="en-US" sz="1800" b="1" dirty="0" smtClean="0"/>
              <a:t>the resulting model to </a:t>
            </a:r>
            <a:r>
              <a:rPr lang="en-US" sz="1800" b="1" dirty="0" smtClean="0"/>
              <a:t>recognize the </a:t>
            </a:r>
            <a:r>
              <a:rPr lang="en-US" sz="1800" b="1" dirty="0" smtClean="0"/>
              <a:t>speech again for more iterations.</a:t>
            </a:r>
          </a:p>
          <a:p>
            <a:pPr marL="173038" indent="-173038">
              <a:spcAft>
                <a:spcPts val="1200"/>
              </a:spcAft>
              <a:buFont typeface="Arial" pitchFamily="34" charset="0"/>
              <a:buChar char="•"/>
            </a:pPr>
            <a:r>
              <a:rPr lang="en-US" sz="1800" b="1" dirty="0" smtClean="0"/>
              <a:t>For example: the </a:t>
            </a:r>
            <a:r>
              <a:rPr lang="en-US" sz="1800" b="1" dirty="0" smtClean="0"/>
              <a:t>label “1+1+2+4+8+16” signifies that the </a:t>
            </a:r>
            <a:r>
              <a:rPr lang="en-US" sz="1800" b="1" dirty="0" smtClean="0"/>
              <a:t>data was </a:t>
            </a:r>
            <a:r>
              <a:rPr lang="en-US" sz="1800" b="1" dirty="0" smtClean="0"/>
              <a:t>doubled gradually and the label “1+31” indicates </a:t>
            </a:r>
            <a:r>
              <a:rPr lang="en-US" sz="1800" b="1" dirty="0" smtClean="0"/>
              <a:t>that all </a:t>
            </a:r>
            <a:r>
              <a:rPr lang="en-US" sz="1800" b="1" dirty="0" smtClean="0"/>
              <a:t>the 31 hour audio data </a:t>
            </a:r>
            <a:r>
              <a:rPr lang="en-US" sz="1800" b="1" dirty="0" smtClean="0"/>
              <a:t>was used at </a:t>
            </a:r>
            <a:r>
              <a:rPr lang="en-US" sz="1800" b="1" dirty="0" smtClean="0"/>
              <a:t>each iteration</a:t>
            </a:r>
            <a:r>
              <a:rPr lang="en-US" sz="1800" b="1" dirty="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7013" y="57150"/>
            <a:ext cx="866215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Training Strategies</a:t>
            </a:r>
            <a:endParaRPr lang="en-US" b="1" dirty="0">
              <a:solidFill>
                <a:schemeClr val="accent2"/>
              </a:solidFill>
            </a:endParaRPr>
          </a:p>
        </p:txBody>
      </p:sp>
      <p:sp>
        <p:nvSpPr>
          <p:cNvPr id="4" name="Rectangle 20"/>
          <p:cNvSpPr txBox="1">
            <a:spLocks noChangeArrowheads="1"/>
          </p:cNvSpPr>
          <p:nvPr/>
        </p:nvSpPr>
        <p:spPr>
          <a:xfrm>
            <a:off x="178868" y="609601"/>
            <a:ext cx="8738120" cy="1470990"/>
          </a:xfrm>
          <a:prstGeom prst="rect">
            <a:avLst/>
          </a:prstGeom>
        </p:spPr>
        <p:txBody>
          <a:bodyPr lIns="0" tIns="0" rIns="0" bIns="0"/>
          <a:lstStyle/>
          <a:p>
            <a:pPr marL="173038" indent="-173038">
              <a:spcAft>
                <a:spcPts val="1200"/>
              </a:spcAft>
              <a:buFont typeface="Arial" pitchFamily="34" charset="0"/>
              <a:buChar char="•"/>
            </a:pPr>
            <a:r>
              <a:rPr lang="en-US" sz="1800" b="1" dirty="0" smtClean="0"/>
              <a:t>Data-doubling </a:t>
            </a:r>
            <a:r>
              <a:rPr lang="en-US" sz="1800" b="1" dirty="0" smtClean="0"/>
              <a:t>performs </a:t>
            </a:r>
            <a:r>
              <a:rPr lang="en-US" sz="1800" b="1" dirty="0" smtClean="0"/>
              <a:t/>
            </a:r>
            <a:br>
              <a:rPr lang="en-US" sz="1800" b="1" dirty="0" smtClean="0"/>
            </a:br>
            <a:r>
              <a:rPr lang="en-US" sz="1800" b="1" dirty="0" smtClean="0"/>
              <a:t>slightly better </a:t>
            </a:r>
            <a:r>
              <a:rPr lang="en-US" sz="1800" b="1" dirty="0" smtClean="0"/>
              <a:t>than </a:t>
            </a:r>
            <a:r>
              <a:rPr lang="en-US" sz="1800" b="1" dirty="0" smtClean="0"/>
              <a:t>the</a:t>
            </a:r>
            <a:br>
              <a:rPr lang="en-US" sz="1800" b="1" dirty="0" smtClean="0"/>
            </a:br>
            <a:r>
              <a:rPr lang="en-US" sz="1800" b="1" dirty="0" smtClean="0"/>
              <a:t>1</a:t>
            </a:r>
            <a:r>
              <a:rPr lang="en-US" sz="1800" b="1" baseline="30000" dirty="0" smtClean="0"/>
              <a:t>st</a:t>
            </a:r>
            <a:r>
              <a:rPr lang="en-US" sz="1800" b="1" dirty="0" smtClean="0"/>
              <a:t> iteration </a:t>
            </a:r>
            <a:r>
              <a:rPr lang="en-US" sz="1800" b="1" dirty="0" smtClean="0"/>
              <a:t>but </a:t>
            </a:r>
            <a:r>
              <a:rPr lang="en-US" sz="1800" b="1" dirty="0" smtClean="0"/>
              <a:t>worse </a:t>
            </a:r>
            <a:br>
              <a:rPr lang="en-US" sz="1800" b="1" dirty="0" smtClean="0"/>
            </a:br>
            <a:r>
              <a:rPr lang="en-US" sz="1800" b="1" dirty="0" smtClean="0"/>
              <a:t>than </a:t>
            </a:r>
            <a:r>
              <a:rPr lang="en-US" sz="1800" b="1" dirty="0" smtClean="0"/>
              <a:t>the </a:t>
            </a:r>
            <a:r>
              <a:rPr lang="en-US" sz="1800" b="1" dirty="0" smtClean="0"/>
              <a:t>2</a:t>
            </a:r>
            <a:r>
              <a:rPr lang="en-US" sz="1800" b="1" baseline="30000" dirty="0" smtClean="0"/>
              <a:t>nd</a:t>
            </a:r>
            <a:r>
              <a:rPr lang="en-US" sz="1800" b="1" dirty="0" smtClean="0"/>
              <a:t> iteration </a:t>
            </a:r>
            <a:r>
              <a:rPr lang="en-US" sz="1800" b="1" dirty="0" smtClean="0"/>
              <a:t>of </a:t>
            </a:r>
            <a:r>
              <a:rPr lang="en-US" sz="1800" b="1" dirty="0" smtClean="0"/>
              <a:t/>
            </a:r>
            <a:br>
              <a:rPr lang="en-US" sz="1800" b="1" dirty="0" smtClean="0"/>
            </a:br>
            <a:r>
              <a:rPr lang="en-US" sz="1800" b="1" dirty="0" smtClean="0"/>
              <a:t>the “use-all-data” strategy.</a:t>
            </a:r>
          </a:p>
          <a:p>
            <a:pPr marL="173038" indent="-173038">
              <a:spcAft>
                <a:spcPts val="1200"/>
              </a:spcAft>
              <a:buFont typeface="Arial" pitchFamily="34" charset="0"/>
              <a:buChar char="•"/>
            </a:pPr>
            <a:r>
              <a:rPr lang="en-US" sz="1800" b="1" dirty="0" smtClean="0"/>
              <a:t>An </a:t>
            </a:r>
            <a:r>
              <a:rPr lang="en-US" sz="1800" b="1" dirty="0" smtClean="0"/>
              <a:t>explicit method to </a:t>
            </a:r>
            <a:r>
              <a:rPr lang="en-US" sz="1800" b="1" dirty="0" smtClean="0"/>
              <a:t/>
            </a:r>
            <a:br>
              <a:rPr lang="en-US" sz="1800" b="1" dirty="0" smtClean="0"/>
            </a:br>
            <a:r>
              <a:rPr lang="en-US" sz="1800" b="1" dirty="0" smtClean="0"/>
              <a:t>estimate</a:t>
            </a:r>
            <a:r>
              <a:rPr lang="en-US" sz="1800" b="1" dirty="0" smtClean="0"/>
              <a:t> </a:t>
            </a:r>
            <a:r>
              <a:rPr lang="en-US" sz="1800" b="1" dirty="0" smtClean="0"/>
              <a:t>confidence </a:t>
            </a:r>
            <a:r>
              <a:rPr lang="en-US" sz="1800" b="1" dirty="0" smtClean="0"/>
              <a:t>for </a:t>
            </a:r>
            <a:r>
              <a:rPr lang="en-US" sz="1800" b="1" dirty="0" smtClean="0"/>
              <a:t/>
            </a:r>
            <a:br>
              <a:rPr lang="en-US" sz="1800" b="1" dirty="0" smtClean="0"/>
            </a:br>
            <a:r>
              <a:rPr lang="en-US" sz="1800" b="1" dirty="0" smtClean="0"/>
              <a:t>hypotheses</a:t>
            </a:r>
            <a:r>
              <a:rPr lang="en-US" sz="1800" b="1" dirty="0" smtClean="0"/>
              <a:t>, in </a:t>
            </a:r>
            <a:r>
              <a:rPr lang="en-US" sz="1800" b="1" dirty="0" smtClean="0"/>
              <a:t>which the </a:t>
            </a:r>
            <a:br>
              <a:rPr lang="en-US" sz="1800" b="1" dirty="0" smtClean="0"/>
            </a:br>
            <a:r>
              <a:rPr lang="en-US" sz="1800" b="1" dirty="0" smtClean="0"/>
              <a:t>accuracies are directly </a:t>
            </a:r>
            <a:br>
              <a:rPr lang="en-US" sz="1800" b="1" dirty="0" smtClean="0"/>
            </a:br>
            <a:r>
              <a:rPr lang="en-US" sz="1800" b="1" dirty="0" smtClean="0"/>
              <a:t>involved, produced a small </a:t>
            </a:r>
            <a:br>
              <a:rPr lang="en-US" sz="1800" b="1" dirty="0" smtClean="0"/>
            </a:br>
            <a:r>
              <a:rPr lang="en-US" sz="1800" b="1" dirty="0" smtClean="0"/>
              <a:t>but consistent gain in performance.</a:t>
            </a:r>
          </a:p>
          <a:p>
            <a:pPr marL="173038" indent="-173038">
              <a:spcAft>
                <a:spcPts val="1200"/>
              </a:spcAft>
              <a:buFont typeface="Arial" pitchFamily="34" charset="0"/>
              <a:buChar char="•"/>
            </a:pPr>
            <a:r>
              <a:rPr lang="en-US" sz="1800" b="1" dirty="0" smtClean="0"/>
              <a:t>For </a:t>
            </a:r>
            <a:r>
              <a:rPr lang="en-US" sz="1800" b="1" dirty="0" smtClean="0"/>
              <a:t>simplicity, </a:t>
            </a:r>
            <a:r>
              <a:rPr lang="en-US" sz="1800" b="1" dirty="0" smtClean="0"/>
              <a:t>the </a:t>
            </a:r>
            <a:r>
              <a:rPr lang="en-US" sz="1800" b="1" dirty="0" smtClean="0"/>
              <a:t>“</a:t>
            </a:r>
            <a:r>
              <a:rPr lang="en-US" sz="1800" b="1" dirty="0" smtClean="0"/>
              <a:t>use-all-data” strategy </a:t>
            </a:r>
            <a:r>
              <a:rPr lang="en-US" sz="1800" b="1" dirty="0" smtClean="0"/>
              <a:t>plus the data-selection a “use-all-selected” strategy</a:t>
            </a:r>
            <a:r>
              <a:rPr lang="en-US" sz="1800" b="1" dirty="0" smtClean="0"/>
              <a:t>. This </a:t>
            </a:r>
            <a:r>
              <a:rPr lang="en-US" sz="1800" b="1" dirty="0" smtClean="0"/>
              <a:t>strategy </a:t>
            </a:r>
            <a:r>
              <a:rPr lang="en-US" sz="1800" b="1" dirty="0" smtClean="0"/>
              <a:t>used in </a:t>
            </a:r>
            <a:r>
              <a:rPr lang="en-US" sz="1800" b="1" dirty="0" smtClean="0"/>
              <a:t>all experiments reported later.</a:t>
            </a:r>
          </a:p>
          <a:p>
            <a:pPr marL="173038" indent="-173038">
              <a:spcAft>
                <a:spcPts val="1200"/>
              </a:spcAft>
              <a:buFont typeface="Arial" pitchFamily="34" charset="0"/>
              <a:buChar char="•"/>
            </a:pPr>
            <a:r>
              <a:rPr lang="en-US" sz="1800" b="1" dirty="0" smtClean="0"/>
              <a:t>The </a:t>
            </a:r>
            <a:r>
              <a:rPr lang="en-US" sz="1800" b="1" dirty="0" smtClean="0"/>
              <a:t>supervised training with the 1-hour and 32-hour </a:t>
            </a:r>
            <a:r>
              <a:rPr lang="en-US" sz="1800" b="1" dirty="0" smtClean="0"/>
              <a:t>manual transcriptions </a:t>
            </a:r>
            <a:r>
              <a:rPr lang="en-US" sz="1800" b="1" dirty="0" smtClean="0"/>
              <a:t>yielded WERs 51.2% and 30.1% (shown </a:t>
            </a:r>
            <a:r>
              <a:rPr lang="en-US" sz="1800" b="1" dirty="0" smtClean="0"/>
              <a:t>in Table 1), </a:t>
            </a:r>
            <a:r>
              <a:rPr lang="en-US" sz="1800" b="1" dirty="0" smtClean="0"/>
              <a:t>respectively</a:t>
            </a:r>
            <a:r>
              <a:rPr lang="en-US" sz="1800" b="1" dirty="0" smtClean="0"/>
              <a:t>.</a:t>
            </a:r>
          </a:p>
          <a:p>
            <a:pPr marL="173038" indent="-173038">
              <a:spcAft>
                <a:spcPts val="1200"/>
              </a:spcAft>
              <a:buFont typeface="Arial" pitchFamily="34" charset="0"/>
              <a:buChar char="•"/>
            </a:pPr>
            <a:r>
              <a:rPr lang="en-US" sz="1800" b="1" dirty="0" smtClean="0"/>
              <a:t>So</a:t>
            </a:r>
            <a:r>
              <a:rPr lang="en-US" sz="1800" b="1" dirty="0" smtClean="0"/>
              <a:t>, </a:t>
            </a:r>
            <a:r>
              <a:rPr lang="en-US" sz="1800" b="1" dirty="0" smtClean="0"/>
              <a:t>for the </a:t>
            </a:r>
            <a:r>
              <a:rPr lang="en-US" sz="1800" b="1" dirty="0" smtClean="0"/>
              <a:t>“use-all-selected” strategy (at the 2nd iteration), the </a:t>
            </a:r>
            <a:r>
              <a:rPr lang="en-US" sz="1800" b="1" dirty="0" smtClean="0"/>
              <a:t>two performance </a:t>
            </a:r>
            <a:r>
              <a:rPr lang="en-US" sz="1800" b="1" dirty="0" smtClean="0"/>
              <a:t>measures, the WER recovery and the </a:t>
            </a:r>
            <a:r>
              <a:rPr lang="en-US" sz="1800" b="1" dirty="0" smtClean="0"/>
              <a:t>WER ratio</a:t>
            </a:r>
            <a:r>
              <a:rPr lang="en-US" sz="1800" b="1" dirty="0" smtClean="0"/>
              <a:t>, </a:t>
            </a:r>
            <a:r>
              <a:rPr lang="en-US" sz="1800" b="1" dirty="0" smtClean="0"/>
              <a:t>are:</a:t>
            </a:r>
            <a:br>
              <a:rPr lang="en-US" sz="1800" b="1" dirty="0" smtClean="0"/>
            </a:br>
            <a:r>
              <a:rPr lang="en-US" sz="1800" b="1" dirty="0" smtClean="0"/>
              <a:t>59.2</a:t>
            </a:r>
            <a:r>
              <a:rPr lang="en-US" sz="1800" b="1" dirty="0" smtClean="0"/>
              <a:t>% = (51.2-38.7)/(51.2-30.1) and </a:t>
            </a:r>
            <a:r>
              <a:rPr lang="en-US" sz="1800" b="1" dirty="0" smtClean="0"/>
              <a:t>1.28=38.7/30.1</a:t>
            </a:r>
            <a:r>
              <a:rPr lang="en-US" sz="1800" b="1" dirty="0" smtClean="0"/>
              <a:t>, respectively.</a:t>
            </a:r>
            <a:endParaRPr lang="en-US" sz="1800" b="1" dirty="0" smtClean="0"/>
          </a:p>
        </p:txBody>
      </p:sp>
      <p:pic>
        <p:nvPicPr>
          <p:cNvPr id="296962" name="Picture 2"/>
          <p:cNvPicPr>
            <a:picLocks noChangeAspect="1" noChangeArrowheads="1"/>
          </p:cNvPicPr>
          <p:nvPr/>
        </p:nvPicPr>
        <p:blipFill>
          <a:blip r:embed="rId2"/>
          <a:srcRect l="35355" t="44366" r="9153" b="11151"/>
          <a:stretch>
            <a:fillRect/>
          </a:stretch>
        </p:blipFill>
        <p:spPr bwMode="auto">
          <a:xfrm>
            <a:off x="3269094" y="583096"/>
            <a:ext cx="5646306" cy="26427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7013" y="57150"/>
            <a:ext cx="866215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Experiments on Large Amounts of Data</a:t>
            </a:r>
            <a:endParaRPr lang="en-US" b="1" dirty="0">
              <a:solidFill>
                <a:schemeClr val="accent2"/>
              </a:solidFill>
            </a:endParaRPr>
          </a:p>
        </p:txBody>
      </p:sp>
      <p:sp>
        <p:nvSpPr>
          <p:cNvPr id="4" name="Rectangle 20"/>
          <p:cNvSpPr txBox="1">
            <a:spLocks noChangeArrowheads="1"/>
          </p:cNvSpPr>
          <p:nvPr/>
        </p:nvSpPr>
        <p:spPr>
          <a:xfrm>
            <a:off x="178868" y="609601"/>
            <a:ext cx="8738120" cy="1470990"/>
          </a:xfrm>
          <a:prstGeom prst="rect">
            <a:avLst/>
          </a:prstGeom>
        </p:spPr>
        <p:txBody>
          <a:bodyPr lIns="0" tIns="0" rIns="0" bIns="0"/>
          <a:lstStyle/>
          <a:p>
            <a:pPr marL="173038" indent="-173038">
              <a:spcAft>
                <a:spcPts val="900"/>
              </a:spcAft>
              <a:buFont typeface="Arial" pitchFamily="34" charset="0"/>
              <a:buChar char="•"/>
            </a:pPr>
            <a:r>
              <a:rPr lang="en-US" sz="1800" b="1" dirty="0" smtClean="0"/>
              <a:t>(Table 2) On </a:t>
            </a:r>
            <a:r>
              <a:rPr lang="en-US" sz="1800" b="1" dirty="0" smtClean="0"/>
              <a:t>the 32-hour </a:t>
            </a:r>
            <a:r>
              <a:rPr lang="en-US" sz="1800" b="1" dirty="0" smtClean="0"/>
              <a:t>data the </a:t>
            </a:r>
            <a:r>
              <a:rPr lang="en-US" sz="1800" b="1" dirty="0" smtClean="0"/>
              <a:t>best </a:t>
            </a:r>
            <a:r>
              <a:rPr lang="en-US" sz="1800" b="1" dirty="0" smtClean="0"/>
              <a:t/>
            </a:r>
            <a:br>
              <a:rPr lang="en-US" sz="1800" b="1" dirty="0" smtClean="0"/>
            </a:br>
            <a:r>
              <a:rPr lang="en-US" sz="1800" b="1" dirty="0" smtClean="0"/>
              <a:t>unsupervised </a:t>
            </a:r>
            <a:r>
              <a:rPr lang="en-US" sz="1800" b="1" dirty="0" smtClean="0"/>
              <a:t>training </a:t>
            </a:r>
            <a:r>
              <a:rPr lang="en-US" sz="1800" b="1" dirty="0" smtClean="0"/>
              <a:t>produced </a:t>
            </a:r>
            <a:br>
              <a:rPr lang="en-US" sz="1800" b="1" dirty="0" smtClean="0"/>
            </a:br>
            <a:r>
              <a:rPr lang="en-US" sz="1800" b="1" dirty="0" smtClean="0"/>
              <a:t>about 60</a:t>
            </a:r>
            <a:r>
              <a:rPr lang="en-US" sz="1800" b="1" dirty="0" smtClean="0"/>
              <a:t>% of </a:t>
            </a:r>
            <a:r>
              <a:rPr lang="en-US" sz="1800" b="1" dirty="0" smtClean="0"/>
              <a:t>the gain that supervised </a:t>
            </a:r>
            <a:br>
              <a:rPr lang="en-US" sz="1800" b="1" dirty="0" smtClean="0"/>
            </a:br>
            <a:r>
              <a:rPr lang="en-US" sz="1800" b="1" dirty="0" smtClean="0"/>
              <a:t>training produced.</a:t>
            </a:r>
          </a:p>
          <a:p>
            <a:pPr marL="173038" indent="-173038">
              <a:spcAft>
                <a:spcPts val="900"/>
              </a:spcAft>
              <a:buFont typeface="Arial" pitchFamily="34" charset="0"/>
              <a:buChar char="•"/>
            </a:pPr>
            <a:r>
              <a:rPr lang="en-US" sz="1800" b="1" dirty="0" smtClean="0"/>
              <a:t>Can we scale </a:t>
            </a:r>
            <a:r>
              <a:rPr lang="en-US" sz="1800" b="1" dirty="0" smtClean="0"/>
              <a:t>up this benefit as </a:t>
            </a:r>
            <a:r>
              <a:rPr lang="en-US" sz="1800" b="1" dirty="0" smtClean="0"/>
              <a:t/>
            </a:r>
            <a:br>
              <a:rPr lang="en-US" sz="1800" b="1" dirty="0" smtClean="0"/>
            </a:br>
            <a:r>
              <a:rPr lang="en-US" sz="1800" b="1" dirty="0" smtClean="0"/>
              <a:t>we </a:t>
            </a:r>
            <a:r>
              <a:rPr lang="en-US" sz="1800" b="1" dirty="0" smtClean="0"/>
              <a:t>increase </a:t>
            </a:r>
            <a:r>
              <a:rPr lang="en-US" sz="1800" b="1" dirty="0" smtClean="0"/>
              <a:t>the amount </a:t>
            </a:r>
            <a:r>
              <a:rPr lang="en-US" sz="1800" b="1" dirty="0" smtClean="0"/>
              <a:t>of audio </a:t>
            </a:r>
            <a:r>
              <a:rPr lang="en-US" sz="1800" b="1" dirty="0" smtClean="0"/>
              <a:t>data?</a:t>
            </a:r>
          </a:p>
          <a:p>
            <a:pPr marL="173038" indent="-173038">
              <a:spcAft>
                <a:spcPts val="900"/>
              </a:spcAft>
              <a:buFont typeface="Arial" pitchFamily="34" charset="0"/>
              <a:buChar char="•"/>
            </a:pPr>
            <a:r>
              <a:rPr lang="en-US" sz="1800" b="1" dirty="0" smtClean="0"/>
              <a:t>Two scenarios in </a:t>
            </a:r>
            <a:r>
              <a:rPr lang="en-US" sz="1800" b="1" dirty="0" smtClean="0"/>
              <a:t>which the training </a:t>
            </a:r>
            <a:r>
              <a:rPr lang="en-US" sz="1800" b="1" dirty="0" smtClean="0"/>
              <a:t/>
            </a:r>
            <a:br>
              <a:rPr lang="en-US" sz="1800" b="1" dirty="0" smtClean="0"/>
            </a:br>
            <a:r>
              <a:rPr lang="en-US" sz="1800" b="1" dirty="0" smtClean="0"/>
              <a:t>was bootstrapped with </a:t>
            </a:r>
            <a:r>
              <a:rPr lang="en-US" sz="1800" b="1" dirty="0" smtClean="0"/>
              <a:t>the 1-hour </a:t>
            </a:r>
            <a:r>
              <a:rPr lang="en-US" sz="1800" b="1" dirty="0" smtClean="0"/>
              <a:t/>
            </a:r>
            <a:br>
              <a:rPr lang="en-US" sz="1800" b="1" dirty="0" smtClean="0"/>
            </a:br>
            <a:r>
              <a:rPr lang="en-US" sz="1800" b="1" dirty="0" smtClean="0"/>
              <a:t>and </a:t>
            </a:r>
            <a:r>
              <a:rPr lang="en-US" sz="1800" b="1" dirty="0" smtClean="0"/>
              <a:t>10-hour manual </a:t>
            </a:r>
            <a:r>
              <a:rPr lang="en-US" sz="1800" b="1" dirty="0" smtClean="0"/>
              <a:t>data.</a:t>
            </a:r>
          </a:p>
          <a:p>
            <a:pPr marL="173038" indent="-173038">
              <a:spcAft>
                <a:spcPts val="900"/>
              </a:spcAft>
              <a:buFont typeface="Arial" pitchFamily="34" charset="0"/>
              <a:buChar char="•"/>
            </a:pPr>
            <a:r>
              <a:rPr lang="en-US" sz="1800" b="1" dirty="0" smtClean="0"/>
              <a:t>(Table 4) </a:t>
            </a:r>
            <a:r>
              <a:rPr lang="en-US" sz="1800" b="1" dirty="0" smtClean="0"/>
              <a:t>A</a:t>
            </a:r>
            <a:r>
              <a:rPr lang="en-US" sz="1800" b="1" dirty="0" smtClean="0"/>
              <a:t>fter </a:t>
            </a:r>
            <a:r>
              <a:rPr lang="en-US" sz="1800" b="1" dirty="0" smtClean="0"/>
              <a:t>the 2,000 hour </a:t>
            </a:r>
            <a:r>
              <a:rPr lang="en-US" sz="1800" b="1" dirty="0" smtClean="0"/>
              <a:t>data was </a:t>
            </a:r>
            <a:br>
              <a:rPr lang="en-US" sz="1800" b="1" dirty="0" smtClean="0"/>
            </a:br>
            <a:r>
              <a:rPr lang="en-US" sz="1800" b="1" dirty="0" smtClean="0"/>
              <a:t>added</a:t>
            </a:r>
            <a:r>
              <a:rPr lang="en-US" sz="1800" b="1" dirty="0" smtClean="0"/>
              <a:t>, the unsupervised training in </a:t>
            </a:r>
            <a:r>
              <a:rPr lang="en-US" sz="1800" b="1" dirty="0" smtClean="0"/>
              <a:t/>
            </a:r>
            <a:br>
              <a:rPr lang="en-US" sz="1800" b="1" dirty="0" smtClean="0"/>
            </a:br>
            <a:r>
              <a:rPr lang="en-US" sz="1800" b="1" dirty="0" smtClean="0"/>
              <a:t>the </a:t>
            </a:r>
            <a:r>
              <a:rPr lang="en-US" sz="1800" b="1" dirty="0" smtClean="0"/>
              <a:t>two </a:t>
            </a:r>
            <a:r>
              <a:rPr lang="en-US" sz="1800" b="1" dirty="0" smtClean="0"/>
              <a:t>scenarios yielded </a:t>
            </a:r>
            <a:r>
              <a:rPr lang="en-US" sz="1800" b="1" dirty="0" smtClean="0"/>
              <a:t>very close </a:t>
            </a:r>
            <a:r>
              <a:rPr lang="en-US" sz="1800" b="1" dirty="0" smtClean="0"/>
              <a:t/>
            </a:r>
            <a:br>
              <a:rPr lang="en-US" sz="1800" b="1" dirty="0" smtClean="0"/>
            </a:br>
            <a:r>
              <a:rPr lang="en-US" sz="1800" b="1" dirty="0" smtClean="0"/>
              <a:t>performance </a:t>
            </a:r>
            <a:r>
              <a:rPr lang="en-US" sz="1800" b="1" dirty="0" smtClean="0"/>
              <a:t>(27% </a:t>
            </a:r>
            <a:r>
              <a:rPr lang="en-US" sz="1800" b="1" dirty="0" err="1" smtClean="0"/>
              <a:t>v.s</a:t>
            </a:r>
            <a:r>
              <a:rPr lang="en-US" sz="1800" b="1" dirty="0" smtClean="0"/>
              <a:t>. 25.5%), </a:t>
            </a:r>
            <a:r>
              <a:rPr lang="en-US" sz="1800" b="1" dirty="0" smtClean="0"/>
              <a:t>although</a:t>
            </a:r>
            <a:br>
              <a:rPr lang="en-US" sz="1800" b="1" dirty="0" smtClean="0"/>
            </a:br>
            <a:r>
              <a:rPr lang="en-US" sz="1800" b="1" dirty="0" smtClean="0"/>
              <a:t>the </a:t>
            </a:r>
            <a:r>
              <a:rPr lang="en-US" sz="1800" b="1" dirty="0" smtClean="0"/>
              <a:t>initial performance was </a:t>
            </a:r>
            <a:r>
              <a:rPr lang="en-US" sz="1800" b="1" dirty="0" smtClean="0"/>
              <a:t>significantly</a:t>
            </a:r>
            <a:br>
              <a:rPr lang="en-US" sz="1800" b="1" dirty="0" smtClean="0"/>
            </a:br>
            <a:r>
              <a:rPr lang="en-US" sz="1800" b="1" dirty="0" smtClean="0"/>
              <a:t>better </a:t>
            </a:r>
            <a:r>
              <a:rPr lang="en-US" sz="1800" b="1" dirty="0" smtClean="0"/>
              <a:t>with the </a:t>
            </a:r>
            <a:r>
              <a:rPr lang="en-US" sz="1800" b="1" dirty="0" smtClean="0"/>
              <a:t>10-hour </a:t>
            </a:r>
            <a:r>
              <a:rPr lang="en-US" sz="1800" b="1" dirty="0" smtClean="0"/>
              <a:t>manual data </a:t>
            </a:r>
            <a:r>
              <a:rPr lang="en-US" sz="1800" b="1" dirty="0" smtClean="0"/>
              <a:t/>
            </a:r>
            <a:br>
              <a:rPr lang="en-US" sz="1800" b="1" dirty="0" smtClean="0"/>
            </a:br>
            <a:r>
              <a:rPr lang="en-US" sz="1800" b="1" dirty="0" smtClean="0"/>
              <a:t>(</a:t>
            </a:r>
            <a:r>
              <a:rPr lang="en-US" sz="1800" b="1" dirty="0" smtClean="0"/>
              <a:t>15%=51.2%-36.3%). </a:t>
            </a:r>
            <a:endParaRPr lang="en-US" sz="1800" b="1" dirty="0" smtClean="0"/>
          </a:p>
          <a:p>
            <a:pPr marL="173038" indent="-173038">
              <a:spcAft>
                <a:spcPts val="900"/>
              </a:spcAft>
              <a:buFont typeface="Arial" pitchFamily="34" charset="0"/>
              <a:buChar char="•"/>
            </a:pPr>
            <a:r>
              <a:rPr lang="en-US" sz="1800" b="1" dirty="0" smtClean="0"/>
              <a:t>So manually transcribing </a:t>
            </a:r>
            <a:r>
              <a:rPr lang="en-US" sz="1800" b="1" dirty="0" smtClean="0"/>
              <a:t>more data is </a:t>
            </a:r>
            <a:r>
              <a:rPr lang="en-US" sz="1800" b="1" dirty="0" smtClean="0"/>
              <a:t/>
            </a:r>
            <a:br>
              <a:rPr lang="en-US" sz="1800" b="1" dirty="0" smtClean="0"/>
            </a:br>
            <a:r>
              <a:rPr lang="en-US" sz="1800" b="1" dirty="0" smtClean="0"/>
              <a:t>not </a:t>
            </a:r>
            <a:r>
              <a:rPr lang="en-US" sz="1800" b="1" dirty="0" smtClean="0"/>
              <a:t>crucial for </a:t>
            </a:r>
            <a:r>
              <a:rPr lang="en-US" sz="1800" b="1" dirty="0" smtClean="0"/>
              <a:t>unsupervised training </a:t>
            </a:r>
            <a:br>
              <a:rPr lang="en-US" sz="1800" b="1" dirty="0" smtClean="0"/>
            </a:br>
            <a:r>
              <a:rPr lang="en-US" sz="1800" b="1" dirty="0" smtClean="0"/>
              <a:t>to </a:t>
            </a:r>
            <a:r>
              <a:rPr lang="en-US" sz="1800" b="1" dirty="0" smtClean="0"/>
              <a:t>achieve decent performance, if a </a:t>
            </a:r>
            <a:r>
              <a:rPr lang="en-US" sz="1800" b="1" dirty="0" smtClean="0"/>
              <a:t/>
            </a:r>
            <a:br>
              <a:rPr lang="en-US" sz="1800" b="1" dirty="0" smtClean="0"/>
            </a:br>
            <a:r>
              <a:rPr lang="en-US" sz="1800" b="1" dirty="0" smtClean="0"/>
              <a:t>large </a:t>
            </a:r>
            <a:r>
              <a:rPr lang="en-US" sz="1800" b="1" dirty="0" smtClean="0"/>
              <a:t>amount </a:t>
            </a:r>
            <a:r>
              <a:rPr lang="en-US" sz="1800" b="1" dirty="0" smtClean="0"/>
              <a:t>of data </a:t>
            </a:r>
            <a:r>
              <a:rPr lang="en-US" sz="1800" b="1" dirty="0" smtClean="0"/>
              <a:t>is </a:t>
            </a:r>
            <a:r>
              <a:rPr lang="en-US" sz="1800" b="1" dirty="0" smtClean="0"/>
              <a:t>available.</a:t>
            </a:r>
            <a:endParaRPr lang="en-US" sz="1800" b="1" dirty="0" smtClean="0"/>
          </a:p>
        </p:txBody>
      </p:sp>
      <p:pic>
        <p:nvPicPr>
          <p:cNvPr id="297986" name="Picture 2"/>
          <p:cNvPicPr>
            <a:picLocks noChangeAspect="1" noChangeArrowheads="1"/>
          </p:cNvPicPr>
          <p:nvPr/>
        </p:nvPicPr>
        <p:blipFill>
          <a:blip r:embed="rId2"/>
          <a:srcRect l="34096" t="20067" r="12014" b="8996"/>
          <a:stretch>
            <a:fillRect/>
          </a:stretch>
        </p:blipFill>
        <p:spPr bwMode="auto">
          <a:xfrm>
            <a:off x="4943060" y="564322"/>
            <a:ext cx="4012096" cy="3083606"/>
          </a:xfrm>
          <a:prstGeom prst="rect">
            <a:avLst/>
          </a:prstGeom>
          <a:noFill/>
          <a:ln w="9525">
            <a:noFill/>
            <a:miter lim="800000"/>
            <a:headEnd/>
            <a:tailEnd/>
          </a:ln>
          <a:effectLst/>
        </p:spPr>
      </p:pic>
      <p:pic>
        <p:nvPicPr>
          <p:cNvPr id="297987" name="Picture 3"/>
          <p:cNvPicPr>
            <a:picLocks noChangeAspect="1" noChangeArrowheads="1"/>
          </p:cNvPicPr>
          <p:nvPr/>
        </p:nvPicPr>
        <p:blipFill>
          <a:blip r:embed="rId3"/>
          <a:srcRect l="30435" t="20263" r="8352" b="14483"/>
          <a:stretch>
            <a:fillRect/>
          </a:stretch>
        </p:blipFill>
        <p:spPr bwMode="auto">
          <a:xfrm>
            <a:off x="4729158" y="3776870"/>
            <a:ext cx="4322078" cy="26901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7013" y="57150"/>
            <a:ext cx="866215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WER Recovery and Ratios</a:t>
            </a:r>
            <a:endParaRPr lang="en-US" b="1" dirty="0">
              <a:solidFill>
                <a:schemeClr val="accent2"/>
              </a:solidFill>
            </a:endParaRPr>
          </a:p>
        </p:txBody>
      </p:sp>
      <p:sp>
        <p:nvSpPr>
          <p:cNvPr id="4" name="Rectangle 20"/>
          <p:cNvSpPr txBox="1">
            <a:spLocks noChangeArrowheads="1"/>
          </p:cNvSpPr>
          <p:nvPr/>
        </p:nvSpPr>
        <p:spPr>
          <a:xfrm>
            <a:off x="178868" y="609601"/>
            <a:ext cx="8738120" cy="1470990"/>
          </a:xfrm>
          <a:prstGeom prst="rect">
            <a:avLst/>
          </a:prstGeom>
        </p:spPr>
        <p:txBody>
          <a:bodyPr lIns="0" tIns="0" rIns="0" bIns="0"/>
          <a:lstStyle/>
          <a:p>
            <a:pPr marL="173038" indent="-173038">
              <a:spcAft>
                <a:spcPts val="600"/>
              </a:spcAft>
              <a:buFont typeface="Arial" pitchFamily="34" charset="0"/>
              <a:buChar char="•"/>
            </a:pPr>
            <a:r>
              <a:rPr lang="en-US" sz="1800" b="1" dirty="0" smtClean="0"/>
              <a:t>We see that the WER recovery of </a:t>
            </a:r>
            <a:r>
              <a:rPr lang="en-US" sz="1800" b="1" dirty="0" smtClean="0"/>
              <a:t>the</a:t>
            </a:r>
            <a:br>
              <a:rPr lang="en-US" sz="1800" b="1" dirty="0" smtClean="0"/>
            </a:br>
            <a:r>
              <a:rPr lang="en-US" sz="1800" b="1" dirty="0" smtClean="0"/>
              <a:t>unsupervised training increases </a:t>
            </a:r>
            <a:r>
              <a:rPr lang="en-US" sz="1800" b="1" dirty="0" smtClean="0"/>
              <a:t>as </a:t>
            </a:r>
            <a:r>
              <a:rPr lang="en-US" sz="1800" b="1" dirty="0" smtClean="0"/>
              <a:t/>
            </a:r>
            <a:br>
              <a:rPr lang="en-US" sz="1800" b="1" dirty="0" smtClean="0"/>
            </a:br>
            <a:r>
              <a:rPr lang="en-US" sz="1800" b="1" dirty="0" smtClean="0"/>
              <a:t>more </a:t>
            </a:r>
            <a:r>
              <a:rPr lang="en-US" sz="1800" b="1" dirty="0" smtClean="0"/>
              <a:t>audio data is added. </a:t>
            </a:r>
            <a:endParaRPr lang="en-US" sz="1800" b="1" dirty="0" smtClean="0"/>
          </a:p>
          <a:p>
            <a:pPr marL="173038" indent="-173038">
              <a:spcAft>
                <a:spcPts val="600"/>
              </a:spcAft>
              <a:buFont typeface="Arial" pitchFamily="34" charset="0"/>
              <a:buChar char="•"/>
            </a:pPr>
            <a:r>
              <a:rPr lang="en-US" sz="1800" b="1" dirty="0" smtClean="0"/>
              <a:t>In </a:t>
            </a:r>
            <a:r>
              <a:rPr lang="en-US" sz="1800" b="1" dirty="0" smtClean="0"/>
              <a:t>the scenario </a:t>
            </a:r>
            <a:r>
              <a:rPr lang="en-US" sz="1800" b="1" dirty="0" smtClean="0"/>
              <a:t>with the </a:t>
            </a:r>
            <a:r>
              <a:rPr lang="en-US" sz="1800" b="1" dirty="0" smtClean="0"/>
              <a:t>1-hour </a:t>
            </a:r>
            <a:r>
              <a:rPr lang="en-US" sz="1800" b="1" dirty="0" smtClean="0"/>
              <a:t/>
            </a:r>
            <a:br>
              <a:rPr lang="en-US" sz="1800" b="1" dirty="0" smtClean="0"/>
            </a:br>
            <a:r>
              <a:rPr lang="en-US" sz="1800" b="1" dirty="0" smtClean="0"/>
              <a:t>manual </a:t>
            </a:r>
            <a:r>
              <a:rPr lang="en-US" sz="1800" b="1" dirty="0" smtClean="0"/>
              <a:t>data, the WER recovery </a:t>
            </a:r>
            <a:r>
              <a:rPr lang="en-US" sz="1800" b="1" dirty="0" smtClean="0"/>
              <a:t/>
            </a:r>
            <a:br>
              <a:rPr lang="en-US" sz="1800" b="1" dirty="0" smtClean="0"/>
            </a:br>
            <a:r>
              <a:rPr lang="en-US" sz="1800" b="1" dirty="0" smtClean="0"/>
              <a:t>measured </a:t>
            </a:r>
            <a:r>
              <a:rPr lang="en-US" sz="1800" b="1" dirty="0" smtClean="0"/>
              <a:t>on </a:t>
            </a:r>
            <a:r>
              <a:rPr lang="en-US" sz="1800" b="1" dirty="0" smtClean="0"/>
              <a:t>the Dev04 </a:t>
            </a:r>
            <a:r>
              <a:rPr lang="en-US" sz="1800" b="1" dirty="0" smtClean="0"/>
              <a:t>test set is </a:t>
            </a:r>
            <a:r>
              <a:rPr lang="en-US" sz="1800" b="1" dirty="0" smtClean="0"/>
              <a:t/>
            </a:r>
            <a:br>
              <a:rPr lang="en-US" sz="1800" b="1" dirty="0" smtClean="0"/>
            </a:br>
            <a:r>
              <a:rPr lang="en-US" sz="1800" b="1" dirty="0" smtClean="0"/>
              <a:t>59.2</a:t>
            </a:r>
            <a:r>
              <a:rPr lang="en-US" sz="1800" b="1" dirty="0" smtClean="0"/>
              <a:t>% on the 32-hour audio data </a:t>
            </a:r>
            <a:r>
              <a:rPr lang="en-US" sz="1800" b="1" dirty="0" smtClean="0"/>
              <a:t/>
            </a:r>
            <a:br>
              <a:rPr lang="en-US" sz="1800" b="1" dirty="0" smtClean="0"/>
            </a:br>
            <a:r>
              <a:rPr lang="en-US" sz="1800" b="1" dirty="0" smtClean="0"/>
              <a:t>and increases </a:t>
            </a:r>
            <a:r>
              <a:rPr lang="en-US" sz="1800" b="1" dirty="0" smtClean="0"/>
              <a:t>to 71.1% on the </a:t>
            </a:r>
            <a:r>
              <a:rPr lang="en-US" sz="1800" b="1" dirty="0" smtClean="0"/>
              <a:t/>
            </a:r>
            <a:br>
              <a:rPr lang="en-US" sz="1800" b="1" dirty="0" smtClean="0"/>
            </a:br>
            <a:r>
              <a:rPr lang="en-US" sz="1800" b="1" dirty="0" smtClean="0"/>
              <a:t>200 </a:t>
            </a:r>
            <a:r>
              <a:rPr lang="en-US" sz="1800" b="1" dirty="0" smtClean="0"/>
              <a:t>hour data and then to </a:t>
            </a:r>
            <a:r>
              <a:rPr lang="en-US" sz="1800" b="1" dirty="0" smtClean="0"/>
              <a:t>about</a:t>
            </a:r>
            <a:br>
              <a:rPr lang="en-US" sz="1800" b="1" dirty="0" smtClean="0"/>
            </a:br>
            <a:r>
              <a:rPr lang="en-US" sz="1800" b="1" dirty="0" smtClean="0"/>
              <a:t>80</a:t>
            </a:r>
            <a:r>
              <a:rPr lang="en-US" sz="1800" b="1" dirty="0" smtClean="0"/>
              <a:t>% with the 2,000 hour data. </a:t>
            </a:r>
            <a:endParaRPr lang="en-US" sz="1800" b="1" dirty="0" smtClean="0"/>
          </a:p>
          <a:p>
            <a:pPr marL="173038" indent="-173038">
              <a:spcAft>
                <a:spcPts val="600"/>
              </a:spcAft>
              <a:buFont typeface="Arial" pitchFamily="34" charset="0"/>
              <a:buChar char="•"/>
            </a:pPr>
            <a:r>
              <a:rPr lang="en-US" sz="1800" b="1" dirty="0" smtClean="0"/>
              <a:t>The </a:t>
            </a:r>
            <a:r>
              <a:rPr lang="en-US" sz="1800" b="1" dirty="0" smtClean="0"/>
              <a:t>recoveries on the Eval03 are about the same as </a:t>
            </a:r>
            <a:r>
              <a:rPr lang="en-US" sz="1800" b="1" dirty="0" smtClean="0"/>
              <a:t>on the </a:t>
            </a:r>
            <a:r>
              <a:rPr lang="en-US" sz="1800" b="1" dirty="0" smtClean="0"/>
              <a:t>Dev04 set</a:t>
            </a:r>
            <a:r>
              <a:rPr lang="en-US" sz="1800" b="1" dirty="0" smtClean="0"/>
              <a:t>.</a:t>
            </a:r>
          </a:p>
          <a:p>
            <a:pPr marL="173038" indent="-173038">
              <a:spcAft>
                <a:spcPts val="600"/>
              </a:spcAft>
              <a:buFont typeface="Arial" pitchFamily="34" charset="0"/>
              <a:buChar char="•"/>
            </a:pPr>
            <a:r>
              <a:rPr lang="en-US" sz="1800" b="1" dirty="0" smtClean="0"/>
              <a:t>The </a:t>
            </a:r>
            <a:r>
              <a:rPr lang="en-US" sz="1800" b="1" dirty="0" smtClean="0"/>
              <a:t>WER ratio may be more </a:t>
            </a:r>
            <a:r>
              <a:rPr lang="en-US" sz="1800" b="1" dirty="0" smtClean="0"/>
              <a:t>easily understood </a:t>
            </a:r>
            <a:r>
              <a:rPr lang="en-US" sz="1800" b="1" dirty="0" smtClean="0"/>
              <a:t>and also better-behaved. It appears to </a:t>
            </a:r>
            <a:r>
              <a:rPr lang="en-US" sz="1800" b="1" dirty="0" smtClean="0"/>
              <a:t>remain constant </a:t>
            </a:r>
            <a:r>
              <a:rPr lang="en-US" sz="1800" b="1" dirty="0" smtClean="0"/>
              <a:t>as the amount of data increases. </a:t>
            </a:r>
            <a:r>
              <a:rPr lang="en-US" sz="1800" b="1" dirty="0" smtClean="0"/>
              <a:t>Naturally</a:t>
            </a:r>
            <a:r>
              <a:rPr lang="en-US" sz="1800" b="1" dirty="0" smtClean="0"/>
              <a:t>, as the amount of initial transcribed data </a:t>
            </a:r>
            <a:r>
              <a:rPr lang="en-US" sz="1800" b="1" dirty="0" smtClean="0"/>
              <a:t>increases, this </a:t>
            </a:r>
            <a:r>
              <a:rPr lang="en-US" sz="1800" b="1" dirty="0" smtClean="0"/>
              <a:t>ratio will approach 1. The fact that this ratio </a:t>
            </a:r>
            <a:r>
              <a:rPr lang="en-US" sz="1800" b="1" dirty="0" smtClean="0"/>
              <a:t>keeps roughly </a:t>
            </a:r>
            <a:r>
              <a:rPr lang="en-US" sz="1800" b="1" dirty="0" smtClean="0"/>
              <a:t>constant for a given amount of initial </a:t>
            </a:r>
            <a:r>
              <a:rPr lang="en-US" sz="1800" b="1" dirty="0" smtClean="0"/>
              <a:t>training means </a:t>
            </a:r>
            <a:r>
              <a:rPr lang="en-US" sz="1800" b="1" dirty="0" smtClean="0"/>
              <a:t>that as the WER of the supervised training </a:t>
            </a:r>
            <a:r>
              <a:rPr lang="en-US" sz="1800" b="1" dirty="0" smtClean="0"/>
              <a:t>decreases with </a:t>
            </a:r>
            <a:r>
              <a:rPr lang="en-US" sz="1800" b="1" dirty="0" smtClean="0"/>
              <a:t>more training data used, the absolute </a:t>
            </a:r>
            <a:r>
              <a:rPr lang="en-US" sz="1800" b="1" dirty="0" smtClean="0"/>
              <a:t>difference between </a:t>
            </a:r>
            <a:r>
              <a:rPr lang="en-US" sz="1800" b="1" dirty="0" smtClean="0"/>
              <a:t>unsupervised and supervised training will decrease.</a:t>
            </a:r>
          </a:p>
          <a:p>
            <a:pPr marL="173038" indent="-173038">
              <a:spcAft>
                <a:spcPts val="600"/>
              </a:spcAft>
              <a:buFont typeface="Arial" pitchFamily="34" charset="0"/>
              <a:buChar char="•"/>
            </a:pPr>
            <a:r>
              <a:rPr lang="en-US" sz="1800" b="1" dirty="0" smtClean="0"/>
              <a:t>So, as we get more audio data, there is less motivation </a:t>
            </a:r>
            <a:r>
              <a:rPr lang="en-US" sz="1800" b="1" dirty="0" smtClean="0"/>
              <a:t>for manually </a:t>
            </a:r>
            <a:r>
              <a:rPr lang="en-US" sz="1800" b="1" dirty="0" smtClean="0"/>
              <a:t>transcribing the audio data</a:t>
            </a:r>
            <a:r>
              <a:rPr lang="en-US" sz="1800" dirty="0" smtClean="0"/>
              <a:t>.</a:t>
            </a:r>
            <a:endParaRPr lang="en-US" sz="1800" b="1" dirty="0" smtClean="0"/>
          </a:p>
        </p:txBody>
      </p:sp>
      <p:pic>
        <p:nvPicPr>
          <p:cNvPr id="299010" name="Picture 2"/>
          <p:cNvPicPr>
            <a:picLocks noChangeAspect="1" noChangeArrowheads="1"/>
          </p:cNvPicPr>
          <p:nvPr/>
        </p:nvPicPr>
        <p:blipFill>
          <a:blip r:embed="rId2"/>
          <a:srcRect l="32151" t="23203" r="5721" b="12915"/>
          <a:stretch>
            <a:fillRect/>
          </a:stretch>
        </p:blipFill>
        <p:spPr bwMode="auto">
          <a:xfrm>
            <a:off x="4513594" y="583095"/>
            <a:ext cx="4401806" cy="26427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187531" y="622665"/>
            <a:ext cx="8688388" cy="5878532"/>
          </a:xfrm>
          <a:prstGeom prst="rect">
            <a:avLst/>
          </a:prstGeom>
          <a:noFill/>
          <a:ln w="9525">
            <a:noFill/>
            <a:miter lim="800000"/>
            <a:headEnd/>
            <a:tailEnd/>
          </a:ln>
        </p:spPr>
        <p:txBody>
          <a:bodyPr wrap="square" lIns="0" tIns="0" rIns="0" bIns="0">
            <a:spAutoFit/>
          </a:bodyPr>
          <a:lstStyle/>
          <a:p>
            <a:pPr marL="173038" indent="-173038">
              <a:spcAft>
                <a:spcPts val="1200"/>
              </a:spcAft>
              <a:buFont typeface="Arial" pitchFamily="34" charset="0"/>
              <a:buChar char="•"/>
            </a:pPr>
            <a:r>
              <a:rPr lang="en-US" sz="1800" b="1" dirty="0" smtClean="0"/>
              <a:t>It has been shown </a:t>
            </a:r>
            <a:r>
              <a:rPr lang="en-US" sz="1800" b="1" dirty="0" smtClean="0"/>
              <a:t>that as the amount of </a:t>
            </a:r>
            <a:r>
              <a:rPr lang="en-US" sz="1800" b="1" dirty="0" err="1" smtClean="0"/>
              <a:t>untranscribed</a:t>
            </a:r>
            <a:r>
              <a:rPr lang="en-US" sz="1800" b="1" dirty="0" smtClean="0"/>
              <a:t> audio data </a:t>
            </a:r>
            <a:r>
              <a:rPr lang="en-US" sz="1800" b="1" dirty="0" smtClean="0"/>
              <a:t>increases, the unsupervised training continues </a:t>
            </a:r>
            <a:r>
              <a:rPr lang="en-US" sz="1800" b="1" dirty="0" smtClean="0"/>
              <a:t>to decrease </a:t>
            </a:r>
            <a:r>
              <a:rPr lang="en-US" sz="1800" b="1" dirty="0" smtClean="0"/>
              <a:t>the WER faster than the supervised training does</a:t>
            </a:r>
            <a:r>
              <a:rPr lang="en-US" sz="1800" b="1" dirty="0" smtClean="0"/>
              <a:t>, and </a:t>
            </a:r>
            <a:r>
              <a:rPr lang="en-US" sz="1800" b="1" dirty="0" smtClean="0"/>
              <a:t>the supervised training bootstrapped with less </a:t>
            </a:r>
            <a:r>
              <a:rPr lang="en-US" sz="1800" b="1" dirty="0" smtClean="0"/>
              <a:t>manual data </a:t>
            </a:r>
            <a:r>
              <a:rPr lang="en-US" sz="1800" b="1" dirty="0" smtClean="0"/>
              <a:t>(1 hour) deceases the WER faster than </a:t>
            </a:r>
            <a:r>
              <a:rPr lang="en-US" sz="1800" b="1" dirty="0" smtClean="0"/>
              <a:t>bootstrapped with </a:t>
            </a:r>
            <a:r>
              <a:rPr lang="en-US" sz="1800" b="1" dirty="0" smtClean="0"/>
              <a:t>more data (10 hours</a:t>
            </a:r>
            <a:r>
              <a:rPr lang="en-US" sz="1800" b="1" dirty="0" smtClean="0"/>
              <a:t>).</a:t>
            </a:r>
          </a:p>
          <a:p>
            <a:pPr marL="173038" indent="-173038">
              <a:spcAft>
                <a:spcPts val="1200"/>
              </a:spcAft>
              <a:buFont typeface="Arial" pitchFamily="34" charset="0"/>
              <a:buChar char="•"/>
            </a:pPr>
            <a:r>
              <a:rPr lang="en-US" sz="1800" b="1" dirty="0" smtClean="0"/>
              <a:t>The WER</a:t>
            </a:r>
            <a:r>
              <a:rPr lang="en-US" sz="1800" b="1" dirty="0" smtClean="0"/>
              <a:t> Ratio seems to depend only on the initial amount of </a:t>
            </a:r>
            <a:r>
              <a:rPr lang="en-US" sz="1800" b="1" dirty="0" smtClean="0"/>
              <a:t>manual data </a:t>
            </a:r>
            <a:r>
              <a:rPr lang="en-US" sz="1800" b="1" dirty="0" smtClean="0"/>
              <a:t>and remain constant as more data is added. </a:t>
            </a:r>
            <a:r>
              <a:rPr lang="en-US" sz="1800" b="1" dirty="0" smtClean="0"/>
              <a:t>This characteristic </a:t>
            </a:r>
            <a:r>
              <a:rPr lang="en-US" sz="1800" b="1" dirty="0" smtClean="0"/>
              <a:t>implies that there is less motivation </a:t>
            </a:r>
            <a:r>
              <a:rPr lang="en-US" sz="1800" b="1" dirty="0" smtClean="0"/>
              <a:t>to manually </a:t>
            </a:r>
            <a:r>
              <a:rPr lang="en-US" sz="1800" b="1" dirty="0" smtClean="0"/>
              <a:t>transcribe more data if a great amount of </a:t>
            </a:r>
            <a:r>
              <a:rPr lang="en-US" sz="1800" b="1" dirty="0" smtClean="0"/>
              <a:t>audio data </a:t>
            </a:r>
            <a:r>
              <a:rPr lang="en-US" sz="1800" b="1" dirty="0" smtClean="0"/>
              <a:t>is available</a:t>
            </a:r>
            <a:r>
              <a:rPr lang="en-US" sz="1800" b="1" dirty="0" smtClean="0"/>
              <a:t>.</a:t>
            </a:r>
          </a:p>
          <a:p>
            <a:pPr marL="173038" indent="-173038">
              <a:spcAft>
                <a:spcPts val="1200"/>
              </a:spcAft>
              <a:buFont typeface="Arial" pitchFamily="34" charset="0"/>
              <a:buChar char="•"/>
            </a:pPr>
            <a:r>
              <a:rPr lang="en-US" sz="1800" b="1" dirty="0" smtClean="0"/>
              <a:t>It </a:t>
            </a:r>
            <a:r>
              <a:rPr lang="en-US" sz="1800" b="1" dirty="0" smtClean="0"/>
              <a:t>has generally been assumed that a good LM is the </a:t>
            </a:r>
            <a:r>
              <a:rPr lang="en-US" sz="1800" b="1" dirty="0" smtClean="0"/>
              <a:t>key to </a:t>
            </a:r>
            <a:r>
              <a:rPr lang="en-US" sz="1800" b="1" dirty="0" smtClean="0"/>
              <a:t>success with unsupervised training. The </a:t>
            </a:r>
            <a:r>
              <a:rPr lang="en-US" sz="1800" b="1" dirty="0" smtClean="0"/>
              <a:t>assumed mechanism </a:t>
            </a:r>
            <a:r>
              <a:rPr lang="en-US" sz="1800" b="1" dirty="0" smtClean="0"/>
              <a:t>for improvement is that the LM causes </a:t>
            </a:r>
            <a:r>
              <a:rPr lang="en-US" sz="1800" b="1" dirty="0" smtClean="0"/>
              <a:t>the system </a:t>
            </a:r>
            <a:r>
              <a:rPr lang="en-US" sz="1800" b="1" dirty="0" smtClean="0"/>
              <a:t>to recognize some of the training words that </a:t>
            </a:r>
            <a:r>
              <a:rPr lang="en-US" sz="1800" b="1" dirty="0" smtClean="0"/>
              <a:t>would not </a:t>
            </a:r>
            <a:r>
              <a:rPr lang="en-US" sz="1800" b="1" dirty="0" smtClean="0"/>
              <a:t>be recognized correctly with only the acoustic model</a:t>
            </a:r>
            <a:r>
              <a:rPr lang="en-US" sz="1800" b="1" dirty="0" smtClean="0"/>
              <a:t>.</a:t>
            </a:r>
          </a:p>
          <a:p>
            <a:pPr marL="173038" indent="-173038">
              <a:spcAft>
                <a:spcPts val="1200"/>
              </a:spcAft>
              <a:buFont typeface="Arial" pitchFamily="34" charset="0"/>
              <a:buChar char="•"/>
            </a:pPr>
            <a:r>
              <a:rPr lang="en-US" sz="1800" b="1" dirty="0" smtClean="0"/>
              <a:t>The </a:t>
            </a:r>
            <a:r>
              <a:rPr lang="en-US" sz="1800" b="1" dirty="0" smtClean="0"/>
              <a:t>LMs </a:t>
            </a:r>
            <a:r>
              <a:rPr lang="en-US" sz="1800" b="1" dirty="0" smtClean="0"/>
              <a:t>used </a:t>
            </a:r>
            <a:r>
              <a:rPr lang="en-US" sz="1800" b="1" dirty="0" smtClean="0"/>
              <a:t>here were trained with 1 billion </a:t>
            </a:r>
            <a:r>
              <a:rPr lang="en-US" sz="1800" b="1" dirty="0" smtClean="0"/>
              <a:t>words, which </a:t>
            </a:r>
            <a:r>
              <a:rPr lang="en-US" sz="1800" b="1" dirty="0" smtClean="0"/>
              <a:t>can be considered a powerful one. </a:t>
            </a:r>
            <a:endParaRPr lang="en-US" sz="1800" b="1" dirty="0" smtClean="0"/>
          </a:p>
          <a:p>
            <a:pPr marL="173038" indent="-173038">
              <a:spcAft>
                <a:spcPts val="1200"/>
              </a:spcAft>
              <a:buFont typeface="Arial" pitchFamily="34" charset="0"/>
              <a:buChar char="•"/>
            </a:pPr>
            <a:r>
              <a:rPr lang="en-US" sz="1800" b="1" dirty="0" smtClean="0"/>
              <a:t>To investigate effect </a:t>
            </a:r>
            <a:r>
              <a:rPr lang="en-US" sz="1800" b="1" dirty="0" smtClean="0"/>
              <a:t>of weaker LMs on the unsupervised training, </a:t>
            </a:r>
            <a:r>
              <a:rPr lang="en-US" sz="1800" b="1" dirty="0" smtClean="0"/>
              <a:t>an LM </a:t>
            </a:r>
            <a:r>
              <a:rPr lang="en-US" sz="1800" b="1" dirty="0" smtClean="0"/>
              <a:t>with only 1 million BN </a:t>
            </a:r>
            <a:r>
              <a:rPr lang="en-US" sz="1800" b="1" dirty="0" smtClean="0"/>
              <a:t>words was trained. </a:t>
            </a:r>
            <a:r>
              <a:rPr lang="en-US" sz="1800" b="1" dirty="0" smtClean="0"/>
              <a:t>Although </a:t>
            </a:r>
            <a:r>
              <a:rPr lang="en-US" sz="1800" b="1" dirty="0" smtClean="0"/>
              <a:t>the absolute </a:t>
            </a:r>
            <a:r>
              <a:rPr lang="en-US" sz="1800" b="1" dirty="0" smtClean="0"/>
              <a:t>WER is higher, </a:t>
            </a:r>
            <a:r>
              <a:rPr lang="en-US" sz="1800" b="1" dirty="0" smtClean="0"/>
              <a:t>initial </a:t>
            </a:r>
            <a:r>
              <a:rPr lang="en-US" sz="1800" b="1" dirty="0" smtClean="0"/>
              <a:t>experiments with </a:t>
            </a:r>
            <a:r>
              <a:rPr lang="en-US" sz="1800" b="1" dirty="0" smtClean="0"/>
              <a:t>this weak </a:t>
            </a:r>
            <a:r>
              <a:rPr lang="en-US" sz="1800" b="1" dirty="0" smtClean="0"/>
              <a:t>LM have been showing similar trends as </a:t>
            </a:r>
            <a:r>
              <a:rPr lang="en-US" sz="1800" b="1" dirty="0" smtClean="0"/>
              <a:t>those reported </a:t>
            </a:r>
            <a:r>
              <a:rPr lang="en-US" sz="1800" b="1" dirty="0" smtClean="0"/>
              <a:t>in this paper.</a:t>
            </a:r>
            <a:endParaRPr lang="en-US" altLang="en-US" sz="18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57150"/>
            <a:ext cx="866626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Motivation</a:t>
            </a:r>
            <a:endParaRPr lang="en-US" b="1" dirty="0">
              <a:solidFill>
                <a:schemeClr val="accent2"/>
              </a:solidFill>
            </a:endParaRPr>
          </a:p>
        </p:txBody>
      </p:sp>
      <p:sp>
        <p:nvSpPr>
          <p:cNvPr id="8" name="Rectangle 7"/>
          <p:cNvSpPr/>
          <p:nvPr/>
        </p:nvSpPr>
        <p:spPr>
          <a:xfrm>
            <a:off x="2286000" y="535901"/>
            <a:ext cx="4572000" cy="461665"/>
          </a:xfrm>
          <a:prstGeom prst="rect">
            <a:avLst/>
          </a:prstGeom>
        </p:spPr>
        <p:txBody>
          <a:bodyPr>
            <a:spAutoFit/>
          </a:bodyPr>
          <a:lstStyle/>
          <a:p>
            <a:pPr marL="176213" indent="-176213">
              <a:spcAft>
                <a:spcPts val="1200"/>
              </a:spcAft>
            </a:pPr>
            <a:r>
              <a:rPr lang="en-US" b="1" dirty="0" smtClean="0">
                <a:solidFill>
                  <a:schemeClr val="bg1"/>
                </a:solidFill>
              </a:rPr>
              <a:t>	</a:t>
            </a:r>
          </a:p>
        </p:txBody>
      </p:sp>
      <p:sp>
        <p:nvSpPr>
          <p:cNvPr id="13" name="Text Box 9"/>
          <p:cNvSpPr txBox="1">
            <a:spLocks noChangeArrowheads="1"/>
          </p:cNvSpPr>
          <p:nvPr/>
        </p:nvSpPr>
        <p:spPr bwMode="auto">
          <a:xfrm>
            <a:off x="184356" y="584616"/>
            <a:ext cx="8672513" cy="3431709"/>
          </a:xfrm>
          <a:prstGeom prst="rect">
            <a:avLst/>
          </a:prstGeom>
          <a:noFill/>
          <a:ln w="9525">
            <a:noFill/>
            <a:miter lim="800000"/>
            <a:headEnd/>
            <a:tailEnd/>
          </a:ln>
        </p:spPr>
        <p:txBody>
          <a:bodyPr wrap="square" lIns="0" tIns="0" rIns="0" bIns="0">
            <a:spAutoFit/>
          </a:bodyPr>
          <a:lstStyle/>
          <a:p>
            <a:pPr marL="173038" indent="-173038">
              <a:spcAft>
                <a:spcPts val="600"/>
              </a:spcAft>
              <a:buFont typeface="Arial" pitchFamily="34" charset="0"/>
              <a:buChar char="•"/>
            </a:pPr>
            <a:r>
              <a:rPr lang="en-US" sz="1800" b="1" dirty="0" smtClean="0"/>
              <a:t>Today’s lecture will review </a:t>
            </a:r>
            <a:r>
              <a:rPr lang="en-US" sz="1800" b="1" dirty="0" smtClean="0"/>
              <a:t>a paper </a:t>
            </a:r>
            <a:r>
              <a:rPr lang="en-US" sz="1800" b="1" dirty="0" smtClean="0"/>
              <a:t>recently presented at </a:t>
            </a:r>
            <a:r>
              <a:rPr lang="en-US" sz="1800" b="1" dirty="0" smtClean="0"/>
              <a:t>INTERSPEECH 2008:</a:t>
            </a:r>
            <a:endParaRPr lang="en-US" sz="1800" b="1" dirty="0" smtClean="0"/>
          </a:p>
          <a:p>
            <a:pPr marL="344488">
              <a:spcAft>
                <a:spcPts val="1200"/>
              </a:spcAft>
            </a:pPr>
            <a:r>
              <a:rPr lang="en-US" sz="1800" b="1" dirty="0" smtClean="0"/>
              <a:t>J. Ma and R. </a:t>
            </a:r>
            <a:r>
              <a:rPr lang="en-US" sz="1800" b="1" dirty="0" smtClean="0"/>
              <a:t>Schwartz, </a:t>
            </a:r>
            <a:r>
              <a:rPr lang="en-US" sz="1800" b="1" dirty="0" smtClean="0"/>
              <a:t>“Unsupervised </a:t>
            </a:r>
            <a:r>
              <a:rPr lang="en-US" sz="1800" b="1" dirty="0" smtClean="0"/>
              <a:t>versus Supervised Training of Acoustic Models,” in </a:t>
            </a:r>
            <a:r>
              <a:rPr lang="en-US" sz="1800" b="1" i="1" dirty="0" smtClean="0"/>
              <a:t>Proceedings of the International Conference on </a:t>
            </a:r>
            <a:r>
              <a:rPr lang="en-US" sz="1800" b="1" i="1" dirty="0" smtClean="0"/>
              <a:t>Spoken Language Processing, </a:t>
            </a:r>
            <a:r>
              <a:rPr lang="en-US" sz="1800" b="1" dirty="0" smtClean="0"/>
              <a:t>pp</a:t>
            </a:r>
            <a:r>
              <a:rPr lang="en-US" sz="1800" b="1" dirty="0" smtClean="0"/>
              <a:t>. </a:t>
            </a:r>
            <a:r>
              <a:rPr lang="en-US" sz="1800" b="1" dirty="0" smtClean="0"/>
              <a:t>2374</a:t>
            </a:r>
            <a:r>
              <a:rPr lang="en-US" sz="1800" b="1" dirty="0" smtClean="0"/>
              <a:t>-4277, Brisbane, Australia, September 2008.</a:t>
            </a:r>
            <a:endParaRPr lang="en-US" sz="1800" b="1" dirty="0" smtClean="0"/>
          </a:p>
          <a:p>
            <a:pPr marL="173038" indent="-173038">
              <a:spcAft>
                <a:spcPts val="1200"/>
              </a:spcAft>
              <a:buFont typeface="Arial" pitchFamily="34" charset="0"/>
              <a:buChar char="•"/>
            </a:pPr>
            <a:r>
              <a:rPr lang="en-US" sz="1800" b="1" dirty="0" smtClean="0"/>
              <a:t>Though this paper is focused on speech </a:t>
            </a:r>
            <a:r>
              <a:rPr lang="en-US" sz="1800" b="1" dirty="0" smtClean="0"/>
              <a:t>recognition, the conclusions drawn are </a:t>
            </a:r>
            <a:r>
              <a:rPr lang="en-US" sz="1800" b="1" dirty="0" smtClean="0"/>
              <a:t>applicable to many real-world adaptation problems involving large, complex systems.</a:t>
            </a:r>
            <a:endParaRPr lang="en-US" sz="1800" b="1" dirty="0" smtClean="0"/>
          </a:p>
          <a:p>
            <a:pPr marL="173038" indent="-173038">
              <a:spcAft>
                <a:spcPts val="1200"/>
              </a:spcAft>
              <a:buFont typeface="Arial" pitchFamily="34" charset="0"/>
              <a:buChar char="•"/>
            </a:pPr>
            <a:r>
              <a:rPr lang="en-US" sz="1800" b="1" dirty="0" smtClean="0"/>
              <a:t>The key contributions of this paper are </a:t>
            </a:r>
            <a:r>
              <a:rPr lang="en-US" sz="1800" b="1" dirty="0" smtClean="0"/>
              <a:t>to demonstrate that unsupervised adaptation on very large amounts of </a:t>
            </a:r>
            <a:r>
              <a:rPr lang="en-US" sz="1800" b="1" dirty="0" smtClean="0"/>
              <a:t>data is the most cost-effective approach to building a high-performance system.</a:t>
            </a:r>
            <a:endParaRPr lang="en-US" sz="1800" b="1"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7013" y="57150"/>
            <a:ext cx="866215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Historical Perspective on </a:t>
            </a:r>
            <a:r>
              <a:rPr lang="en-US" b="1" dirty="0" smtClean="0">
                <a:solidFill>
                  <a:schemeClr val="accent2"/>
                </a:solidFill>
              </a:rPr>
              <a:t>Generating Training Data</a:t>
            </a:r>
            <a:endParaRPr lang="en-US" b="1" dirty="0">
              <a:solidFill>
                <a:schemeClr val="accent2"/>
              </a:solidFill>
            </a:endParaRPr>
          </a:p>
        </p:txBody>
      </p:sp>
      <p:sp>
        <p:nvSpPr>
          <p:cNvPr id="4" name="Rectangle 20"/>
          <p:cNvSpPr txBox="1">
            <a:spLocks noChangeArrowheads="1"/>
          </p:cNvSpPr>
          <p:nvPr/>
        </p:nvSpPr>
        <p:spPr>
          <a:xfrm>
            <a:off x="178868" y="609601"/>
            <a:ext cx="8738120" cy="6003234"/>
          </a:xfrm>
          <a:prstGeom prst="rect">
            <a:avLst/>
          </a:prstGeom>
        </p:spPr>
        <p:txBody>
          <a:bodyPr lIns="0" tIns="0" rIns="0" bIns="0"/>
          <a:lstStyle/>
          <a:p>
            <a:pPr marL="165100" indent="-165100">
              <a:spcAft>
                <a:spcPts val="1200"/>
              </a:spcAft>
              <a:buFont typeface="Arial" pitchFamily="34" charset="0"/>
              <a:buChar char="•"/>
            </a:pPr>
            <a:r>
              <a:rPr lang="en-US" sz="1800" b="1" dirty="0" smtClean="0"/>
              <a:t>Speech recognition experiments began with small amounts of data collected under controlled conditions. Users were prompted with the text to be spoken. An operator verified the contents of the audio data during collection.</a:t>
            </a:r>
          </a:p>
          <a:p>
            <a:pPr marL="165100" indent="-165100">
              <a:spcAft>
                <a:spcPts val="1200"/>
              </a:spcAft>
              <a:buFont typeface="Arial" pitchFamily="34" charset="0"/>
              <a:buChar char="•"/>
            </a:pPr>
            <a:r>
              <a:rPr lang="en-US" sz="1800" b="1" dirty="0" smtClean="0"/>
              <a:t>From this data we built HMMs, often seeded only from the word-level transcription. Afte</a:t>
            </a:r>
            <a:r>
              <a:rPr lang="en-US" sz="1800" b="1" dirty="0" smtClean="0"/>
              <a:t>r three passes of training on fully supervised data, the models were able to deliver high performance.</a:t>
            </a:r>
            <a:endParaRPr lang="en-US" sz="1800" b="1" dirty="0" smtClean="0"/>
          </a:p>
          <a:p>
            <a:pPr marL="165100" indent="-165100">
              <a:spcAft>
                <a:spcPts val="1200"/>
              </a:spcAft>
              <a:buFont typeface="Arial" pitchFamily="34" charset="0"/>
              <a:buChar char="•"/>
            </a:pPr>
            <a:r>
              <a:rPr lang="en-US" sz="1800" b="1" dirty="0" smtClean="0"/>
              <a:t>Later we transitioned to spontaneous telephone conversations that had to be manually transcribed. Real-time rates for transcription were often 100x </a:t>
            </a:r>
            <a:r>
              <a:rPr lang="en-US" sz="1800" b="1" dirty="0" smtClean="0"/>
              <a:t>real-time (100 </a:t>
            </a:r>
            <a:r>
              <a:rPr lang="en-US" sz="1800" b="1" dirty="0" err="1" smtClean="0"/>
              <a:t>xRT</a:t>
            </a:r>
            <a:r>
              <a:rPr lang="en-US" sz="1800" b="1" dirty="0" smtClean="0"/>
              <a:t> slower) and data generation cost at least $100 - $1000 per minute of speech and error rates of 1% - 10% WER.</a:t>
            </a:r>
          </a:p>
          <a:p>
            <a:pPr marL="165100" indent="-165100">
              <a:spcAft>
                <a:spcPts val="1200"/>
              </a:spcAft>
              <a:buFont typeface="Arial" pitchFamily="34" charset="0"/>
              <a:buChar char="•"/>
            </a:pPr>
            <a:r>
              <a:rPr lang="en-US" sz="1800" b="1" dirty="0" smtClean="0"/>
              <a:t>Next, we investigated “found” data – for example using closed-captions for audio on news broadcasts (</a:t>
            </a:r>
            <a:r>
              <a:rPr lang="en-US" sz="1800" b="1" dirty="0" smtClean="0"/>
              <a:t>approximate transcriptions). Performance got slightly better.</a:t>
            </a:r>
          </a:p>
          <a:p>
            <a:pPr marL="165100" indent="-165100">
              <a:spcAft>
                <a:spcPts val="1200"/>
              </a:spcAft>
              <a:buFont typeface="Arial" pitchFamily="34" charset="0"/>
              <a:buChar char="•"/>
            </a:pPr>
            <a:r>
              <a:rPr lang="en-US" sz="1800" b="1" dirty="0" smtClean="0"/>
              <a:t>More recently, fast transcriptions </a:t>
            </a:r>
            <a:r>
              <a:rPr lang="en-US" sz="1800" b="1" dirty="0" smtClean="0"/>
              <a:t>(7xRT) have been used, enabling the generation of thousands of hours of data.</a:t>
            </a:r>
          </a:p>
          <a:p>
            <a:pPr marL="165100" indent="-165100">
              <a:spcAft>
                <a:spcPts val="1200"/>
              </a:spcAft>
              <a:buFont typeface="Arial" pitchFamily="34" charset="0"/>
              <a:buChar char="•"/>
            </a:pPr>
            <a:r>
              <a:rPr lang="en-US" sz="1800" b="1" dirty="0" smtClean="0"/>
              <a:t>In this </a:t>
            </a:r>
            <a:r>
              <a:rPr lang="en-US" sz="1800" b="1" dirty="0" smtClean="0"/>
              <a:t>paper, we explore the use of </a:t>
            </a:r>
            <a:r>
              <a:rPr lang="en-US" sz="1800" b="1" dirty="0" err="1" smtClean="0"/>
              <a:t>untranscribed</a:t>
            </a:r>
            <a:r>
              <a:rPr lang="en-US" sz="1800" b="1" dirty="0" smtClean="0"/>
              <a:t> data on which we perform unsupervised adaptation.</a:t>
            </a:r>
            <a:endParaRPr kumimoji="0" lang="en-US" altLang="en-US" sz="1800" b="1" i="0" u="none" strike="noStrike" kern="0" cap="none" spc="0" normalizeH="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7013" y="57150"/>
            <a:ext cx="866215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Abstract</a:t>
            </a:r>
            <a:endParaRPr lang="en-US" b="1" dirty="0">
              <a:solidFill>
                <a:schemeClr val="accent2"/>
              </a:solidFill>
            </a:endParaRPr>
          </a:p>
        </p:txBody>
      </p:sp>
      <p:sp>
        <p:nvSpPr>
          <p:cNvPr id="4" name="Rectangle 20"/>
          <p:cNvSpPr txBox="1">
            <a:spLocks noChangeArrowheads="1"/>
          </p:cNvSpPr>
          <p:nvPr/>
        </p:nvSpPr>
        <p:spPr>
          <a:xfrm>
            <a:off x="178868" y="609601"/>
            <a:ext cx="8738120" cy="5761220"/>
          </a:xfrm>
          <a:prstGeom prst="rect">
            <a:avLst/>
          </a:prstGeom>
        </p:spPr>
        <p:txBody>
          <a:bodyPr lIns="0" tIns="0" rIns="0" bIns="0"/>
          <a:lstStyle/>
          <a:p>
            <a:pPr marL="173038" indent="-173038">
              <a:spcAft>
                <a:spcPts val="1200"/>
              </a:spcAft>
              <a:buFont typeface="Arial" pitchFamily="34" charset="0"/>
              <a:buChar char="•"/>
            </a:pPr>
            <a:r>
              <a:rPr lang="en-US" sz="1800" b="1" dirty="0" smtClean="0"/>
              <a:t>Report unsupervised </a:t>
            </a:r>
            <a:r>
              <a:rPr lang="en-US" sz="1800" b="1" dirty="0" smtClean="0"/>
              <a:t>training </a:t>
            </a:r>
            <a:r>
              <a:rPr lang="en-US" sz="1800" b="1" dirty="0" smtClean="0"/>
              <a:t>experiments on </a:t>
            </a:r>
            <a:r>
              <a:rPr lang="en-US" sz="1800" b="1" dirty="0" smtClean="0"/>
              <a:t>large amounts </a:t>
            </a:r>
            <a:r>
              <a:rPr lang="en-US" sz="1800" b="1" dirty="0" smtClean="0"/>
              <a:t>(~2,000 hours) of </a:t>
            </a:r>
            <a:r>
              <a:rPr lang="en-US" sz="1800" b="1" dirty="0" smtClean="0"/>
              <a:t>the English </a:t>
            </a:r>
            <a:r>
              <a:rPr lang="en-US" sz="1800" b="1" dirty="0" smtClean="0"/>
              <a:t>Fisher conversational </a:t>
            </a:r>
            <a:r>
              <a:rPr lang="en-US" sz="1800" b="1" dirty="0" smtClean="0"/>
              <a:t>telephone speech</a:t>
            </a:r>
            <a:r>
              <a:rPr lang="en-US" sz="1800" b="1" dirty="0" smtClean="0"/>
              <a:t>. (2000 hours ~  57Gbytes).</a:t>
            </a:r>
          </a:p>
          <a:p>
            <a:pPr marL="173038" indent="-173038">
              <a:spcAft>
                <a:spcPts val="1200"/>
              </a:spcAft>
              <a:buFont typeface="Arial" pitchFamily="34" charset="0"/>
              <a:buChar char="•"/>
            </a:pPr>
            <a:r>
              <a:rPr lang="en-US" sz="1800" b="1" dirty="0" smtClean="0"/>
              <a:t>Major contribution: compared </a:t>
            </a:r>
            <a:r>
              <a:rPr lang="en-US" sz="1800" b="1" dirty="0" smtClean="0"/>
              <a:t>behaviors </a:t>
            </a:r>
            <a:r>
              <a:rPr lang="en-US" sz="1800" b="1" dirty="0" smtClean="0"/>
              <a:t>of unsupervised </a:t>
            </a:r>
            <a:r>
              <a:rPr lang="en-US" sz="1800" b="1" dirty="0" smtClean="0"/>
              <a:t>training with supervised training on </a:t>
            </a:r>
            <a:r>
              <a:rPr lang="en-US" sz="1800" b="1" dirty="0" smtClean="0"/>
              <a:t>exactly the </a:t>
            </a:r>
            <a:r>
              <a:rPr lang="en-US" sz="1800" b="1" dirty="0" smtClean="0"/>
              <a:t>same data</a:t>
            </a:r>
            <a:r>
              <a:rPr lang="en-US" sz="1800" b="1" dirty="0" smtClean="0"/>
              <a:t>.</a:t>
            </a:r>
          </a:p>
          <a:p>
            <a:pPr marL="173038" indent="-173038">
              <a:spcAft>
                <a:spcPts val="1200"/>
              </a:spcAft>
              <a:buFont typeface="Arial" pitchFamily="34" charset="0"/>
              <a:buChar char="•"/>
            </a:pPr>
            <a:r>
              <a:rPr lang="en-US" sz="1800" b="1" dirty="0" smtClean="0"/>
              <a:t>Results:</a:t>
            </a:r>
            <a:endParaRPr lang="en-US" sz="1800" b="1" dirty="0" smtClean="0"/>
          </a:p>
          <a:p>
            <a:pPr marL="344488" indent="-171450">
              <a:spcAft>
                <a:spcPts val="1200"/>
              </a:spcAft>
              <a:buFont typeface="Wingdings" pitchFamily="2" charset="2"/>
              <a:buChar char="§"/>
            </a:pPr>
            <a:r>
              <a:rPr lang="en-US" sz="1800" b="1" dirty="0" smtClean="0"/>
              <a:t>A</a:t>
            </a:r>
            <a:r>
              <a:rPr lang="en-US" sz="1800" b="1" dirty="0" smtClean="0"/>
              <a:t>s </a:t>
            </a:r>
            <a:r>
              <a:rPr lang="en-US" sz="1800" b="1" dirty="0" smtClean="0"/>
              <a:t>the amount of training data increases, </a:t>
            </a:r>
            <a:r>
              <a:rPr lang="en-US" sz="1800" b="1" dirty="0" smtClean="0"/>
              <a:t>unsupervised training</a:t>
            </a:r>
            <a:r>
              <a:rPr lang="en-US" sz="1800" b="1" dirty="0" smtClean="0"/>
              <a:t>, even bootstrapped with a very limited amount (</a:t>
            </a:r>
            <a:r>
              <a:rPr lang="en-US" sz="1800" b="1" dirty="0" smtClean="0"/>
              <a:t>1 hour</a:t>
            </a:r>
            <a:r>
              <a:rPr lang="en-US" sz="1800" b="1" dirty="0" smtClean="0"/>
              <a:t>) of manual data, improves recognition </a:t>
            </a:r>
            <a:r>
              <a:rPr lang="en-US" sz="1800" b="1" dirty="0" smtClean="0"/>
              <a:t>performance faster </a:t>
            </a:r>
            <a:r>
              <a:rPr lang="en-US" sz="1800" b="1" dirty="0" smtClean="0"/>
              <a:t>than supervised training does, and it converges </a:t>
            </a:r>
            <a:r>
              <a:rPr lang="en-US" sz="1800" b="1" dirty="0" smtClean="0"/>
              <a:t>to supervised </a:t>
            </a:r>
            <a:r>
              <a:rPr lang="en-US" sz="1800" b="1" dirty="0" smtClean="0"/>
              <a:t>training</a:t>
            </a:r>
            <a:r>
              <a:rPr lang="en-US" sz="1800" b="1" dirty="0" smtClean="0"/>
              <a:t>.</a:t>
            </a:r>
          </a:p>
          <a:p>
            <a:pPr marL="344488" indent="-171450">
              <a:spcAft>
                <a:spcPts val="1200"/>
              </a:spcAft>
              <a:buFont typeface="Wingdings" pitchFamily="2" charset="2"/>
              <a:buChar char="§"/>
            </a:pPr>
            <a:r>
              <a:rPr lang="en-US" sz="1800" b="1" dirty="0" smtClean="0"/>
              <a:t>Bootstrapping unsupervised training </a:t>
            </a:r>
            <a:r>
              <a:rPr lang="en-US" sz="1800" b="1" dirty="0" smtClean="0"/>
              <a:t>with more manual data is not of significance if </a:t>
            </a:r>
            <a:r>
              <a:rPr lang="en-US" sz="1800" b="1" dirty="0" smtClean="0"/>
              <a:t>a large </a:t>
            </a:r>
            <a:r>
              <a:rPr lang="en-US" sz="1800" b="1" dirty="0" smtClean="0"/>
              <a:t>amount of </a:t>
            </a:r>
            <a:r>
              <a:rPr lang="en-US" sz="1800" b="1" dirty="0" err="1" smtClean="0"/>
              <a:t>untranscribed</a:t>
            </a:r>
            <a:r>
              <a:rPr lang="en-US" sz="1800" b="1" dirty="0" smtClean="0"/>
              <a:t> </a:t>
            </a:r>
            <a:r>
              <a:rPr lang="en-US" sz="1800" b="1" dirty="0" smtClean="0"/>
              <a:t>data is available.</a:t>
            </a:r>
            <a:endParaRPr kumimoji="0" lang="en-US" altLang="en-US" sz="1800" b="1" u="none" strike="noStrike" kern="0" cap="none" spc="0" normalizeH="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7013" y="57150"/>
            <a:ext cx="866215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Introduction</a:t>
            </a:r>
            <a:endParaRPr lang="en-US" b="1" dirty="0">
              <a:solidFill>
                <a:schemeClr val="accent2"/>
              </a:solidFill>
            </a:endParaRPr>
          </a:p>
        </p:txBody>
      </p:sp>
      <p:sp>
        <p:nvSpPr>
          <p:cNvPr id="4" name="Rectangle 20"/>
          <p:cNvSpPr txBox="1">
            <a:spLocks noChangeArrowheads="1"/>
          </p:cNvSpPr>
          <p:nvPr/>
        </p:nvSpPr>
        <p:spPr>
          <a:xfrm>
            <a:off x="178868" y="609600"/>
            <a:ext cx="8738120" cy="6248399"/>
          </a:xfrm>
          <a:prstGeom prst="rect">
            <a:avLst/>
          </a:prstGeom>
        </p:spPr>
        <p:txBody>
          <a:bodyPr lIns="0" tIns="0" rIns="0" bIns="0"/>
          <a:lstStyle/>
          <a:p>
            <a:pPr marL="173038" indent="-173038">
              <a:spcAft>
                <a:spcPts val="1200"/>
              </a:spcAft>
              <a:buFont typeface="Arial" pitchFamily="34" charset="0"/>
              <a:buChar char="•"/>
            </a:pPr>
            <a:r>
              <a:rPr lang="en-US" sz="1800" b="1" dirty="0" smtClean="0"/>
              <a:t>Though a </a:t>
            </a:r>
            <a:r>
              <a:rPr lang="en-US" sz="1800" b="1" dirty="0" smtClean="0"/>
              <a:t>great </a:t>
            </a:r>
            <a:r>
              <a:rPr lang="en-US" sz="1800" b="1" dirty="0" smtClean="0"/>
              <a:t>amount of work has been reported on </a:t>
            </a:r>
            <a:r>
              <a:rPr lang="en-US" sz="1800" b="1" dirty="0" smtClean="0"/>
              <a:t>unsupervised training, no </a:t>
            </a:r>
            <a:r>
              <a:rPr lang="en-US" sz="1800" b="1" dirty="0" smtClean="0"/>
              <a:t>work has been </a:t>
            </a:r>
            <a:r>
              <a:rPr lang="en-US" sz="1800" b="1" dirty="0" smtClean="0"/>
              <a:t>reported to </a:t>
            </a:r>
            <a:r>
              <a:rPr lang="en-US" sz="1800" b="1" dirty="0" smtClean="0"/>
              <a:t>rigorously compare behaviors of unsupervised </a:t>
            </a:r>
            <a:r>
              <a:rPr lang="en-US" sz="1800" b="1" dirty="0" smtClean="0"/>
              <a:t>training with </a:t>
            </a:r>
            <a:r>
              <a:rPr lang="en-US" sz="1800" b="1" dirty="0" smtClean="0"/>
              <a:t>supervised training (with manual transcriptions</a:t>
            </a:r>
            <a:r>
              <a:rPr lang="en-US" sz="1800" b="1" dirty="0" smtClean="0"/>
              <a:t>), especially </a:t>
            </a:r>
            <a:r>
              <a:rPr lang="en-US" sz="1800" b="1" dirty="0" smtClean="0"/>
              <a:t>on a large amount of </a:t>
            </a:r>
            <a:r>
              <a:rPr lang="en-US" sz="1800" b="1" dirty="0" smtClean="0"/>
              <a:t>data (e.g., 2,000 hours).</a:t>
            </a:r>
            <a:endParaRPr lang="en-US" sz="1800" b="1" dirty="0" smtClean="0"/>
          </a:p>
          <a:p>
            <a:pPr marL="173038" indent="-173038">
              <a:spcAft>
                <a:spcPts val="600"/>
              </a:spcAft>
              <a:buFont typeface="Arial" pitchFamily="34" charset="0"/>
              <a:buChar char="•"/>
            </a:pPr>
            <a:r>
              <a:rPr lang="en-US" sz="1800" b="1" dirty="0" smtClean="0"/>
              <a:t>Previous work reports </a:t>
            </a:r>
            <a:r>
              <a:rPr lang="en-US" sz="1800" b="1" dirty="0" smtClean="0"/>
              <a:t>unsupervised training experiments on </a:t>
            </a:r>
            <a:r>
              <a:rPr lang="en-US" sz="1800" b="1" dirty="0" smtClean="0"/>
              <a:t>153 hours </a:t>
            </a:r>
            <a:r>
              <a:rPr lang="en-US" sz="1800" b="1" dirty="0" smtClean="0"/>
              <a:t>of broadcast news (BN) </a:t>
            </a:r>
            <a:r>
              <a:rPr lang="en-US" sz="1800" b="1" dirty="0" smtClean="0"/>
              <a:t>data:</a:t>
            </a:r>
          </a:p>
          <a:p>
            <a:pPr marL="344488" indent="-171450">
              <a:spcAft>
                <a:spcPts val="600"/>
              </a:spcAft>
              <a:buFont typeface="Wingdings" pitchFamily="2" charset="2"/>
              <a:buChar char="§"/>
            </a:pPr>
            <a:r>
              <a:rPr lang="en-US" sz="1800" b="1" dirty="0" smtClean="0"/>
              <a:t>Considered </a:t>
            </a:r>
            <a:r>
              <a:rPr lang="en-US" sz="1800" b="1" dirty="0" err="1" smtClean="0"/>
              <a:t>avariety</a:t>
            </a:r>
            <a:r>
              <a:rPr lang="en-US" sz="1800" b="1" dirty="0" smtClean="0"/>
              <a:t> </a:t>
            </a:r>
            <a:r>
              <a:rPr lang="en-US" sz="1800" b="1" dirty="0" smtClean="0"/>
              <a:t>of conditions, such as bootstrapping the </a:t>
            </a:r>
            <a:r>
              <a:rPr lang="en-US" sz="1800" b="1" dirty="0" smtClean="0"/>
              <a:t>training with </a:t>
            </a:r>
            <a:r>
              <a:rPr lang="en-US" sz="1800" b="1" dirty="0" smtClean="0"/>
              <a:t>as little as 10 minutes of manual data and using a </a:t>
            </a:r>
            <a:r>
              <a:rPr lang="en-US" sz="1800" b="1" dirty="0" smtClean="0"/>
              <a:t>small language </a:t>
            </a:r>
            <a:r>
              <a:rPr lang="en-US" sz="1800" b="1" dirty="0" smtClean="0"/>
              <a:t>model (LM) trained with 1.8 million words</a:t>
            </a:r>
            <a:r>
              <a:rPr lang="en-US" sz="1800" b="1" dirty="0" smtClean="0"/>
              <a:t>.</a:t>
            </a:r>
          </a:p>
          <a:p>
            <a:pPr marL="344488" indent="-171450">
              <a:spcAft>
                <a:spcPts val="600"/>
              </a:spcAft>
              <a:buFont typeface="Wingdings" pitchFamily="2" charset="2"/>
              <a:buChar char="§"/>
            </a:pPr>
            <a:r>
              <a:rPr lang="en-US" sz="1800" b="1" dirty="0" smtClean="0"/>
              <a:t>Even with </a:t>
            </a:r>
            <a:r>
              <a:rPr lang="en-US" sz="1800" b="1" dirty="0" smtClean="0"/>
              <a:t>the 10 minute data and the small LM, </a:t>
            </a:r>
            <a:r>
              <a:rPr lang="en-US" sz="1800" b="1" dirty="0" smtClean="0"/>
              <a:t>unsupervised training </a:t>
            </a:r>
            <a:r>
              <a:rPr lang="en-US" sz="1800" b="1" dirty="0" smtClean="0"/>
              <a:t>was able to dramatically decrease the word </a:t>
            </a:r>
            <a:r>
              <a:rPr lang="en-US" sz="1800" b="1" dirty="0" smtClean="0"/>
              <a:t>error rate </a:t>
            </a:r>
            <a:r>
              <a:rPr lang="en-US" sz="1800" b="1" dirty="0" smtClean="0"/>
              <a:t>(WER) from 65% to 37% with the 153 hours data</a:t>
            </a:r>
            <a:r>
              <a:rPr lang="en-US" sz="1800" b="1" dirty="0" smtClean="0"/>
              <a:t>.</a:t>
            </a:r>
          </a:p>
          <a:p>
            <a:pPr marL="344488" indent="-171450">
              <a:spcAft>
                <a:spcPts val="1200"/>
              </a:spcAft>
              <a:buFont typeface="Wingdings" pitchFamily="2" charset="2"/>
              <a:buChar char="§"/>
            </a:pPr>
            <a:r>
              <a:rPr lang="en-US" sz="1800" b="1" dirty="0" smtClean="0"/>
              <a:t>Showed comparable performance to supervised training conducted </a:t>
            </a:r>
            <a:r>
              <a:rPr lang="en-US" sz="1800" b="1" dirty="0" smtClean="0"/>
              <a:t>on 126 hours of manual data, which </a:t>
            </a:r>
            <a:r>
              <a:rPr lang="en-US" sz="1800" b="1" dirty="0" smtClean="0"/>
              <a:t>had no </a:t>
            </a:r>
            <a:r>
              <a:rPr lang="en-US" sz="1800" b="1" dirty="0" smtClean="0"/>
              <a:t>overlap with the 153 hours</a:t>
            </a:r>
            <a:r>
              <a:rPr lang="en-US" sz="1800" b="1" dirty="0" smtClean="0"/>
              <a:t>.</a:t>
            </a:r>
          </a:p>
          <a:p>
            <a:pPr marL="173038" indent="-173038">
              <a:spcAft>
                <a:spcPts val="600"/>
              </a:spcAft>
              <a:buFont typeface="Arial" pitchFamily="34" charset="0"/>
              <a:buChar char="•"/>
            </a:pPr>
            <a:r>
              <a:rPr lang="en-US" sz="1800" b="1" dirty="0" smtClean="0"/>
              <a:t>Previous work was also performed on very </a:t>
            </a:r>
            <a:r>
              <a:rPr lang="en-US" sz="1800" b="1" dirty="0" smtClean="0"/>
              <a:t>large amounts of English and Arabic </a:t>
            </a:r>
            <a:r>
              <a:rPr lang="en-US" sz="1800" b="1" dirty="0" smtClean="0"/>
              <a:t>broadcast news </a:t>
            </a:r>
            <a:r>
              <a:rPr lang="en-US" sz="1800" b="1" dirty="0" smtClean="0"/>
              <a:t>data. But the experiments began with large </a:t>
            </a:r>
            <a:r>
              <a:rPr lang="en-US" sz="1800" b="1" dirty="0" smtClean="0"/>
              <a:t>amounts (~</a:t>
            </a:r>
            <a:r>
              <a:rPr lang="en-US" sz="1800" b="1" dirty="0" smtClean="0"/>
              <a:t>140 hours) of well-transcribed data for both languages.</a:t>
            </a:r>
          </a:p>
          <a:p>
            <a:pPr marL="344488" indent="-171450">
              <a:spcAft>
                <a:spcPts val="1200"/>
              </a:spcAft>
              <a:buFont typeface="Wingdings" pitchFamily="2" charset="2"/>
              <a:buChar char="§"/>
            </a:pPr>
            <a:r>
              <a:rPr lang="en-US" sz="1800" b="1" dirty="0" smtClean="0"/>
              <a:t>The unsupervised training produced substantial gains </a:t>
            </a:r>
            <a:r>
              <a:rPr lang="en-US" sz="1800" b="1" dirty="0" smtClean="0"/>
              <a:t>on 1,900 </a:t>
            </a:r>
            <a:r>
              <a:rPr lang="en-US" sz="1800" b="1" dirty="0" smtClean="0"/>
              <a:t>hours of audio data, even after </a:t>
            </a:r>
            <a:r>
              <a:rPr lang="en-US" sz="1800" b="1" dirty="0" smtClean="0"/>
              <a:t>MMI training.</a:t>
            </a:r>
            <a:endParaRPr lang="en-US" sz="18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7013" y="57150"/>
            <a:ext cx="866215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Introduction (Cont.)</a:t>
            </a:r>
            <a:endParaRPr lang="en-US" b="1" dirty="0">
              <a:solidFill>
                <a:schemeClr val="accent2"/>
              </a:solidFill>
            </a:endParaRPr>
          </a:p>
        </p:txBody>
      </p:sp>
      <p:sp>
        <p:nvSpPr>
          <p:cNvPr id="4" name="Rectangle 20"/>
          <p:cNvSpPr txBox="1">
            <a:spLocks noChangeArrowheads="1"/>
          </p:cNvSpPr>
          <p:nvPr/>
        </p:nvSpPr>
        <p:spPr>
          <a:xfrm>
            <a:off x="178868" y="609600"/>
            <a:ext cx="8738120" cy="6248399"/>
          </a:xfrm>
          <a:prstGeom prst="rect">
            <a:avLst/>
          </a:prstGeom>
        </p:spPr>
        <p:txBody>
          <a:bodyPr lIns="0" tIns="0" rIns="0" bIns="0"/>
          <a:lstStyle/>
          <a:p>
            <a:pPr marL="344488" indent="-171450">
              <a:spcAft>
                <a:spcPts val="600"/>
              </a:spcAft>
              <a:buFont typeface="Wingdings" pitchFamily="2" charset="2"/>
              <a:buChar char="§"/>
            </a:pPr>
            <a:r>
              <a:rPr lang="en-US" sz="1800" b="1" dirty="0" smtClean="0"/>
              <a:t>Since </a:t>
            </a:r>
            <a:r>
              <a:rPr lang="en-US" sz="1800" b="1" dirty="0" smtClean="0"/>
              <a:t>the 1,900-hour </a:t>
            </a:r>
            <a:r>
              <a:rPr lang="en-US" sz="1800" b="1" dirty="0" smtClean="0"/>
              <a:t>BN English </a:t>
            </a:r>
            <a:r>
              <a:rPr lang="en-US" sz="1800" b="1" dirty="0" smtClean="0"/>
              <a:t>data has closed captions available, </a:t>
            </a:r>
            <a:r>
              <a:rPr lang="en-US" sz="1800" b="1" dirty="0" smtClean="0"/>
              <a:t>unsupervised </a:t>
            </a:r>
            <a:r>
              <a:rPr lang="en-US" sz="1800" b="1" dirty="0" smtClean="0"/>
              <a:t>training </a:t>
            </a:r>
            <a:r>
              <a:rPr lang="en-US" sz="1800" b="1" dirty="0" smtClean="0"/>
              <a:t>was compared to lightly supervised training, </a:t>
            </a:r>
            <a:r>
              <a:rPr lang="en-US" sz="1800" b="1" dirty="0" smtClean="0"/>
              <a:t>which was designed to take advantage </a:t>
            </a:r>
            <a:r>
              <a:rPr lang="en-US" sz="1800" b="1" dirty="0" smtClean="0"/>
              <a:t>of the </a:t>
            </a:r>
            <a:r>
              <a:rPr lang="en-US" sz="1800" b="1" dirty="0" smtClean="0"/>
              <a:t>availability of closed </a:t>
            </a:r>
            <a:r>
              <a:rPr lang="en-US" sz="1800" b="1" dirty="0" smtClean="0"/>
              <a:t>captions.</a:t>
            </a:r>
          </a:p>
          <a:p>
            <a:pPr marL="344488" indent="-171450">
              <a:spcAft>
                <a:spcPts val="600"/>
              </a:spcAft>
              <a:buFont typeface="Wingdings" pitchFamily="2" charset="2"/>
              <a:buChar char="§"/>
            </a:pPr>
            <a:r>
              <a:rPr lang="en-US" sz="1800" b="1" dirty="0" smtClean="0"/>
              <a:t>Unsupervised </a:t>
            </a:r>
            <a:r>
              <a:rPr lang="en-US" sz="1800" b="1" dirty="0" smtClean="0"/>
              <a:t>training produced only slightly </a:t>
            </a:r>
            <a:r>
              <a:rPr lang="en-US" sz="1800" b="1" dirty="0" smtClean="0"/>
              <a:t>worse performance</a:t>
            </a:r>
            <a:br>
              <a:rPr lang="en-US" sz="1800" b="1" dirty="0" smtClean="0"/>
            </a:br>
            <a:r>
              <a:rPr lang="en-US" sz="1800" b="1" dirty="0" smtClean="0"/>
              <a:t>(</a:t>
            </a:r>
            <a:r>
              <a:rPr lang="en-US" sz="1800" b="1" dirty="0" smtClean="0"/>
              <a:t>13.7% </a:t>
            </a:r>
            <a:r>
              <a:rPr lang="en-US" sz="1800" b="1" dirty="0" smtClean="0"/>
              <a:t>vs</a:t>
            </a:r>
            <a:r>
              <a:rPr lang="en-US" sz="1800" b="1" dirty="0" smtClean="0"/>
              <a:t>. 13.2%).</a:t>
            </a:r>
          </a:p>
          <a:p>
            <a:pPr marL="173038" indent="-173038">
              <a:spcAft>
                <a:spcPts val="1200"/>
              </a:spcAft>
              <a:buFont typeface="Arial" pitchFamily="34" charset="0"/>
              <a:buChar char="•"/>
            </a:pPr>
            <a:r>
              <a:rPr lang="en-US" sz="1800" b="1" dirty="0" smtClean="0"/>
              <a:t>Here, the focus is on </a:t>
            </a:r>
            <a:r>
              <a:rPr lang="en-US" sz="1800" b="1" dirty="0" smtClean="0"/>
              <a:t>comparisons of </a:t>
            </a:r>
            <a:r>
              <a:rPr lang="en-US" sz="1800" b="1" dirty="0" smtClean="0"/>
              <a:t>unsupervised and </a:t>
            </a:r>
            <a:r>
              <a:rPr lang="en-US" sz="1800" b="1" dirty="0" smtClean="0"/>
              <a:t>supervised training</a:t>
            </a:r>
            <a:r>
              <a:rPr lang="en-US" sz="1800" b="1" dirty="0" smtClean="0"/>
              <a:t>.</a:t>
            </a:r>
          </a:p>
          <a:p>
            <a:pPr marL="173038" indent="-173038">
              <a:spcAft>
                <a:spcPts val="1200"/>
              </a:spcAft>
              <a:buFont typeface="Arial" pitchFamily="34" charset="0"/>
              <a:buChar char="•"/>
            </a:pPr>
            <a:r>
              <a:rPr lang="en-US" sz="1800" b="1" dirty="0" smtClean="0"/>
              <a:t>In </a:t>
            </a:r>
            <a:r>
              <a:rPr lang="en-US" sz="1800" b="1" dirty="0" smtClean="0"/>
              <a:t>addition, </a:t>
            </a:r>
            <a:r>
              <a:rPr lang="en-US" sz="1800" b="1" dirty="0" smtClean="0"/>
              <a:t>it is important </a:t>
            </a:r>
            <a:r>
              <a:rPr lang="en-US" sz="1800" b="1" dirty="0" smtClean="0"/>
              <a:t>to verify that given a limited amount </a:t>
            </a:r>
            <a:r>
              <a:rPr lang="en-US" sz="1800" b="1" dirty="0" smtClean="0"/>
              <a:t>of transcribed </a:t>
            </a:r>
            <a:r>
              <a:rPr lang="en-US" sz="1800" b="1" dirty="0" smtClean="0"/>
              <a:t>data, the techniques for unsupervised </a:t>
            </a:r>
            <a:r>
              <a:rPr lang="en-US" sz="1800" b="1" dirty="0" smtClean="0"/>
              <a:t>training continue </a:t>
            </a:r>
            <a:r>
              <a:rPr lang="en-US" sz="1800" b="1" dirty="0" smtClean="0"/>
              <a:t>to scale up with larger amounts of </a:t>
            </a:r>
            <a:r>
              <a:rPr lang="en-US" sz="1800" b="1" dirty="0" smtClean="0"/>
              <a:t>speech.</a:t>
            </a:r>
          </a:p>
          <a:p>
            <a:pPr marL="173038" indent="-173038">
              <a:spcAft>
                <a:spcPts val="1200"/>
              </a:spcAft>
              <a:buFont typeface="Arial" pitchFamily="34" charset="0"/>
              <a:buChar char="•"/>
            </a:pPr>
            <a:r>
              <a:rPr lang="en-US" sz="1800" b="1" dirty="0" smtClean="0"/>
              <a:t>Also seek confirmation that </a:t>
            </a:r>
            <a:r>
              <a:rPr lang="en-US" sz="1800" b="1" dirty="0" smtClean="0"/>
              <a:t>the techniques work for </a:t>
            </a:r>
            <a:r>
              <a:rPr lang="en-US" sz="1800" b="1" dirty="0" smtClean="0"/>
              <a:t>less formal </a:t>
            </a:r>
            <a:r>
              <a:rPr lang="en-US" sz="1800" b="1" dirty="0" smtClean="0"/>
              <a:t>styles of speech (other than BN data</a:t>
            </a:r>
            <a:r>
              <a:rPr lang="en-US" sz="1800" b="1" dirty="0" smtClean="0"/>
              <a:t>).</a:t>
            </a:r>
          </a:p>
          <a:p>
            <a:pPr marL="173038" indent="-173038">
              <a:spcAft>
                <a:spcPts val="1200"/>
              </a:spcAft>
              <a:buFont typeface="Arial" pitchFamily="34" charset="0"/>
              <a:buChar char="•"/>
            </a:pPr>
            <a:r>
              <a:rPr lang="en-US" sz="1800" b="1" dirty="0" smtClean="0"/>
              <a:t>Therefore</a:t>
            </a:r>
            <a:r>
              <a:rPr lang="en-US" sz="1800" b="1" dirty="0" smtClean="0"/>
              <a:t>, </a:t>
            </a:r>
            <a:r>
              <a:rPr lang="en-US" sz="1800" b="1" dirty="0" smtClean="0"/>
              <a:t>prior work extended in two ways: (1) domain </a:t>
            </a:r>
            <a:r>
              <a:rPr lang="en-US" sz="1800" b="1" dirty="0" smtClean="0"/>
              <a:t>is conversational telephone </a:t>
            </a:r>
            <a:r>
              <a:rPr lang="en-US" sz="1800" b="1" dirty="0" smtClean="0"/>
              <a:t>speech, (2)  the amount of training data increased to </a:t>
            </a:r>
            <a:r>
              <a:rPr lang="en-US" sz="1800" b="1" dirty="0" smtClean="0"/>
              <a:t>2,000 hours of speech to </a:t>
            </a:r>
            <a:r>
              <a:rPr lang="en-US" sz="1800" b="1" dirty="0" smtClean="0"/>
              <a:t>confirm that </a:t>
            </a:r>
            <a:r>
              <a:rPr lang="en-US" sz="1800" b="1" dirty="0" smtClean="0"/>
              <a:t>the trend </a:t>
            </a:r>
            <a:r>
              <a:rPr lang="en-US" sz="1800" b="1" dirty="0" smtClean="0"/>
              <a:t>continues.</a:t>
            </a:r>
            <a:endParaRPr lang="en-US" sz="1800" b="1" dirty="0" smtClean="0"/>
          </a:p>
          <a:p>
            <a:pPr marL="173038" indent="-173038">
              <a:buFont typeface="Arial" pitchFamily="34" charset="0"/>
              <a:buChar char="•"/>
            </a:pPr>
            <a:r>
              <a:rPr lang="en-US" sz="1800" b="1" dirty="0" smtClean="0"/>
              <a:t>Finally, </a:t>
            </a:r>
            <a:r>
              <a:rPr lang="en-US" sz="1800" b="1" dirty="0" smtClean="0"/>
              <a:t>the </a:t>
            </a:r>
            <a:r>
              <a:rPr lang="en-US" sz="1800" b="1" dirty="0" smtClean="0"/>
              <a:t>results for unsupervised </a:t>
            </a:r>
            <a:r>
              <a:rPr lang="en-US" sz="1800" b="1" dirty="0" smtClean="0"/>
              <a:t>training with </a:t>
            </a:r>
            <a:r>
              <a:rPr lang="en-US" sz="1800" b="1" dirty="0" smtClean="0"/>
              <a:t>supervised training using the exact same </a:t>
            </a:r>
            <a:r>
              <a:rPr lang="en-US" sz="1800" b="1" dirty="0" smtClean="0"/>
              <a:t>speech are compared.</a:t>
            </a:r>
            <a:endParaRPr lang="en-US" sz="18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7013" y="57150"/>
            <a:ext cx="866215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Data</a:t>
            </a:r>
            <a:endParaRPr lang="en-US" b="1" dirty="0">
              <a:solidFill>
                <a:schemeClr val="accent2"/>
              </a:solidFill>
            </a:endParaRPr>
          </a:p>
        </p:txBody>
      </p:sp>
      <p:sp>
        <p:nvSpPr>
          <p:cNvPr id="4" name="Rectangle 20"/>
          <p:cNvSpPr txBox="1">
            <a:spLocks noChangeArrowheads="1"/>
          </p:cNvSpPr>
          <p:nvPr/>
        </p:nvSpPr>
        <p:spPr>
          <a:xfrm>
            <a:off x="178868" y="609600"/>
            <a:ext cx="8738120" cy="6248399"/>
          </a:xfrm>
          <a:prstGeom prst="rect">
            <a:avLst/>
          </a:prstGeom>
        </p:spPr>
        <p:txBody>
          <a:bodyPr lIns="0" tIns="0" rIns="0" bIns="0"/>
          <a:lstStyle/>
          <a:p>
            <a:pPr marL="173038" indent="-173038">
              <a:spcAft>
                <a:spcPts val="1200"/>
              </a:spcAft>
              <a:buFont typeface="Arial" pitchFamily="34" charset="0"/>
              <a:buChar char="•"/>
            </a:pPr>
            <a:r>
              <a:rPr lang="en-US" sz="1800" b="1" dirty="0" smtClean="0"/>
              <a:t>English “Fisher</a:t>
            </a:r>
            <a:r>
              <a:rPr lang="en-US" sz="1800" b="1" dirty="0" smtClean="0"/>
              <a:t>” conversational telephone speech corpus </a:t>
            </a:r>
            <a:r>
              <a:rPr lang="en-US" sz="1800" b="1" dirty="0" smtClean="0"/>
              <a:t>released by </a:t>
            </a:r>
            <a:r>
              <a:rPr lang="en-US" sz="1800" b="1" dirty="0" smtClean="0"/>
              <a:t>LDC to experiment with, because it consists of a </a:t>
            </a:r>
            <a:r>
              <a:rPr lang="en-US" sz="1800" b="1" dirty="0" smtClean="0"/>
              <a:t>large amount </a:t>
            </a:r>
            <a:r>
              <a:rPr lang="en-US" sz="1800" b="1" dirty="0" smtClean="0"/>
              <a:t>(~2,300 hours) of telephone conversational </a:t>
            </a:r>
            <a:r>
              <a:rPr lang="en-US" sz="1800" b="1" dirty="0" smtClean="0"/>
              <a:t>speech.</a:t>
            </a:r>
            <a:endParaRPr lang="en-US" sz="1800" b="1" dirty="0" smtClean="0"/>
          </a:p>
          <a:p>
            <a:pPr marL="173038" indent="-173038">
              <a:spcAft>
                <a:spcPts val="1200"/>
              </a:spcAft>
              <a:buFont typeface="Arial" pitchFamily="34" charset="0"/>
              <a:buChar char="•"/>
            </a:pPr>
            <a:r>
              <a:rPr lang="en-US" sz="1800" b="1" dirty="0" smtClean="0"/>
              <a:t>All </a:t>
            </a:r>
            <a:r>
              <a:rPr lang="en-US" sz="1800" b="1" dirty="0" smtClean="0"/>
              <a:t>of the data was </a:t>
            </a:r>
            <a:r>
              <a:rPr lang="en-US" sz="1800" b="1" dirty="0" smtClean="0"/>
              <a:t>generated using “fast transcription” techniques</a:t>
            </a:r>
            <a:r>
              <a:rPr lang="en-US" sz="1800" b="1" dirty="0" smtClean="0"/>
              <a:t> </a:t>
            </a:r>
            <a:r>
              <a:rPr lang="en-US" sz="1800" b="1" dirty="0" smtClean="0"/>
              <a:t>(~ 7xRT for English data).</a:t>
            </a:r>
          </a:p>
          <a:p>
            <a:pPr marL="173038" indent="-173038">
              <a:spcAft>
                <a:spcPts val="1200"/>
              </a:spcAft>
              <a:buFont typeface="Arial" pitchFamily="34" charset="0"/>
              <a:buChar char="•"/>
            </a:pPr>
            <a:r>
              <a:rPr lang="en-US" sz="1800" b="1" dirty="0" smtClean="0"/>
              <a:t>Explored </a:t>
            </a:r>
            <a:r>
              <a:rPr lang="en-US" sz="1800" b="1" dirty="0" smtClean="0"/>
              <a:t>two scenarios in which we were assumed </a:t>
            </a:r>
            <a:r>
              <a:rPr lang="en-US" sz="1800" b="1" dirty="0" smtClean="0"/>
              <a:t>to have </a:t>
            </a:r>
            <a:r>
              <a:rPr lang="en-US" sz="1800" b="1" dirty="0" smtClean="0"/>
              <a:t>1 hour and 10 hours of manual data, respectively</a:t>
            </a:r>
            <a:r>
              <a:rPr lang="en-US" sz="1800" b="1" dirty="0" smtClean="0"/>
              <a:t>.</a:t>
            </a:r>
          </a:p>
          <a:p>
            <a:pPr marL="173038" indent="-173038">
              <a:spcAft>
                <a:spcPts val="1200"/>
              </a:spcAft>
              <a:buFont typeface="Arial" pitchFamily="34" charset="0"/>
              <a:buChar char="•"/>
            </a:pPr>
            <a:r>
              <a:rPr lang="en-US" sz="1800" b="1" dirty="0" smtClean="0"/>
              <a:t>Performed </a:t>
            </a:r>
            <a:r>
              <a:rPr lang="en-US" sz="1800" b="1" dirty="0" smtClean="0"/>
              <a:t>unsupervised training experiments with </a:t>
            </a:r>
            <a:r>
              <a:rPr lang="en-US" sz="1800" b="1" dirty="0" smtClean="0"/>
              <a:t>three different </a:t>
            </a:r>
            <a:r>
              <a:rPr lang="en-US" sz="1800" b="1" dirty="0" smtClean="0"/>
              <a:t>amounts of audio data, 32, 200, and 2,000 hours.</a:t>
            </a:r>
          </a:p>
          <a:p>
            <a:pPr marL="173038" indent="-173038">
              <a:spcAft>
                <a:spcPts val="1200"/>
              </a:spcAft>
              <a:buFont typeface="Arial" pitchFamily="34" charset="0"/>
              <a:buChar char="•"/>
            </a:pPr>
            <a:r>
              <a:rPr lang="en-US" sz="1800" b="1" dirty="0" smtClean="0"/>
              <a:t>The 1, 10, 32, 200, and 2,000 hour data sets were </a:t>
            </a:r>
            <a:r>
              <a:rPr lang="en-US" sz="1800" b="1" dirty="0" smtClean="0"/>
              <a:t>extracted from </a:t>
            </a:r>
            <a:r>
              <a:rPr lang="en-US" sz="1800" b="1" dirty="0" smtClean="0"/>
              <a:t>the 2,300 hours, and the smaller sets were </a:t>
            </a:r>
            <a:r>
              <a:rPr lang="en-US" sz="1800" b="1" dirty="0" smtClean="0"/>
              <a:t>always subsets </a:t>
            </a:r>
            <a:r>
              <a:rPr lang="en-US" sz="1800" b="1" dirty="0" smtClean="0"/>
              <a:t>of the larger ones</a:t>
            </a:r>
            <a:r>
              <a:rPr lang="en-US" sz="1800" b="1" dirty="0" smtClean="0"/>
              <a:t>.</a:t>
            </a:r>
          </a:p>
          <a:p>
            <a:pPr marL="173038" indent="-173038">
              <a:spcAft>
                <a:spcPts val="1200"/>
              </a:spcAft>
              <a:buFont typeface="Arial" pitchFamily="34" charset="0"/>
              <a:buChar char="•"/>
            </a:pPr>
            <a:r>
              <a:rPr lang="en-US" sz="1800" b="1" dirty="0" smtClean="0"/>
              <a:t>The </a:t>
            </a:r>
            <a:r>
              <a:rPr lang="en-US" sz="1800" b="1" dirty="0" smtClean="0"/>
              <a:t>development set we used here was the Hub5 </a:t>
            </a:r>
            <a:r>
              <a:rPr lang="en-US" sz="1800" b="1" dirty="0" smtClean="0"/>
              <a:t>English Dev04 </a:t>
            </a:r>
            <a:r>
              <a:rPr lang="en-US" sz="1800" b="1" dirty="0" smtClean="0"/>
              <a:t>test set, which includes 3 hours of speech</a:t>
            </a:r>
            <a:r>
              <a:rPr lang="en-US" sz="1800" b="1" dirty="0" smtClean="0"/>
              <a:t>.</a:t>
            </a:r>
          </a:p>
          <a:p>
            <a:pPr marL="173038" indent="-173038">
              <a:spcAft>
                <a:spcPts val="1200"/>
              </a:spcAft>
              <a:buFont typeface="Arial" pitchFamily="34" charset="0"/>
              <a:buChar char="•"/>
            </a:pPr>
            <a:r>
              <a:rPr lang="en-US" sz="1800" b="1" dirty="0" smtClean="0"/>
              <a:t>To validate </a:t>
            </a:r>
            <a:r>
              <a:rPr lang="en-US" sz="1800" b="1" dirty="0" smtClean="0"/>
              <a:t>results, we used the Hub5 English </a:t>
            </a:r>
            <a:r>
              <a:rPr lang="en-US" sz="1800" b="1" dirty="0" smtClean="0"/>
              <a:t>Eval03 evaluation </a:t>
            </a:r>
            <a:r>
              <a:rPr lang="en-US" sz="1800" b="1" dirty="0" smtClean="0"/>
              <a:t>set, which includes 6 hours of data and </a:t>
            </a:r>
            <a:r>
              <a:rPr lang="en-US" sz="1800" b="1" dirty="0" smtClean="0"/>
              <a:t>is completely </a:t>
            </a:r>
            <a:r>
              <a:rPr lang="en-US" sz="1800" b="1" dirty="0" smtClean="0"/>
              <a:t>independent of the Dev04 set.</a:t>
            </a:r>
          </a:p>
          <a:p>
            <a:pPr marL="173038" indent="-173038">
              <a:spcAft>
                <a:spcPts val="1200"/>
              </a:spcAft>
              <a:buFont typeface="Arial" pitchFamily="34" charset="0"/>
              <a:buChar char="•"/>
            </a:pPr>
            <a:r>
              <a:rPr lang="en-US" sz="1800" b="1" dirty="0" smtClean="0"/>
              <a:t>For language model training, in addition to </a:t>
            </a:r>
            <a:r>
              <a:rPr lang="en-US" sz="1800" b="1" dirty="0" smtClean="0"/>
              <a:t>manual transcriptions </a:t>
            </a:r>
            <a:r>
              <a:rPr lang="en-US" sz="1800" b="1" dirty="0" smtClean="0"/>
              <a:t>(in-domain data), we also used about </a:t>
            </a:r>
            <a:r>
              <a:rPr lang="en-US" sz="1800" b="1" dirty="0" smtClean="0"/>
              <a:t>1.1 billion </a:t>
            </a:r>
            <a:r>
              <a:rPr lang="en-US" sz="1800" b="1" dirty="0" smtClean="0"/>
              <a:t>(1B) extra words (out-of-domain data</a:t>
            </a:r>
            <a:r>
              <a:rPr lang="en-US" sz="1800" b="1" dirty="0" smtClean="0"/>
              <a:t>).</a:t>
            </a:r>
            <a:endParaRPr lang="en-US" sz="18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7013" y="57150"/>
            <a:ext cx="866215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Performance Measures</a:t>
            </a:r>
            <a:endParaRPr lang="en-US" b="1" dirty="0">
              <a:solidFill>
                <a:schemeClr val="accent2"/>
              </a:solidFill>
            </a:endParaRPr>
          </a:p>
        </p:txBody>
      </p:sp>
      <p:sp>
        <p:nvSpPr>
          <p:cNvPr id="4" name="Rectangle 20"/>
          <p:cNvSpPr txBox="1">
            <a:spLocks noChangeArrowheads="1"/>
          </p:cNvSpPr>
          <p:nvPr/>
        </p:nvSpPr>
        <p:spPr>
          <a:xfrm>
            <a:off x="178868" y="609601"/>
            <a:ext cx="8738120" cy="4174434"/>
          </a:xfrm>
          <a:prstGeom prst="rect">
            <a:avLst/>
          </a:prstGeom>
        </p:spPr>
        <p:txBody>
          <a:bodyPr lIns="0" tIns="0" rIns="0" bIns="0"/>
          <a:lstStyle/>
          <a:p>
            <a:pPr marL="173038" indent="-173038">
              <a:spcAft>
                <a:spcPts val="1200"/>
              </a:spcAft>
              <a:buFont typeface="Arial" pitchFamily="34" charset="0"/>
              <a:buChar char="•"/>
            </a:pPr>
            <a:r>
              <a:rPr lang="en-US" sz="1800" b="1" dirty="0" smtClean="0"/>
              <a:t>The </a:t>
            </a:r>
            <a:r>
              <a:rPr lang="en-US" sz="1800" b="1" dirty="0" smtClean="0"/>
              <a:t>first measure is </a:t>
            </a:r>
            <a:r>
              <a:rPr lang="en-US" sz="1800" b="1" dirty="0" smtClean="0"/>
              <a:t>WER recovery </a:t>
            </a:r>
            <a:r>
              <a:rPr lang="en-US" sz="1800" b="1" dirty="0" smtClean="0"/>
              <a:t>against supervised </a:t>
            </a:r>
            <a:r>
              <a:rPr lang="en-US" sz="1800" b="1" dirty="0" smtClean="0"/>
              <a:t>training: the </a:t>
            </a:r>
            <a:r>
              <a:rPr lang="en-US" sz="1800" b="1" dirty="0" smtClean="0"/>
              <a:t>absolute </a:t>
            </a:r>
            <a:r>
              <a:rPr lang="en-US" sz="1800" b="1" dirty="0" smtClean="0"/>
              <a:t>WER reduction </a:t>
            </a:r>
            <a:r>
              <a:rPr lang="en-US" sz="1800" b="1" dirty="0" smtClean="0"/>
              <a:t>that unsupervised training produces divided </a:t>
            </a:r>
            <a:r>
              <a:rPr lang="en-US" sz="1800" b="1" dirty="0" smtClean="0"/>
              <a:t>by the </a:t>
            </a:r>
            <a:r>
              <a:rPr lang="en-US" sz="1800" b="1" dirty="0" smtClean="0"/>
              <a:t>absolute reduction that supervised training produces</a:t>
            </a:r>
            <a:r>
              <a:rPr lang="en-US" sz="1800" b="1" dirty="0" smtClean="0"/>
              <a:t>.</a:t>
            </a:r>
          </a:p>
          <a:p>
            <a:pPr marL="344488" indent="-171450">
              <a:spcAft>
                <a:spcPts val="1200"/>
              </a:spcAft>
              <a:buFont typeface="Arial" pitchFamily="34" charset="0"/>
              <a:buChar char="•"/>
            </a:pPr>
            <a:r>
              <a:rPr lang="en-US" sz="1800" b="1" dirty="0" smtClean="0"/>
              <a:t>the </a:t>
            </a:r>
            <a:r>
              <a:rPr lang="en-US" sz="1800" b="1" dirty="0" smtClean="0"/>
              <a:t>upper bound for unsupervised </a:t>
            </a:r>
            <a:r>
              <a:rPr lang="en-US" sz="1800" b="1" dirty="0" smtClean="0"/>
              <a:t>training would </a:t>
            </a:r>
            <a:r>
              <a:rPr lang="en-US" sz="1800" b="1" dirty="0" smtClean="0"/>
              <a:t>be the performance of the supervised training on </a:t>
            </a:r>
            <a:r>
              <a:rPr lang="en-US" sz="1800" b="1" dirty="0" smtClean="0"/>
              <a:t>the same </a:t>
            </a:r>
            <a:r>
              <a:rPr lang="en-US" sz="1800" b="1" dirty="0" smtClean="0"/>
              <a:t>data, which has a WER recovery of 100</a:t>
            </a:r>
            <a:r>
              <a:rPr lang="en-US" sz="1800" b="1" dirty="0" smtClean="0"/>
              <a:t>% (approaches 100%).</a:t>
            </a:r>
          </a:p>
          <a:p>
            <a:pPr marL="173038" indent="-173038">
              <a:spcAft>
                <a:spcPts val="1200"/>
              </a:spcAft>
              <a:buFont typeface="Arial" pitchFamily="34" charset="0"/>
              <a:buChar char="•"/>
            </a:pPr>
            <a:r>
              <a:rPr lang="en-US" sz="1800" b="1" dirty="0" smtClean="0"/>
              <a:t>The second </a:t>
            </a:r>
            <a:r>
              <a:rPr lang="en-US" sz="1800" b="1" dirty="0" smtClean="0"/>
              <a:t>measure of performance is a WER </a:t>
            </a:r>
            <a:r>
              <a:rPr lang="en-US" sz="1800" b="1" dirty="0" smtClean="0"/>
              <a:t>ratio: the ratio </a:t>
            </a:r>
            <a:r>
              <a:rPr lang="en-US" sz="1800" b="1" dirty="0" smtClean="0"/>
              <a:t>of the WER unsupervised training produces to </a:t>
            </a:r>
            <a:r>
              <a:rPr lang="en-US" sz="1800" b="1" dirty="0" smtClean="0"/>
              <a:t>the WER </a:t>
            </a:r>
            <a:r>
              <a:rPr lang="en-US" sz="1800" b="1" dirty="0" smtClean="0"/>
              <a:t>supervised training </a:t>
            </a:r>
            <a:r>
              <a:rPr lang="en-US" sz="1800" b="1" dirty="0" smtClean="0"/>
              <a:t>produces (approaches 1).</a:t>
            </a:r>
            <a:endParaRPr lang="en-US" sz="1800"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7013" y="57150"/>
            <a:ext cx="866215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Supervised Training</a:t>
            </a:r>
            <a:endParaRPr lang="en-US" b="1" dirty="0">
              <a:solidFill>
                <a:schemeClr val="accent2"/>
              </a:solidFill>
            </a:endParaRPr>
          </a:p>
        </p:txBody>
      </p:sp>
      <p:sp>
        <p:nvSpPr>
          <p:cNvPr id="4" name="Rectangle 20"/>
          <p:cNvSpPr txBox="1">
            <a:spLocks noChangeArrowheads="1"/>
          </p:cNvSpPr>
          <p:nvPr/>
        </p:nvSpPr>
        <p:spPr>
          <a:xfrm>
            <a:off x="178868" y="609601"/>
            <a:ext cx="8738120" cy="1470990"/>
          </a:xfrm>
          <a:prstGeom prst="rect">
            <a:avLst/>
          </a:prstGeom>
        </p:spPr>
        <p:txBody>
          <a:bodyPr lIns="0" tIns="0" rIns="0" bIns="0"/>
          <a:lstStyle/>
          <a:p>
            <a:pPr marL="173038" indent="-173038">
              <a:spcAft>
                <a:spcPts val="1200"/>
              </a:spcAft>
              <a:buFont typeface="Arial" pitchFamily="34" charset="0"/>
              <a:buChar char="•"/>
            </a:pPr>
            <a:r>
              <a:rPr lang="en-US" sz="1800" b="1" dirty="0" smtClean="0"/>
              <a:t>Models trained on the 1</a:t>
            </a:r>
            <a:r>
              <a:rPr lang="en-US" sz="1800" b="1" dirty="0" smtClean="0"/>
              <a:t>, 10, 32, 200 and 2,000 </a:t>
            </a:r>
            <a:r>
              <a:rPr lang="en-US" sz="1800" b="1" dirty="0" smtClean="0"/>
              <a:t>hours (no discriminative training).</a:t>
            </a:r>
          </a:p>
          <a:p>
            <a:pPr marL="173038" indent="-173038">
              <a:spcAft>
                <a:spcPts val="1200"/>
              </a:spcAft>
              <a:buFont typeface="Arial" pitchFamily="34" charset="0"/>
              <a:buChar char="•"/>
            </a:pPr>
            <a:r>
              <a:rPr lang="en-US" sz="1800" b="1" dirty="0" smtClean="0"/>
              <a:t>As </a:t>
            </a:r>
            <a:r>
              <a:rPr lang="en-US" sz="1800" b="1" dirty="0" smtClean="0"/>
              <a:t>expected, </a:t>
            </a:r>
            <a:r>
              <a:rPr lang="en-US" sz="1800" b="1" dirty="0" smtClean="0"/>
              <a:t>the WER decreases </a:t>
            </a:r>
            <a:r>
              <a:rPr lang="en-US" sz="1800" b="1" dirty="0" smtClean="0"/>
              <a:t>rapidly as </a:t>
            </a:r>
            <a:r>
              <a:rPr lang="en-US" sz="1800" b="1" dirty="0" smtClean="0"/>
              <a:t>the amount of training data is</a:t>
            </a:r>
            <a:br>
              <a:rPr lang="en-US" sz="1800" b="1" dirty="0" smtClean="0"/>
            </a:br>
            <a:r>
              <a:rPr lang="en-US" sz="1800" b="1" dirty="0" smtClean="0"/>
              <a:t>increased. </a:t>
            </a:r>
            <a:r>
              <a:rPr lang="en-US" sz="1800" b="1" dirty="0" smtClean="0"/>
              <a:t>But, after 200 </a:t>
            </a:r>
            <a:r>
              <a:rPr lang="en-US" sz="1800" b="1" dirty="0" smtClean="0"/>
              <a:t>hours the rate of decrease slows.</a:t>
            </a:r>
          </a:p>
        </p:txBody>
      </p:sp>
      <p:pic>
        <p:nvPicPr>
          <p:cNvPr id="295938" name="Picture 2"/>
          <p:cNvPicPr>
            <a:picLocks noChangeAspect="1" noChangeArrowheads="1"/>
          </p:cNvPicPr>
          <p:nvPr/>
        </p:nvPicPr>
        <p:blipFill>
          <a:blip r:embed="rId2"/>
          <a:srcRect l="29748" t="21635" r="9039" b="25064"/>
          <a:stretch>
            <a:fillRect/>
          </a:stretch>
        </p:blipFill>
        <p:spPr bwMode="auto">
          <a:xfrm>
            <a:off x="559520" y="2252872"/>
            <a:ext cx="8117341" cy="41269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24013</TotalTime>
  <Words>1493</Words>
  <Application>Microsoft PowerPoint</Application>
  <PresentationFormat>Letter Paper (8.5x11 in)</PresentationFormat>
  <Paragraphs>89</Paragraphs>
  <Slides>14</Slides>
  <Notes>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lecture_title</vt:lpstr>
      <vt:lpstr>lecture_default</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2255</cp:revision>
  <dcterms:created xsi:type="dcterms:W3CDTF">2002-09-12T17:13:32Z</dcterms:created>
  <dcterms:modified xsi:type="dcterms:W3CDTF">2008-11-20T05:27:59Z</dcterms:modified>
</cp:coreProperties>
</file>