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3"/>
  </p:notesMasterIdLst>
  <p:handoutMasterIdLst>
    <p:handoutMasterId r:id="rId14"/>
  </p:handoutMasterIdLst>
  <p:sldIdLst>
    <p:sldId id="325" r:id="rId3"/>
    <p:sldId id="603" r:id="rId4"/>
    <p:sldId id="604" r:id="rId5"/>
    <p:sldId id="587" r:id="rId6"/>
    <p:sldId id="592" r:id="rId7"/>
    <p:sldId id="593" r:id="rId8"/>
    <p:sldId id="605" r:id="rId9"/>
    <p:sldId id="606" r:id="rId10"/>
    <p:sldId id="608" r:id="rId11"/>
    <p:sldId id="591" r:id="rId12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72" d="100"/>
          <a:sy n="72" d="100"/>
        </p:scale>
        <p:origin x="-1440" y="-90"/>
      </p:cViewPr>
      <p:guideLst>
        <p:guide orient="horz" pos="45"/>
        <p:guide orient="horz" pos="4319"/>
        <p:guide pos="138"/>
        <p:guide pos="4498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6" y="130175"/>
            <a:ext cx="449014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8423 – Adaptive Signal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  <p:sldLayoutId id="214748371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8423: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8423/lectures/current/lecture_28.ppt" TargetMode="External"/><Relationship Id="rId3" Type="http://schemas.openxmlformats.org/officeDocument/2006/relationships/hyperlink" Target="http://www.cslu.ogi.edu/people/roark/ICASSP03.pdf" TargetMode="External"/><Relationship Id="rId7" Type="http://schemas.openxmlformats.org/officeDocument/2006/relationships/hyperlink" Target="http://www.ece.msstate.edu/research/isip/publications/courses/ece_8423/lectures/current/ARCHIVE/lecture_28_ibm200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si.berkeley.edu/pubs/speech/interspeech-fmpe-map.ps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dpovey.googlepages.com/interspeech05_av_jing.pdf" TargetMode="External"/><Relationship Id="rId10" Type="http://schemas.openxmlformats.org/officeDocument/2006/relationships/hyperlink" Target="http://www.ece.msstate.edu/research/isip/publications/courses/ece_8463/lectures/current/lecture_32/index.html" TargetMode="External"/><Relationship Id="rId4" Type="http://schemas.openxmlformats.org/officeDocument/2006/relationships/hyperlink" Target="http://www.cs.cmu.edu/~roni/papers/survey-slm-IEEE-PROC-0004.pdf" TargetMode="External"/><Relationship Id="rId9" Type="http://schemas.openxmlformats.org/officeDocument/2006/relationships/hyperlink" Target="http://www.ece.msstate.edu/research/isip/publications/courses/ece_8423/lectures/current/lecture_28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Language Modeling in ASR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Discriminative Feature Mapping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Example System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Course Evaluations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MB: Unsupervised LM Adaptation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RS: Statistical Language Modeling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DP: Discriminatively Trained Features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AS: Discriminative Adaptation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IBM: GALE Mandarin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230188" indent="-230188">
              <a:spcBef>
                <a:spcPts val="1400"/>
              </a:spcBef>
            </a:pP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.../publications/courses/ece_8423/lectures/current/lecture_28.ppt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.../publications/courses/ece_8423/lectures/current/lecture_28.mp3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28: </a:t>
            </a:r>
            <a:r>
              <a:rPr lang="en-US" b="1" dirty="0" smtClean="0">
                <a:solidFill>
                  <a:schemeClr val="accent2"/>
                </a:solidFill>
              </a:rPr>
              <a:t>STATE OF THE ART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r="54924" b="2764"/>
          <a:stretch>
            <a:fillRect/>
          </a:stretch>
        </p:blipFill>
        <p:spPr bwMode="auto">
          <a:xfrm>
            <a:off x="5248211" y="1204843"/>
            <a:ext cx="3445215" cy="40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22665"/>
            <a:ext cx="86883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adaptation of language models and showed the process is similar to that for feature vectors.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feature-space adaptation.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Reviewed a state of the art system that uses many forms of adaptation.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Course evaluations…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 l="6168" t="31398" r="6282" b="7071"/>
          <a:stretch>
            <a:fillRect/>
          </a:stretch>
        </p:blipFill>
        <p:spPr bwMode="auto">
          <a:xfrm>
            <a:off x="287338" y="727103"/>
            <a:ext cx="8636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Statistical </a:t>
            </a:r>
            <a:r>
              <a:rPr lang="en-US" b="1" dirty="0" smtClean="0">
                <a:solidFill>
                  <a:schemeClr val="accent2"/>
                </a:solidFill>
              </a:rPr>
              <a:t>Approach To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8620" y="71703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 eaLnBrk="1" hangingPunct="1">
              <a:spcAft>
                <a:spcPct val="25000"/>
              </a:spcAft>
            </a:pPr>
            <a:r>
              <a:rPr lang="en-US" sz="1800" b="1" dirty="0">
                <a:latin typeface="Arial" charset="0"/>
              </a:rPr>
              <a:t>Core components: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transduction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feature extraction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acoustic modeling (hidden Markov models)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language modeling (statistical N-grams)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search (Viterbi beam)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knowledge sources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2400" y="5867400"/>
            <a:ext cx="91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28600" y="3948659"/>
            <a:ext cx="4191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Aft>
                <a:spcPct val="25000"/>
              </a:spcAft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Our focus will be on the acoustic modeling components of the system.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</a:t>
            </a:r>
            <a:r>
              <a:rPr lang="en-US" b="1" dirty="0" smtClean="0">
                <a:solidFill>
                  <a:schemeClr val="accent2"/>
                </a:solidFill>
              </a:rPr>
              <a:t>Recognition </a:t>
            </a:r>
            <a:r>
              <a:rPr lang="en-US" b="1" dirty="0" smtClean="0">
                <a:solidFill>
                  <a:schemeClr val="accent2"/>
                </a:solidFill>
              </a:rPr>
              <a:t>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/>
          <a:srcRect r="52991"/>
          <a:stretch>
            <a:fillRect/>
          </a:stretch>
        </p:blipFill>
        <p:spPr bwMode="auto">
          <a:xfrm>
            <a:off x="4631961" y="847879"/>
            <a:ext cx="4512039" cy="52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/>
      <p:bldP spid="1228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Statistical Language Modeling: N-Gram Models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20"/>
          <p:cNvSpPr txBox="1">
            <a:spLocks noChangeArrowheads="1"/>
          </p:cNvSpPr>
          <p:nvPr/>
        </p:nvSpPr>
        <p:spPr>
          <a:xfrm>
            <a:off x="178868" y="609600"/>
            <a:ext cx="8738120" cy="6248399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12000"/>
              </a:spcAft>
              <a:buFont typeface="Arial" pitchFamily="34" charset="0"/>
              <a:buChar char="•"/>
            </a:pPr>
            <a:r>
              <a:rPr lang="en-US" sz="1800" b="1" dirty="0" smtClean="0"/>
              <a:t>The probability of a word sequence,                          ,  can be decomposed as:</a:t>
            </a:r>
          </a:p>
          <a:p>
            <a:pPr marL="173038" indent="-173038">
              <a:spcAft>
                <a:spcPts val="10800"/>
              </a:spcAft>
              <a:buFont typeface="Arial" pitchFamily="34" charset="0"/>
              <a:buChar char="•"/>
            </a:pPr>
            <a:r>
              <a:rPr lang="en-US" sz="1800" b="1" dirty="0" smtClean="0"/>
              <a:t>Clearly, estimating this for every unique word history is prohibitive. A practical approach is to assume this probability depends only on an equivalence class:</a:t>
            </a:r>
          </a:p>
          <a:p>
            <a:pPr marL="173038" indent="-173038">
              <a:spcAft>
                <a:spcPts val="9000"/>
              </a:spcAft>
              <a:buFont typeface="Arial" pitchFamily="34" charset="0"/>
              <a:buChar char="•"/>
            </a:pPr>
            <a:r>
              <a:rPr lang="en-US" sz="1800" b="1" dirty="0" smtClean="0"/>
              <a:t>There are three common simplifications, known as </a:t>
            </a:r>
            <a:r>
              <a:rPr lang="en-US" sz="1800" i="1" dirty="0" smtClean="0">
                <a:solidFill>
                  <a:schemeClr val="accent1"/>
                </a:solidFill>
              </a:rPr>
              <a:t>N</a:t>
            </a:r>
            <a:r>
              <a:rPr lang="en-US" sz="1800" b="1" dirty="0" smtClean="0">
                <a:solidFill>
                  <a:schemeClr val="accent1"/>
                </a:solidFill>
              </a:rPr>
              <a:t>-grams</a:t>
            </a:r>
            <a:r>
              <a:rPr lang="en-US" sz="1800" b="1" dirty="0" smtClean="0"/>
              <a:t>, we can make:</a:t>
            </a:r>
          </a:p>
          <a:p>
            <a:pPr marL="173038" indent="-173038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Of course, there are many ways to merge histories, such as based on linguistic context (e.g., parts of speech such as article, noun), and we can use higher-order </a:t>
            </a:r>
            <a:r>
              <a:rPr lang="en-US" sz="1800" i="1" dirty="0" smtClean="0"/>
              <a:t>N</a:t>
            </a:r>
            <a:r>
              <a:rPr lang="en-US" sz="1800" b="1" dirty="0" smtClean="0"/>
              <a:t>-grams.</a:t>
            </a:r>
            <a:endParaRPr lang="en-US" sz="1800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96190" y="592483"/>
          <a:ext cx="1563688" cy="347663"/>
        </p:xfrm>
        <a:graphic>
          <a:graphicData uri="http://schemas.openxmlformats.org/presentationml/2006/ole">
            <p:oleObj spid="_x0000_s1027" name="Equation" r:id="rId3" imgW="102852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8788" y="956435"/>
          <a:ext cx="4806950" cy="1409700"/>
        </p:xfrm>
        <a:graphic>
          <a:graphicData uri="http://schemas.openxmlformats.org/presentationml/2006/ole">
            <p:oleObj spid="_x0000_s1029" name="Equation" r:id="rId4" imgW="3162240" imgH="9270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8788" y="2987192"/>
          <a:ext cx="2741612" cy="1350963"/>
        </p:xfrm>
        <a:graphic>
          <a:graphicData uri="http://schemas.openxmlformats.org/presentationml/2006/ole">
            <p:oleObj spid="_x0000_s1030" name="Equation" r:id="rId5" imgW="1803240" imgH="8888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8788" y="4653998"/>
          <a:ext cx="3552825" cy="1038225"/>
        </p:xfrm>
        <a:graphic>
          <a:graphicData uri="http://schemas.openxmlformats.org/presentationml/2006/ole">
            <p:oleObj spid="_x0000_s1031" name="Equation" r:id="rId6" imgW="233676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N-Gram Models Require Adaptation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623474"/>
            <a:ext cx="8721089" cy="57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MAP Language Model (LM) Adaptation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0"/>
            <a:ext cx="8738120" cy="6248399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LM adaptation problem is often described as an interpolation problem between an existing LM and an LM estimated from new data.</a:t>
            </a:r>
          </a:p>
          <a:p>
            <a:pPr marL="173038" indent="-173038">
              <a:spcAft>
                <a:spcPts val="15000"/>
              </a:spcAft>
              <a:buFont typeface="Arial" pitchFamily="34" charset="0"/>
              <a:buChar char="•"/>
            </a:pPr>
            <a:r>
              <a:rPr lang="en-US" sz="1800" b="1" dirty="0" smtClean="0"/>
              <a:t>Any of the approaches we have previously discussed can be employed. MAP adaptation can be shown to simplify to:</a:t>
            </a:r>
          </a:p>
          <a:p>
            <a:pPr marL="173038" indent="-173038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If additional assumptions about the priors for the histories are made, this simplifies further to:</a:t>
            </a:r>
            <a:endParaRPr lang="en-US" sz="1800" b="1" dirty="0" smtClean="0"/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Most of the adaptation methods we have discussed previously can be applied to this problem because a language model at its core is just a likelihood model.</a:t>
            </a:r>
            <a:endParaRPr lang="en-US" sz="1800" b="1" dirty="0" smtClean="0"/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However, language models must also deal with the problem of unseen events, and hence models must be smoothed to account for sparseness of data.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8788" y="4414562"/>
          <a:ext cx="7299325" cy="404812"/>
        </p:xfrm>
        <a:graphic>
          <a:graphicData uri="http://schemas.openxmlformats.org/presentationml/2006/ole">
            <p:oleObj spid="_x0000_s3074" name="Equation" r:id="rId3" imgW="4800600" imgH="266400" progId="Equation.3">
              <p:embed/>
            </p:oleObj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23161" t="53890" r="25087" b="19748"/>
          <a:stretch>
            <a:fillRect/>
          </a:stretch>
        </p:blipFill>
        <p:spPr bwMode="auto">
          <a:xfrm>
            <a:off x="458789" y="1974574"/>
            <a:ext cx="5146882" cy="172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Discriminatively-Trained Features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0"/>
            <a:ext cx="8738120" cy="6248399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Features can also be adapted using a similar transformational approach that we used for Gaussian means:</a:t>
            </a:r>
            <a:endParaRPr lang="en-US" sz="1800" b="1" dirty="0" smtClean="0"/>
          </a:p>
          <a:p>
            <a:pPr marL="173038" indent="-173038">
              <a:spcAft>
                <a:spcPts val="1200"/>
              </a:spcAft>
            </a:pPr>
            <a:r>
              <a:rPr lang="en-US" sz="1800" b="1" dirty="0" smtClean="0"/>
              <a:t>	where </a:t>
            </a:r>
            <a:r>
              <a:rPr lang="en-US" sz="1800" b="1" i="1" dirty="0" smtClean="0"/>
              <a:t>h</a:t>
            </a:r>
            <a:r>
              <a:rPr lang="en-US" sz="1800" baseline="-25000" dirty="0" smtClean="0"/>
              <a:t>t</a:t>
            </a:r>
            <a:r>
              <a:rPr lang="en-US" sz="1800" b="1" dirty="0" smtClean="0"/>
              <a:t> represents a transformation high-dimensional features and </a:t>
            </a:r>
            <a:r>
              <a:rPr lang="en-US" sz="1800" b="1" i="1" dirty="0" smtClean="0"/>
              <a:t>M </a:t>
            </a:r>
            <a:r>
              <a:rPr lang="en-US" sz="1800" b="1" dirty="0" smtClean="0"/>
              <a:t>represents a dimensionality reduction transformation. This approach combines the large-margin classification approaches (e.g., support vector machines) with traditional GMM approaches.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transformation </a:t>
            </a:r>
            <a:r>
              <a:rPr lang="en-US" sz="1800" b="1" i="1" dirty="0" smtClean="0"/>
              <a:t>M</a:t>
            </a:r>
            <a:r>
              <a:rPr lang="en-US" sz="1800" b="1" dirty="0" smtClean="0"/>
              <a:t> is typically estimated using an MPE criterion, and hence this method is often called </a:t>
            </a:r>
            <a:r>
              <a:rPr lang="en-US" sz="1800" b="1" dirty="0" err="1" smtClean="0"/>
              <a:t>fMPE</a:t>
            </a:r>
            <a:r>
              <a:rPr lang="en-US" sz="1800" b="1" dirty="0" smtClean="0"/>
              <a:t>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8788" y="1222720"/>
          <a:ext cx="1311275" cy="346075"/>
        </p:xfrm>
        <a:graphic>
          <a:graphicData uri="http://schemas.openxmlformats.org/presentationml/2006/ole">
            <p:oleObj spid="_x0000_s4098" name="Equation" r:id="rId3" imgW="863280" imgH="228600" progId="Equation.3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21062" t="44851" r="19844" b="24028"/>
          <a:stretch>
            <a:fillRect/>
          </a:stretch>
        </p:blipFill>
        <p:spPr bwMode="auto">
          <a:xfrm>
            <a:off x="1313829" y="3816628"/>
            <a:ext cx="6506818" cy="22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State </a:t>
            </a:r>
            <a:r>
              <a:rPr lang="en-US" b="1" dirty="0" smtClean="0">
                <a:solidFill>
                  <a:schemeClr val="accent2"/>
                </a:solidFill>
              </a:rPr>
              <a:t>of the Art Systems (IBM GALE)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9082" t="18846" r="26691" b="12605"/>
          <a:stretch>
            <a:fillRect/>
          </a:stretch>
        </p:blipFill>
        <p:spPr bwMode="auto">
          <a:xfrm>
            <a:off x="1027447" y="662608"/>
            <a:ext cx="7082873" cy="58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State </a:t>
            </a:r>
            <a:r>
              <a:rPr lang="en-US" b="1" dirty="0" smtClean="0">
                <a:solidFill>
                  <a:schemeClr val="accent2"/>
                </a:solidFill>
              </a:rPr>
              <a:t>of the Art Systems (IBM GALE)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720" t="38986" r="14855" b="10203"/>
          <a:stretch>
            <a:fillRect/>
          </a:stretch>
        </p:blipFill>
        <p:spPr bwMode="auto">
          <a:xfrm>
            <a:off x="219075" y="781878"/>
            <a:ext cx="8507894" cy="42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24311</TotalTime>
  <Words>357</Words>
  <Application>Microsoft PowerPoint</Application>
  <PresentationFormat>Letter Paper (8.5x11 in)</PresentationFormat>
  <Paragraphs>39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lecture_title</vt:lpstr>
      <vt:lpstr>lecture_default</vt:lpstr>
      <vt:lpstr>Microsoft Equation 3.0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2281</cp:revision>
  <dcterms:created xsi:type="dcterms:W3CDTF">2002-09-12T17:13:32Z</dcterms:created>
  <dcterms:modified xsi:type="dcterms:W3CDTF">2008-11-25T05:07:10Z</dcterms:modified>
</cp:coreProperties>
</file>