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41" r:id="rId5"/>
    <p:sldId id="343" r:id="rId6"/>
    <p:sldId id="344" r:id="rId7"/>
    <p:sldId id="342" r:id="rId8"/>
    <p:sldId id="340" r:id="rId9"/>
    <p:sldId id="345" r:id="rId10"/>
    <p:sldId id="355" r:id="rId11"/>
    <p:sldId id="356" r:id="rId12"/>
    <p:sldId id="357" r:id="rId13"/>
    <p:sldId id="358" r:id="rId14"/>
    <p:sldId id="339" r:id="rId15"/>
    <p:sldId id="310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231"/>
        <p:guide pos="1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eee.metu.edu.tr/~alatan/Courses/Demo/AppletParzen.html" TargetMode="External"/><Relationship Id="rId7" Type="http://schemas.openxmlformats.org/officeDocument/2006/relationships/hyperlink" Target="http://www.ece.msstate.edu/research/isip/publications/courses/ece_8443/lectures/current/lecture_14.ppt" TargetMode="External"/><Relationship Id="rId2" Type="http://schemas.openxmlformats.org/officeDocument/2006/relationships/hyperlink" Target="http://www.rii.ricoh.com/~stork/DHSch4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gm.cs.mcgill.ca/~soss/cs644/projects/simard/" TargetMode="External"/><Relationship Id="rId5" Type="http://schemas.openxmlformats.org/officeDocument/2006/relationships/hyperlink" Target="http://people.revoledu.com/kardi/tutorial/KNN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cs.rutgers.edu/~mdstone/class/520-spring-00/lec6.pdf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.../publications/courses/ece_8443/lectures/current/lecture_14.ppt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14: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1075" name="Picture 3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</a:t>
            </a:r>
            <a:r>
              <a:rPr lang="en-US" sz="1800" dirty="0" smtClean="0"/>
              <a:t>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</a:t>
            </a:r>
            <a:r>
              <a:rPr lang="en-US" sz="1800" b="1" dirty="0" smtClean="0"/>
              <a:t>samples.</a:t>
            </a:r>
            <a:endParaRPr lang="en-US" sz="1800" b="1" dirty="0" smtClean="0"/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</a:t>
            </a:r>
            <a:r>
              <a:rPr lang="en-US" sz="1800" b="1" dirty="0" smtClean="0"/>
              <a:t>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</a:t>
            </a:r>
            <a:r>
              <a:rPr lang="en-US" sz="1800" b="1" dirty="0" smtClean="0"/>
              <a:t>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  <a:endParaRPr lang="en-US" sz="1800" b="1" dirty="0" smtClean="0"/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 smtClean="0"/>
              <a:t>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</a:t>
            </a:r>
            <a:r>
              <a:rPr lang="en-US" sz="1800" b="1" dirty="0" smtClean="0"/>
              <a:t>labeled 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</a:t>
            </a:r>
            <a:r>
              <a:rPr lang="en-US" sz="1800" b="1" dirty="0" smtClean="0">
                <a:sym typeface="Symbol" pitchFamily="18" charset="2"/>
              </a:rPr>
              <a:t>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  <a:r>
              <a:rPr lang="en-US" sz="1800" b="1" dirty="0" smtClean="0"/>
              <a:t>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I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</a:t>
            </a:r>
            <a:r>
              <a:rPr lang="en-US" sz="1800" b="1" dirty="0" smtClean="0">
                <a:sym typeface="Symbol" pitchFamily="18" charset="2"/>
              </a:rPr>
              <a:t>minimum error rate, the most frequently represented category within the cell is </a:t>
            </a:r>
            <a:r>
              <a:rPr lang="en-US" sz="1800" b="1" dirty="0" smtClean="0">
                <a:sym typeface="Symbol" pitchFamily="18" charset="2"/>
              </a:rPr>
              <a:t>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</a:t>
            </a:r>
            <a:r>
              <a:rPr lang="en-US" sz="1800" b="1" dirty="0" smtClean="0">
                <a:sym typeface="Symbol" pitchFamily="18" charset="2"/>
              </a:rPr>
              <a:t>possible. </a:t>
            </a:r>
            <a:r>
              <a:rPr lang="en-US" sz="1800" b="1" dirty="0" smtClean="0"/>
              <a:t>    </a:t>
            </a:r>
            <a:endParaRPr lang="en-US" sz="1800" b="1" dirty="0" smtClean="0"/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p:oleObj spid="_x0000_s158722" name="Equation" r:id="rId3" imgW="2831760" imgH="939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</a:t>
            </a:r>
            <a:r>
              <a:rPr lang="en-US" sz="1800" b="1" dirty="0" smtClean="0">
                <a:solidFill>
                  <a:schemeClr val="bg1"/>
                </a:solidFill>
              </a:rPr>
              <a:t>prototypes.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b="1" dirty="0" smtClean="0">
                <a:solidFill>
                  <a:schemeClr val="bg1"/>
                </a:solidFill>
              </a:rPr>
              <a:t>x’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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rule for classifying x is to assign it the label associated with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nearest-neighbor rule leads to an error rate greater than the minimum possible: the Bayes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number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prototypes is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large (unlimited), the error rate of the nearest-neighbor classifier is never worse than twice the Bayes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 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</a:t>
            </a:r>
            <a:r>
              <a:rPr lang="en-US" sz="1800" b="1" dirty="0" smtClean="0">
                <a:solidFill>
                  <a:schemeClr val="bg1"/>
                </a:solidFill>
              </a:rPr>
              <a:t>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p:oleObj spid="_x0000_s128006" name="Equation" r:id="rId3" imgW="1054080" imgH="266400" progId="Equation.3">
              <p:embed/>
            </p:oleObj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p:oleObj spid="_x0000_s128011" name="Equation" r:id="rId4" imgW="2222280" imgH="291960" progId="Equation.3">
              <p:embed/>
            </p:oleObj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p:oleObj spid="_x0000_s128012" name="Equation" r:id="rId5" imgW="1625400" imgH="266400" progId="Equation.3">
              <p:embed/>
            </p:oleObj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p:oleObj spid="_x0000_s128013" name="Equation" r:id="rId6" imgW="2501640" imgH="266400" progId="Equation.3">
              <p:embed/>
            </p:oleObj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p:oleObj spid="_x0000_s128014" name="Equation" r:id="rId7" imgW="2565360" imgH="711000" progId="Equation.3">
              <p:embed/>
            </p:oleObj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p:oleObj spid="_x0000_s128015" name="Equation" r:id="rId8" imgW="2552400" imgH="711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</a:t>
            </a:r>
            <a:r>
              <a:rPr lang="en-US" sz="1800" b="1" dirty="0" smtClean="0">
                <a:solidFill>
                  <a:schemeClr val="bg1"/>
                </a:solidFill>
              </a:rPr>
              <a:t>density estimation.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</a:t>
            </a:r>
            <a:r>
              <a:rPr lang="en-US" sz="1800" b="1" dirty="0" smtClean="0">
                <a:solidFill>
                  <a:schemeClr val="bg1"/>
                </a:solidFill>
              </a:rPr>
              <a:t>windows.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</a:t>
            </a:r>
            <a:r>
              <a:rPr lang="en-US" sz="1800" b="1" dirty="0" smtClean="0">
                <a:solidFill>
                  <a:schemeClr val="bg1"/>
                </a:solidFill>
              </a:rPr>
              <a:t>approaches.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</a:t>
            </a:r>
            <a:r>
              <a:rPr lang="en-US" sz="1800" b="1" dirty="0" smtClean="0">
                <a:solidFill>
                  <a:schemeClr val="bg1"/>
                </a:solidFill>
              </a:rPr>
              <a:t>metric.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|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. </a:t>
            </a:r>
            <a:r>
              <a:rPr lang="en-US" sz="1800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68148" y="5742377"/>
          <a:ext cx="1346200" cy="469900"/>
        </p:xfrm>
        <a:graphic>
          <a:graphicData uri="http://schemas.openxmlformats.org/presentationml/2006/ole">
            <p:oleObj spid="_x0000_s130049" name="Equation" r:id="rId3" imgW="134604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p:oleObj spid="_x0000_s150530" name="Equation" r:id="rId3" imgW="1803240" imgH="469800" progId="Equation.3">
              <p:embed/>
            </p:oleObj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p:oleObj spid="_x0000_s150531" name="Equation" r:id="rId4" imgW="2070000" imgH="647640" progId="Equation.3">
              <p:embed/>
            </p:oleObj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p:oleObj spid="_x0000_s150534" name="Equation" r:id="rId5" imgW="1079280" imgH="419040" progId="Equation.3">
              <p:embed/>
            </p:oleObj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p:oleObj spid="_x0000_s150535" name="Equation" r:id="rId6" imgW="939600" imgH="558720" progId="Equation.3">
              <p:embed/>
            </p:oleObj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p:oleObj spid="_x0000_s150536" name="Equation" r:id="rId7" imgW="1117440" imgH="558720" progId="Equation.3">
              <p:embed/>
            </p:oleObj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8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V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V,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p:oleObj spid="_x0000_s152583" name="Equation" r:id="rId3" imgW="44193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p:oleObj spid="_x0000_s153602" name="Equation" r:id="rId3" imgW="1498320" imgH="419040" progId="Equation.3">
              <p:embed/>
            </p:oleObj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p:oleObj spid="_x0000_s153603" name="Equation" r:id="rId4" imgW="977760" imgH="330120" progId="Equation.3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p:oleObj spid="_x0000_s153604" name="Equation" r:id="rId5" imgW="787320" imgH="330120" progId="Equation.3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Symbol" pitchFamily="18" charset="2"/>
              </a:rPr>
              <a:t>((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smtClean="0">
                <a:latin typeface="+mj-lt"/>
                <a:sym typeface="Symbol" pitchFamily="18" charset="2"/>
              </a:rPr>
              <a:t>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p:oleObj spid="_x0000_s151554" name="Equation" r:id="rId3" imgW="4012920" imgH="1688760" progId="Equation.3">
              <p:embed/>
            </p:oleObj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p:oleObj spid="_x0000_s151555" name="Equation" r:id="rId4" imgW="1726920" imgH="672840" progId="Equation.3">
              <p:embed/>
            </p:oleObj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p:oleObj spid="_x0000_s151556" name="Equation" r:id="rId5" imgW="251460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  <a:r>
              <a:rPr lang="en-US" sz="1800" i="1" dirty="0" smtClean="0">
                <a:sym typeface="Symbol" pitchFamily="18" charset="2"/>
              </a:rPr>
              <a:t>(u) = (1/(2) exp(-u</a:t>
            </a:r>
            <a:r>
              <a:rPr lang="en-US" sz="1800" i="1" baseline="30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/2)</a:t>
            </a:r>
            <a:r>
              <a:rPr lang="en-US" sz="1800" b="1" i="1" dirty="0" smtClean="0">
                <a:sym typeface="Symbol" pitchFamily="18" charset="2"/>
              </a:rPr>
              <a:t/>
            </a:r>
            <a:br>
              <a:rPr lang="en-US" sz="1800" b="1" i="1" dirty="0" smtClean="0">
                <a:sym typeface="Symbol" pitchFamily="18" charset="2"/>
              </a:rPr>
            </a:b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err="1" smtClean="0">
                <a:sym typeface="Symbol" pitchFamily="18" charset="2"/>
              </a:rPr>
              <a:t>h</a:t>
            </a:r>
            <a:r>
              <a:rPr lang="en-US" sz="1800" i="1" baseline="-25000" dirty="0" err="1" smtClean="0">
                <a:sym typeface="Symbol" pitchFamily="18" charset="2"/>
              </a:rPr>
              <a:t>n</a:t>
            </a:r>
            <a:r>
              <a:rPr lang="en-US" sz="1800" i="1" dirty="0" smtClean="0">
                <a:sym typeface="Symbol" pitchFamily="18" charset="2"/>
              </a:rPr>
              <a:t> = 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/n 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-165100" eaLnBrk="1" hangingPunct="1"/>
            <a:r>
              <a:rPr lang="en-US" sz="1800" b="1" dirty="0" smtClean="0">
                <a:sym typeface="Symbol" pitchFamily="18" charset="2"/>
              </a:rPr>
              <a:t>	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p:oleObj spid="_x0000_s129029" name="Equation" r:id="rId4" imgW="245088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8362</TotalTime>
  <Words>1191</Words>
  <Application>Microsoft PowerPoint</Application>
  <PresentationFormat>Letter Paper (8.5x11 in)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481</cp:revision>
  <dcterms:created xsi:type="dcterms:W3CDTF">2002-09-12T17:13:32Z</dcterms:created>
  <dcterms:modified xsi:type="dcterms:W3CDTF">2008-02-26T14:21:47Z</dcterms:modified>
</cp:coreProperties>
</file>