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398" r:id="rId4"/>
    <p:sldId id="420" r:id="rId5"/>
    <p:sldId id="399" r:id="rId6"/>
    <p:sldId id="411" r:id="rId7"/>
    <p:sldId id="421" r:id="rId8"/>
    <p:sldId id="400" r:id="rId9"/>
    <p:sldId id="413" r:id="rId10"/>
    <p:sldId id="414" r:id="rId11"/>
    <p:sldId id="423" r:id="rId12"/>
    <p:sldId id="422" r:id="rId13"/>
    <p:sldId id="378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58" d="100"/>
          <a:sy n="58" d="100"/>
        </p:scale>
        <p:origin x="-1200" y="-78"/>
      </p:cViewPr>
      <p:guideLst>
        <p:guide orient="horz" pos="3999"/>
        <p:guide pos="2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  <p:sldLayoutId id="2147483713" r:id="rId5"/>
    <p:sldLayoutId id="214748371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25,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emf"/><Relationship Id="rId3" Type="http://schemas.openxmlformats.org/officeDocument/2006/relationships/hyperlink" Target="http://www.inference.phy.cam.ac.uk/kv227/papers/Discriminative_Training.pdf" TargetMode="External"/><Relationship Id="rId7" Type="http://schemas.openxmlformats.org/officeDocument/2006/relationships/image" Target="../media/image2.png"/><Relationship Id="rId12" Type="http://schemas.openxmlformats.org/officeDocument/2006/relationships/hyperlink" Target="http://www.isip.piconepress.com/publications/courses/ece_8443/lectures/2009_spring/lecture_25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sli.ee.washington.edu/people/bilmes/ee516/lecs/lec12_slides.pdf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acl.ldc.upenn.edu/P/P02/P02-1038.pdf" TargetMode="External"/><Relationship Id="rId10" Type="http://schemas.openxmlformats.org/officeDocument/2006/relationships/hyperlink" Target="http://www.isip.piconepress.com/publications/courses/ece_8443/lectures/2009_spring/lecture_25.mp3" TargetMode="External"/><Relationship Id="rId4" Type="http://schemas.openxmlformats.org/officeDocument/2006/relationships/hyperlink" Target="http://www.amazon.com/Spoken-Language-Processing-Algorithm-Development/dp/0130226165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8.png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K.V.: Discriminative Training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X.H.: Spoken Language Processing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F.O.: Maximum Entropy Models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J.B.: Discriminative Training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25: </a:t>
            </a:r>
            <a:r>
              <a:rPr lang="en-US" b="1" dirty="0" smtClean="0">
                <a:solidFill>
                  <a:schemeClr val="accent2"/>
                </a:solidFill>
              </a:rPr>
              <a:t>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9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434857" y="6116249"/>
            <a:ext cx="1942606" cy="357188"/>
            <a:chOff x="434857" y="6116249"/>
            <a:chExt cx="1942606" cy="357188"/>
          </a:xfrm>
        </p:grpSpPr>
        <p:grpSp>
          <p:nvGrpSpPr>
            <p:cNvPr id="9" name="Group 7"/>
            <p:cNvGrpSpPr/>
            <p:nvPr/>
          </p:nvGrpSpPr>
          <p:grpSpPr>
            <a:xfrm>
              <a:off x="1379779" y="6116249"/>
              <a:ext cx="997684" cy="357188"/>
              <a:chOff x="563833" y="6157254"/>
              <a:chExt cx="997684" cy="357188"/>
            </a:xfrm>
          </p:grpSpPr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4" name="Picture 13" descr="x.JPG">
                <a:hlinkClick r:id="rId10"/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0" name="Group 10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1" name="Picture 4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smtClean="0">
                <a:sym typeface="Symbol"/>
              </a:rPr>
              <a:t> </a:t>
            </a:r>
            <a:r>
              <a:rPr lang="en-US" altLang="en-US" sz="1800" b="1" kern="0" dirty="0" smtClean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 When </a:t>
            </a:r>
            <a:r>
              <a:rPr lang="en-US" altLang="en-US" sz="1800" kern="0" dirty="0" smtClean="0">
                <a:sym typeface="Symbol"/>
              </a:rPr>
              <a:t>  , </a:t>
            </a:r>
            <a:r>
              <a:rPr lang="en-US" altLang="en-US" sz="1800" b="1" kern="0" dirty="0" smtClean="0">
                <a:sym typeface="Symbol"/>
              </a:rPr>
              <a:t>the competing class score becomes</a:t>
            </a:r>
            <a:r>
              <a:rPr lang="en-US" altLang="en-US" sz="1800" kern="0" dirty="0" smtClean="0">
                <a:sym typeface="Symbol"/>
              </a:rPr>
              <a:t>                   </a:t>
            </a:r>
            <a:r>
              <a:rPr lang="en-US" altLang="en-US" sz="1800" b="1" kern="0" dirty="0" smtClean="0">
                <a:sym typeface="Symbol"/>
              </a:rPr>
              <a:t>;</a:t>
            </a:r>
            <a:r>
              <a:rPr lang="en-US" altLang="en-US" sz="1800" kern="0" dirty="0" smtClean="0">
                <a:sym typeface="Symbol"/>
              </a:rPr>
              <a:t>  = 1 </a:t>
            </a:r>
            <a:r>
              <a:rPr lang="en-US" altLang="en-US" sz="1800" b="1" kern="0" dirty="0" smtClean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To transform this to a smooth, differentiable function, we use a sigmoid function to embed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</a:t>
            </a:r>
            <a:r>
              <a:rPr lang="en-US" altLang="en-US" sz="1800" i="1" kern="0" dirty="0" err="1" smtClean="0"/>
              <a:t>l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x,</a:t>
            </a:r>
            <a:r>
              <a:rPr lang="en-US" altLang="en-US" sz="1800" b="1" kern="0" dirty="0" smtClean="0">
                <a:sym typeface="Symbol"/>
              </a:rPr>
              <a:t>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where </a:t>
            </a:r>
            <a:r>
              <a:rPr lang="en-US" altLang="en-US" sz="1800" kern="0" dirty="0" smtClean="0">
                <a:sym typeface="Symbol"/>
              </a:rPr>
              <a:t>() </a:t>
            </a:r>
            <a:r>
              <a:rPr lang="en-US" altLang="en-US" sz="1800" b="1" kern="0" dirty="0" smtClean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 err="1" smtClean="0"/>
              <a:t>l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x,</a:t>
            </a:r>
            <a:r>
              <a:rPr lang="en-US" altLang="en-US" sz="1800" b="1" kern="0" dirty="0" smtClean="0">
                <a:sym typeface="Symbol"/>
              </a:rPr>
              <a:t></a:t>
            </a:r>
            <a:r>
              <a:rPr lang="en-US" altLang="en-US" sz="1800" kern="0" dirty="0" smtClean="0"/>
              <a:t>) instead of </a:t>
            </a:r>
            <a:r>
              <a:rPr lang="en-US" altLang="en-US" sz="1800" i="1" kern="0" dirty="0" smtClean="0"/>
              <a:t>L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>
                <a:sym typeface="Symbol"/>
              </a:rPr>
              <a:t>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.</a:t>
            </a:r>
            <a:endParaRPr lang="en-US" altLang="en-US" sz="1800" b="1" kern="0" dirty="0" smtClean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 smtClean="0">
                <a:sym typeface="Symbol"/>
              </a:rPr>
              <a:t>Gradiant</a:t>
            </a:r>
            <a:r>
              <a:rPr lang="en-US" altLang="en-US" sz="1800" b="1" kern="0" dirty="0" smtClean="0">
                <a:sym typeface="Symbol"/>
              </a:rPr>
              <a:t> descent makes MCE, like MMIE, more computationally expensive.</a:t>
            </a:r>
            <a:endParaRPr lang="en-US" altLang="en-US" sz="1800" b="1" kern="0" dirty="0" smtClean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p:oleObj spid="_x0000_s139267" name="Equation" r:id="rId3" imgW="1739880" imgH="571320" progId="Equation.3">
              <p:embed/>
            </p:oleObj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p:oleObj spid="_x0000_s139268" name="Equation" r:id="rId4" imgW="3708360" imgH="571320" progId="Equation.3">
              <p:embed/>
            </p:oleObj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p:oleObj spid="_x0000_s139269" name="Equation" r:id="rId5" imgW="1155600" imgH="419040" progId="Equation.3">
              <p:embed/>
            </p:oleObj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p:oleObj spid="_x0000_s139270" name="Equation" r:id="rId6" imgW="3314520" imgH="393480" progId="Equation.3">
              <p:embed/>
            </p:oleObj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p:oleObj spid="_x0000_s139271" name="Equation" r:id="rId7" imgW="229860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 smtClean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 smtClean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the use of these concepts in pattern recognition</a:t>
            </a:r>
            <a:r>
              <a:rPr lang="en-US" altLang="en-US" sz="1800" b="1" smtClean="0"/>
              <a:t>, particularly the goal of minimization of conditional entropy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Demonstrated the </a:t>
            </a:r>
            <a:r>
              <a:rPr lang="en-US" altLang="en-US" sz="1800" b="1" dirty="0" smtClean="0"/>
              <a:t>relationship between </a:t>
            </a:r>
            <a:r>
              <a:rPr lang="en-US" altLang="en-US" sz="1800" b="1" smtClean="0"/>
              <a:t>minimization  of  conditional entropy and mutual information.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</a:t>
            </a:r>
            <a:r>
              <a:rPr lang="en-US" altLang="en-US" sz="1800" b="1" smtClean="0"/>
              <a:t>erived </a:t>
            </a:r>
            <a:r>
              <a:rPr lang="en-US" altLang="en-US" sz="1800" b="1" dirty="0" smtClean="0"/>
              <a:t>a method of training that maximizes mutual information (</a:t>
            </a:r>
            <a:r>
              <a:rPr lang="en-US" altLang="en-US" sz="1800" b="1" smtClean="0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Introduced </a:t>
            </a:r>
            <a:r>
              <a:rPr lang="en-US" altLang="en-US" sz="1800" b="1" dirty="0" smtClean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</a:t>
            </a:r>
            <a:r>
              <a:rPr lang="en-US" altLang="en-US" sz="1800" b="1" dirty="0" smtClean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controlled environments, performance improvements are statistically significant but not overwhelmingly impressive.</a:t>
            </a:r>
            <a:endParaRPr lang="en-US" alt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 and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p:oleObj spid="_x0000_s93190" name="Equation" r:id="rId3" imgW="2438280" imgH="431640" progId="Equation.3">
              <p:embed/>
            </p:oleObj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p:oleObj spid="_x0000_s93193" name="Equation" r:id="rId4" imgW="3517560" imgH="457200" progId="Equation.3">
              <p:embed/>
            </p:oleObj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p:oleObj spid="_x0000_s93194" name="Equation" r:id="rId5" imgW="5702040" imgH="457200" progId="Equation.3">
              <p:embed/>
            </p:oleObj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p:oleObj spid="_x0000_s93195" name="Equation" r:id="rId6" imgW="6464160" imgH="647640" progId="Equation.3">
              <p:embed/>
            </p:oleObj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p:oleObj spid="_x0000_s93196" name="Equation" r:id="rId7" imgW="2577960" imgH="266400" progId="Equation.3">
              <p:embed/>
            </p:oleObj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p:oleObj spid="_x0000_s93197" name="Equation" r:id="rId8" imgW="2527200" imgH="266400" progId="Equation.3">
              <p:embed/>
            </p:oleObj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p:oleObj spid="_x0000_s93198" name="Equation" r:id="rId9" imgW="3251160" imgH="266400" progId="Equation.3">
              <p:embed/>
            </p:oleObj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p:oleObj spid="_x0000_s93199" name="Equation" r:id="rId10" imgW="34797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Mutual Information in Pattern Recognition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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= {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, …,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If our goal is to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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then we can try and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</a:t>
            </a:r>
            <a:r>
              <a:rPr lang="en-US" sz="1800" dirty="0" smtClean="0"/>
              <a:t>) </a:t>
            </a:r>
            <a:r>
              <a:rPr lang="en-US" sz="1800" b="1" dirty="0" smtClean="0"/>
              <a:t>or maximize </a:t>
            </a:r>
            <a:r>
              <a:rPr lang="en-US" sz="1800" i="1" dirty="0" smtClean="0">
                <a:latin typeface="Times New Roman" pitchFamily="18" charset="0"/>
              </a:rPr>
              <a:t>I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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minimization of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</a:t>
            </a:r>
            <a:r>
              <a:rPr lang="en-US" sz="1800" dirty="0" smtClean="0"/>
              <a:t>)</a:t>
            </a:r>
            <a:r>
              <a:rPr lang="en-US" sz="1800" b="1" dirty="0" smtClean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 smtClean="0">
                <a:solidFill>
                  <a:schemeClr val="accent1"/>
                </a:solidFill>
              </a:rPr>
              <a:t>minimum entropy</a:t>
            </a:r>
            <a:r>
              <a:rPr lang="en-US" sz="1800" b="1" dirty="0" smtClean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Alternately, we can estimate parameters of our model that maximize mutual information --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 smtClean="0"/>
              <a:t> (MMIE).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p:oleObj spid="_x0000_s135171" name="Equation" r:id="rId3" imgW="5029200" imgH="457200" progId="Equation.3">
              <p:embed/>
            </p:oleObj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p:oleObj spid="_x0000_s135173" name="Equation" r:id="rId4" imgW="2616120" imgH="622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and Bayes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smtClean="0">
                <a:latin typeface="+mn-lt"/>
                <a:sym typeface="Symbol"/>
              </a:rPr>
              <a:t></a:t>
            </a:r>
            <a:r>
              <a:rPr lang="en-US" altLang="en-US" sz="1800" kern="0" baseline="-25000" dirty="0" err="1" smtClean="0">
                <a:latin typeface="+mn-lt"/>
                <a:sym typeface="Symbol"/>
              </a:rPr>
              <a:t>i</a:t>
            </a:r>
            <a:r>
              <a:rPr lang="en-US" altLang="en-US" sz="1800" b="1" kern="0" dirty="0" smtClean="0">
                <a:latin typeface="+mn-lt"/>
              </a:rPr>
              <a:t>, with the maximum posterior probability,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kern="0" dirty="0" smtClean="0">
                <a:sym typeface="Symbol"/>
              </a:rPr>
              <a:t></a:t>
            </a:r>
            <a:r>
              <a:rPr lang="en-US" altLang="en-US" sz="1800" kern="0" baseline="-25000" dirty="0" smtClean="0">
                <a:sym typeface="Symbol"/>
              </a:rPr>
              <a:t>I </a:t>
            </a:r>
            <a:r>
              <a:rPr lang="en-US" altLang="en-US" sz="1800" kern="0" dirty="0" smtClean="0">
                <a:latin typeface="+mn-lt"/>
              </a:rPr>
              <a:t>|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The evidence, </a:t>
            </a:r>
            <a:r>
              <a:rPr lang="en-US" altLang="en-US" sz="1800" i="1" kern="0" dirty="0" smtClean="0">
                <a:latin typeface="+mn-lt"/>
                <a:sym typeface="Symbol"/>
              </a:rPr>
              <a:t>p</a:t>
            </a:r>
            <a:r>
              <a:rPr lang="en-US" altLang="en-US" sz="1800" kern="0" dirty="0" smtClean="0">
                <a:latin typeface="+mn-lt"/>
                <a:sym typeface="Symbol"/>
              </a:rPr>
              <a:t>(</a:t>
            </a:r>
            <a:r>
              <a:rPr lang="en-US" altLang="en-US" sz="1800" b="1" kern="0" dirty="0" smtClean="0">
                <a:latin typeface="+mn-lt"/>
                <a:sym typeface="Symbol"/>
              </a:rPr>
              <a:t>x</a:t>
            </a:r>
            <a:r>
              <a:rPr lang="en-US" altLang="en-US" sz="1800" kern="0" dirty="0" smtClean="0">
                <a:latin typeface="+mn-lt"/>
                <a:sym typeface="Symbol"/>
              </a:rPr>
              <a:t>)</a:t>
            </a:r>
            <a:r>
              <a:rPr lang="en-US" altLang="en-US" sz="1800" b="1" kern="0" dirty="0" smtClean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during training, the value of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A conditional maximum likelihood estimator, </a:t>
            </a:r>
            <a:r>
              <a:rPr lang="en-US" altLang="en-US" sz="1800" b="1" i="1" kern="0" dirty="0" smtClean="0">
                <a:sym typeface="Symbol"/>
              </a:rPr>
              <a:t></a:t>
            </a:r>
            <a:r>
              <a:rPr lang="en-US" altLang="en-US" sz="1800" kern="0" baseline="30000" dirty="0" smtClean="0">
                <a:sym typeface="Symbol"/>
              </a:rPr>
              <a:t>*</a:t>
            </a:r>
            <a:r>
              <a:rPr lang="en-US" altLang="en-US" sz="1800" kern="0" baseline="-25000" dirty="0" smtClean="0">
                <a:sym typeface="Symbol"/>
              </a:rPr>
              <a:t>CMLE</a:t>
            </a:r>
            <a:r>
              <a:rPr lang="en-US" altLang="en-US" sz="1800" b="1" kern="0" dirty="0" smtClean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we don’t know the joint distribution,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X,</a:t>
            </a:r>
            <a:r>
              <a:rPr lang="en-US" altLang="en-US" sz="1800" kern="0" dirty="0" smtClean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p:oleObj spid="_x0000_s92176" name="Equation" r:id="rId3" imgW="2336760" imgH="596880" progId="Equation.3">
              <p:embed/>
            </p:oleObj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p:oleObj spid="_x0000_s92177" name="Equation" r:id="rId4" imgW="2171520" imgH="571320" progId="Equation.3">
              <p:embed/>
            </p:oleObj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p:oleObj spid="_x0000_s92178" name="Equation" r:id="rId5" imgW="2654280" imgH="342720" progId="Equation.3">
              <p:embed/>
            </p:oleObj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p:oleObj spid="_x0000_s92180" name="Equation" r:id="rId6" imgW="394956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Approximations to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 smtClean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expand </a:t>
            </a:r>
            <a:r>
              <a:rPr lang="en-US" altLang="en-US" sz="1800" i="1" kern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err="1" smtClean="0">
                <a:latin typeface="+mn-lt"/>
              </a:rPr>
              <a:t>x</a:t>
            </a:r>
            <a:r>
              <a:rPr lang="en-US" altLang="en-US" sz="1800" kern="0" dirty="0" err="1" smtClean="0">
                <a:latin typeface="+mn-lt"/>
              </a:rPr>
              <a:t>,</a:t>
            </a:r>
            <a:r>
              <a:rPr lang="en-US" altLang="en-US" sz="1800" kern="0" dirty="0" err="1" smtClean="0">
                <a:latin typeface="+mn-lt"/>
                <a:sym typeface="Symbol"/>
              </a:rPr>
              <a:t>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smtClean="0">
                <a:sym typeface="Symbol"/>
              </a:rPr>
              <a:t></a:t>
            </a:r>
            <a:r>
              <a:rPr lang="en-US" altLang="en-US" sz="1800" kern="0" baseline="-25000" dirty="0" smtClean="0">
                <a:sym typeface="Symbol"/>
              </a:rPr>
              <a:t>I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</a:t>
            </a:r>
            <a:r>
              <a:rPr lang="en-US" altLang="en-US" sz="1800" kern="0" dirty="0" smtClean="0"/>
              <a:t> </a:t>
            </a:r>
            <a:r>
              <a:rPr lang="en-US" altLang="en-US" sz="1800" b="1" kern="0" dirty="0" smtClean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p:oleObj spid="_x0000_s124950" name="Equation" r:id="rId3" imgW="2298600" imgH="609480" progId="Equation.3">
              <p:embed/>
            </p:oleObj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p:oleObj spid="_x0000_s124953" name="Equation" r:id="rId4" imgW="3720960" imgH="431640" progId="Equation.3">
              <p:embed/>
            </p:oleObj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p:oleObj spid="_x0000_s124954" name="Equation" r:id="rId5" imgW="4101840" imgH="749160" progId="Equation.3">
              <p:embed/>
            </p:oleObj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p:oleObj spid="_x0000_s124955" name="Equation" r:id="rId6" imgW="2946240" imgH="102852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p:oleObj spid="_x0000_s124956" name="Equation" r:id="rId7" imgW="1612800" imgH="749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Additional Comments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 smtClean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</a:t>
            </a:r>
            <a:r>
              <a:rPr lang="en-US" altLang="en-US" sz="1800" kern="0" baseline="-25000" dirty="0" smtClean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 smtClean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 smtClean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 smtClean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Gradient Descent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can apply this approach to HMMs. </a:t>
            </a:r>
            <a:r>
              <a:rPr lang="en-US" sz="1800" b="1" dirty="0" smtClean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The reestimation formulas have been derived for the mean and diagonal covariance matrices for a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mixture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 smtClean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p:oleObj spid="_x0000_s128001" name="Equation" r:id="rId3" imgW="2184120" imgH="380880" progId="Equation.3">
              <p:embed/>
            </p:oleObj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p:oleObj spid="_x0000_s128005" name="Equation" r:id="rId4" imgW="2298600" imgH="749160" progId="Equation.3">
              <p:embed/>
            </p:oleObj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Estimating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 smtClean="0"/>
              <a:t>D</a:t>
            </a:r>
            <a:r>
              <a:rPr lang="en-US" sz="1800" dirty="0" smtClean="0"/>
              <a:t>, </a:t>
            </a:r>
            <a:r>
              <a:rPr lang="en-US" sz="1800" b="1" dirty="0" smtClean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note that calculation of the Gaussian occupancies (i.e. the probability of being in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MMIE training, we need counts for </a:t>
            </a:r>
            <a:br>
              <a:rPr lang="en-US" sz="1800" b="1" dirty="0" smtClean="0"/>
            </a:br>
            <a:r>
              <a:rPr lang="en-US" sz="1800" b="1" dirty="0" smtClean="0"/>
              <a:t>both the correct model (numerator) and </a:t>
            </a:r>
            <a:br>
              <a:rPr lang="en-US" sz="1800" b="1" dirty="0" smtClean="0"/>
            </a:br>
            <a:r>
              <a:rPr lang="en-US" sz="1800" b="1" dirty="0" smtClean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(E)</a:t>
            </a:r>
            <a:r>
              <a:rPr lang="en-US" altLang="en-US" sz="1800" b="1" kern="0" dirty="0" smtClean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 smtClean="0">
                <a:latin typeface="+mn-lt"/>
              </a:rPr>
              <a:t>reestimated</a:t>
            </a:r>
            <a:r>
              <a:rPr lang="en-US" altLang="en-US" sz="1800" b="1" kern="0" dirty="0" smtClean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 MMIE, we used a posterior,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smtClean="0">
                <a:sym typeface="Symbol"/>
              </a:rPr>
              <a:t></a:t>
            </a:r>
            <a:r>
              <a:rPr lang="en-US" altLang="en-US" sz="1800" kern="0" baseline="-25000" dirty="0" smtClean="0">
                <a:sym typeface="Symbol"/>
              </a:rPr>
              <a:t>I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 smtClean="0"/>
              <a:t>d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 err="1" smtClean="0"/>
              <a:t>d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x,</a:t>
            </a:r>
            <a:r>
              <a:rPr lang="en-US" altLang="en-US" sz="1800" b="1" kern="0" dirty="0" smtClean="0">
                <a:sym typeface="Symbol"/>
              </a:rPr>
              <a:t></a:t>
            </a:r>
            <a:r>
              <a:rPr lang="en-US" altLang="en-US" sz="1800" kern="0" dirty="0" smtClean="0"/>
              <a:t>), </a:t>
            </a:r>
            <a:r>
              <a:rPr lang="en-US" altLang="en-US" sz="1800" i="1" kern="0" dirty="0" err="1" smtClean="0"/>
              <a:t>i</a:t>
            </a:r>
            <a:r>
              <a:rPr lang="en-US" altLang="en-US" sz="1800" kern="0" dirty="0" smtClean="0"/>
              <a:t> = 1, 2, …, </a:t>
            </a:r>
            <a:r>
              <a:rPr lang="en-US" altLang="en-US" sz="1800" i="1" kern="0" dirty="0" smtClean="0"/>
              <a:t>s</a:t>
            </a:r>
            <a:r>
              <a:rPr lang="en-US" altLang="en-US" sz="1800" kern="0" dirty="0" smtClean="0"/>
              <a:t>.</a:t>
            </a:r>
            <a:endParaRPr lang="en-US" altLang="en-US" sz="1800" b="1" kern="0" dirty="0" smtClean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</a:t>
            </a:r>
            <a:r>
              <a:rPr lang="en-US" altLang="en-US" sz="1800" kern="0" dirty="0" smtClean="0">
                <a:latin typeface="+mn-lt"/>
              </a:rPr>
              <a:t> 0</a:t>
            </a:r>
            <a:r>
              <a:rPr lang="en-US" altLang="en-US" sz="1800" b="1" kern="0" dirty="0" smtClean="0">
                <a:latin typeface="+mn-lt"/>
              </a:rPr>
              <a:t> implies a recognition error;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 0</a:t>
            </a:r>
            <a:r>
              <a:rPr lang="en-US" altLang="en-US" sz="1800" b="1" kern="0" dirty="0" smtClean="0">
                <a:latin typeface="+mn-lt"/>
                <a:sym typeface="Symbol"/>
              </a:rPr>
              <a:t> </a:t>
            </a:r>
            <a:r>
              <a:rPr lang="en-US" altLang="en-US" sz="1800" b="1" kern="0" dirty="0" smtClean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p:oleObj spid="_x0000_s134147" name="Equation" r:id="rId3" imgW="358128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13485</TotalTime>
  <Words>1531</Words>
  <Application>Microsoft PowerPoint</Application>
  <PresentationFormat>Letter Paper (8.5x11 in)</PresentationFormat>
  <Paragraphs>101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974</cp:revision>
  <dcterms:created xsi:type="dcterms:W3CDTF">2002-09-12T17:13:32Z</dcterms:created>
  <dcterms:modified xsi:type="dcterms:W3CDTF">2009-04-08T03:30:12Z</dcterms:modified>
</cp:coreProperties>
</file>