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16"/>
  </p:notesMasterIdLst>
  <p:handoutMasterIdLst>
    <p:handoutMasterId r:id="rId17"/>
  </p:handoutMasterIdLst>
  <p:sldIdLst>
    <p:sldId id="333" r:id="rId3"/>
    <p:sldId id="312" r:id="rId4"/>
    <p:sldId id="340" r:id="rId5"/>
    <p:sldId id="341" r:id="rId6"/>
    <p:sldId id="335" r:id="rId7"/>
    <p:sldId id="342" r:id="rId8"/>
    <p:sldId id="353" r:id="rId9"/>
    <p:sldId id="345" r:id="rId10"/>
    <p:sldId id="346" r:id="rId11"/>
    <p:sldId id="347" r:id="rId12"/>
    <p:sldId id="348" r:id="rId13"/>
    <p:sldId id="349" r:id="rId14"/>
    <p:sldId id="352" r:id="rId1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144" userDrawn="1">
          <p15:clr>
            <a:srgbClr val="A4A3A4"/>
          </p15:clr>
        </p15:guide>
        <p15:guide id="3" pos="5616" userDrawn="1">
          <p15:clr>
            <a:srgbClr val="A4A3A4"/>
          </p15:clr>
        </p15:guide>
        <p15:guide id="4" pos="2664"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3" autoAdjust="0"/>
    <p:restoredTop sz="95246" autoAdjust="0"/>
  </p:normalViewPr>
  <p:slideViewPr>
    <p:cSldViewPr snapToGrid="0">
      <p:cViewPr varScale="1">
        <p:scale>
          <a:sx n="92" d="100"/>
          <a:sy n="92" d="100"/>
        </p:scale>
        <p:origin x="1560" y="168"/>
      </p:cViewPr>
      <p:guideLst>
        <p:guide orient="horz" pos="3144"/>
        <p:guide pos="144"/>
        <p:guide pos="5616"/>
        <p:guide pos="26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10</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408283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63155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5134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9573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6922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30416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76825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6</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70718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7</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136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8</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1350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9</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346476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Account Creation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Fall 2018</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youtube.com/watch?v=ubCNZRNjhyo&amp;ab_channel=Academind" TargetMode="External"/><Relationship Id="rId1" Type="http://schemas.openxmlformats.org/officeDocument/2006/relationships/slideLayout" Target="../slideLayouts/slideLayout1.xml"/><Relationship Id="rId6" Type="http://schemas.openxmlformats.org/officeDocument/2006/relationships/hyperlink" Target="https://www.youtube.com/watch?v=mZ5H8sn_2ZI&amp;ab_channel=AmazonWebServices" TargetMode="External"/><Relationship Id="rId5" Type="http://schemas.openxmlformats.org/officeDocument/2006/relationships/image" Target="../media/image2.png"/><Relationship Id="rId4" Type="http://schemas.openxmlformats.org/officeDocument/2006/relationships/hyperlink" Target="https://www.youtube.com/user/AmazonWebServi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us-east-2.console.aws.amazon.com/cloud9/home"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ROX039ckO8&amp;ab_channel=MacOSPr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PmmK6_WEpV4&amp;ab_channel=DanielHeater" TargetMode="External"/><Relationship Id="rId5" Type="http://schemas.openxmlformats.org/officeDocument/2006/relationships/hyperlink" Target="https://www.isip.piconepress.com/courses/temple/unvs_0822/resources/cluster_login.mp4" TargetMode="External"/><Relationship Id="rId4" Type="http://schemas.openxmlformats.org/officeDocument/2006/relationships/hyperlink" Target="http://mobaxterm.mobatek.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us-east-2.console.aws.amazon.com/cloud9/home/product"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11015" y="636858"/>
            <a:ext cx="8707902" cy="369332"/>
          </a:xfrm>
          <a:prstGeom prst="rect">
            <a:avLst/>
          </a:prstGeom>
          <a:noFill/>
          <a:ln w="9525">
            <a:noFill/>
            <a:miter lim="800000"/>
            <a:headEnd/>
            <a:tailEnd/>
          </a:ln>
        </p:spPr>
        <p:txBody>
          <a:bodyPr wrap="square" lIns="0" tIns="0" rIns="0" bIns="0">
            <a:spAutoFit/>
          </a:bodyPr>
          <a:lstStyle/>
          <a:p>
            <a:pPr algn="ctr">
              <a:spcBef>
                <a:spcPct val="50000"/>
              </a:spcBef>
            </a:pPr>
            <a:r>
              <a:rPr lang="en-US" b="1" dirty="0">
                <a:solidFill>
                  <a:schemeClr val="accent1"/>
                </a:solidFill>
              </a:rPr>
              <a:t>Getting Started: </a:t>
            </a:r>
            <a:r>
              <a:rPr lang="en-US" b="1" dirty="0">
                <a:solidFill>
                  <a:srgbClr val="892034"/>
                </a:solidFill>
              </a:rPr>
              <a:t>Amazon AWS Account Creation</a:t>
            </a: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7" name="Picture 6">
            <a:hlinkClick r:id="rId2"/>
            <a:extLst>
              <a:ext uri="{FF2B5EF4-FFF2-40B4-BE49-F238E27FC236}">
                <a16:creationId xmlns:a16="http://schemas.microsoft.com/office/drawing/2014/main" id="{1445B642-9CF7-CE4D-BCE9-6E220D447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5" y="4319027"/>
            <a:ext cx="4699213" cy="1868224"/>
          </a:xfrm>
          <a:prstGeom prst="rect">
            <a:avLst/>
          </a:prstGeom>
          <a:ln w="25400">
            <a:noFill/>
          </a:ln>
          <a:effectLst>
            <a:outerShdw blurRad="292100" dist="139700" dir="2700000" algn="tl" rotWithShape="0">
              <a:srgbClr val="333333">
                <a:alpha val="65000"/>
              </a:srgbClr>
            </a:outerShdw>
          </a:effectLst>
        </p:spPr>
      </p:pic>
      <p:pic>
        <p:nvPicPr>
          <p:cNvPr id="8" name="Picture 7">
            <a:hlinkClick r:id="rId4"/>
            <a:extLst>
              <a:ext uri="{FF2B5EF4-FFF2-40B4-BE49-F238E27FC236}">
                <a16:creationId xmlns:a16="http://schemas.microsoft.com/office/drawing/2014/main" id="{1626A68C-6130-F548-B539-AEAA185F3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545" y="1479887"/>
            <a:ext cx="3885943" cy="1852008"/>
          </a:xfrm>
          <a:prstGeom prst="rect">
            <a:avLst/>
          </a:prstGeom>
          <a:ln w="25400">
            <a:noFill/>
          </a:ln>
          <a:effectLst>
            <a:outerShdw blurRad="292100" dist="139700" dir="2700000" algn="tl" rotWithShape="0">
              <a:srgbClr val="333333">
                <a:alpha val="65000"/>
              </a:srgbClr>
            </a:outerShdw>
          </a:effectLst>
        </p:spPr>
      </p:pic>
      <p:pic>
        <p:nvPicPr>
          <p:cNvPr id="10" name="Picture 9">
            <a:hlinkClick r:id="rId6"/>
            <a:extLst>
              <a:ext uri="{FF2B5EF4-FFF2-40B4-BE49-F238E27FC236}">
                <a16:creationId xmlns:a16="http://schemas.microsoft.com/office/drawing/2014/main" id="{8EF2A16E-8325-AB49-8213-8C6C7B6E7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3" y="2586064"/>
            <a:ext cx="3939495" cy="1941830"/>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8966A3-4608-4635-BFE6-D02ED3DE54DB}"/>
              </a:ext>
            </a:extLst>
          </p:cNvPr>
          <p:cNvSpPr/>
          <p:nvPr/>
        </p:nvSpPr>
        <p:spPr>
          <a:xfrm>
            <a:off x="228600" y="685068"/>
            <a:ext cx="8686800" cy="2985433"/>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Return to the AWS “Configure settings” page in your web browser and select “Next Step”. This will take you to the “Review” page shown below.</a:t>
            </a:r>
          </a:p>
          <a:p>
            <a:pPr marL="165100" indent="-165100">
              <a:spcAft>
                <a:spcPts val="1200"/>
              </a:spcAft>
              <a:buFont typeface="Arial" panose="020B0604020202020204" pitchFamily="34" charset="0"/>
              <a:buChar char="•"/>
            </a:pPr>
            <a:r>
              <a:rPr lang="en-US" sz="1800" b="1" dirty="0"/>
              <a:t>On the “Review” page, double-check these fields:</a:t>
            </a:r>
          </a:p>
          <a:p>
            <a:pPr marL="342900" indent="-177800">
              <a:spcAft>
                <a:spcPts val="1200"/>
              </a:spcAft>
              <a:buFont typeface="Wingdings" pitchFamily="2" charset="2"/>
              <a:buChar char="§"/>
            </a:pPr>
            <a:r>
              <a:rPr lang="en-US" sz="1800" b="1" dirty="0"/>
              <a:t>name is “ECE_1111”</a:t>
            </a:r>
          </a:p>
          <a:p>
            <a:pPr marL="342900" indent="-177800">
              <a:spcAft>
                <a:spcPts val="1200"/>
              </a:spcAft>
              <a:buFont typeface="Wingdings" pitchFamily="2" charset="2"/>
              <a:buChar char="§"/>
            </a:pPr>
            <a:r>
              <a:rPr lang="en-US" sz="1800" b="1" dirty="0"/>
              <a:t>login name is your TUID</a:t>
            </a:r>
          </a:p>
          <a:p>
            <a:pPr marL="342900" indent="-177800">
              <a:spcAft>
                <a:spcPts val="1200"/>
              </a:spcAft>
              <a:buFont typeface="Wingdings" pitchFamily="2" charset="2"/>
              <a:buChar char="§"/>
            </a:pPr>
            <a:r>
              <a:rPr lang="en-US" sz="1800" b="1" dirty="0"/>
              <a:t>host is “54.234.94.88”.</a:t>
            </a:r>
          </a:p>
          <a:p>
            <a:pPr marL="165100" indent="-165100">
              <a:spcAft>
                <a:spcPts val="1200"/>
              </a:spcAft>
              <a:buFont typeface="Arial" panose="020B0604020202020204" pitchFamily="34" charset="0"/>
              <a:buChar char="•"/>
            </a:pPr>
            <a:r>
              <a:rPr lang="en-US" sz="1800" b="1" dirty="0"/>
              <a:t>Click on “Create environment”</a:t>
            </a:r>
            <a:br>
              <a:rPr lang="en-US" sz="1800" b="1" dirty="0"/>
            </a:br>
            <a:r>
              <a:rPr lang="en-US" sz="1800" b="1" dirty="0"/>
              <a:t>tab at the bottom right.</a:t>
            </a:r>
          </a:p>
        </p:txBody>
      </p:sp>
      <p:pic>
        <p:nvPicPr>
          <p:cNvPr id="9" name="Picture 8">
            <a:extLst>
              <a:ext uri="{FF2B5EF4-FFF2-40B4-BE49-F238E27FC236}">
                <a16:creationId xmlns:a16="http://schemas.microsoft.com/office/drawing/2014/main" id="{7A45F0A6-2DBD-4B54-AB45-30B70164381B}"/>
              </a:ext>
            </a:extLst>
          </p:cNvPr>
          <p:cNvPicPr>
            <a:picLocks noChangeAspect="1"/>
          </p:cNvPicPr>
          <p:nvPr/>
        </p:nvPicPr>
        <p:blipFill rotWithShape="1">
          <a:blip r:embed="rId3">
            <a:extLst>
              <a:ext uri="{28A0092B-C50C-407E-A947-70E740481C1C}">
                <a14:useLocalDpi xmlns:a14="http://schemas.microsoft.com/office/drawing/2010/main" val="0"/>
              </a:ext>
            </a:extLst>
          </a:blip>
          <a:srcRect r="44253"/>
          <a:stretch/>
        </p:blipFill>
        <p:spPr>
          <a:xfrm>
            <a:off x="4346917" y="1996635"/>
            <a:ext cx="4568483" cy="4438964"/>
          </a:xfrm>
          <a:prstGeom prst="rect">
            <a:avLst/>
          </a:prstGeom>
        </p:spPr>
      </p:pic>
      <p:sp>
        <p:nvSpPr>
          <p:cNvPr id="80979" name="Rectangle 3155"/>
          <p:cNvSpPr>
            <a:spLocks noChangeArrowheads="1"/>
          </p:cNvSpPr>
          <p:nvPr/>
        </p:nvSpPr>
        <p:spPr bwMode="auto">
          <a:xfrm>
            <a:off x="114300" y="542068"/>
            <a:ext cx="5134708" cy="6166273"/>
          </a:xfrm>
          <a:prstGeom prst="rect">
            <a:avLst/>
          </a:prstGeom>
          <a:noFill/>
          <a:ln w="9525">
            <a:noFill/>
            <a:miter lim="800000"/>
            <a:headEnd/>
            <a:tailEnd/>
          </a:ln>
          <a:effectLst/>
        </p:spPr>
        <p:txBody>
          <a:bodyPr lIns="0" tIns="0" rIns="0" bIns="0"/>
          <a:lstStyle/>
          <a:p>
            <a:pPr marL="742950" lvl="1" indent="-285750">
              <a:spcAft>
                <a:spcPts val="1600"/>
              </a:spcAft>
              <a:buFont typeface="Arial" panose="020B0604020202020204" pitchFamily="34" charset="0"/>
              <a:buChar char="•"/>
            </a:pP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2922F2B7-BF54-B848-8F8B-8CE4D34750BF}" type="slidenum">
              <a:rPr lang="en-US" b="1" smtClean="0">
                <a:solidFill>
                  <a:schemeClr val="accent1"/>
                </a:solidFill>
              </a:rPr>
              <a:t>9</a:t>
            </a:fld>
            <a:r>
              <a:rPr lang="en-US" b="1" dirty="0">
                <a:solidFill>
                  <a:srgbClr val="892034"/>
                </a:solidFill>
              </a:rPr>
              <a:t>: Finish Creating The Environment</a:t>
            </a:r>
          </a:p>
        </p:txBody>
      </p:sp>
      <p:sp>
        <p:nvSpPr>
          <p:cNvPr id="7" name="Rectangle 6">
            <a:extLst>
              <a:ext uri="{FF2B5EF4-FFF2-40B4-BE49-F238E27FC236}">
                <a16:creationId xmlns:a16="http://schemas.microsoft.com/office/drawing/2014/main" id="{C61730A9-F6C2-BE4A-A663-6796BAC7233F}"/>
              </a:ext>
            </a:extLst>
          </p:cNvPr>
          <p:cNvSpPr/>
          <p:nvPr/>
        </p:nvSpPr>
        <p:spPr>
          <a:xfrm>
            <a:off x="7733127" y="5953019"/>
            <a:ext cx="800100" cy="39895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1640B03-E99D-5249-8FAD-E0DB2F10396F}"/>
              </a:ext>
            </a:extLst>
          </p:cNvPr>
          <p:cNvCxnSpPr>
            <a:cxnSpLocks/>
          </p:cNvCxnSpPr>
          <p:nvPr/>
        </p:nvCxnSpPr>
        <p:spPr>
          <a:xfrm>
            <a:off x="3124200" y="3625204"/>
            <a:ext cx="4627098" cy="233949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4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D114E6-DA14-44DF-87C7-0344CD4412FE}"/>
              </a:ext>
            </a:extLst>
          </p:cNvPr>
          <p:cNvPicPr>
            <a:picLocks noChangeAspect="1"/>
          </p:cNvPicPr>
          <p:nvPr/>
        </p:nvPicPr>
        <p:blipFill rotWithShape="1">
          <a:blip r:embed="rId3">
            <a:extLst>
              <a:ext uri="{28A0092B-C50C-407E-A947-70E740481C1C}">
                <a14:useLocalDpi xmlns:a14="http://schemas.microsoft.com/office/drawing/2010/main" val="0"/>
              </a:ext>
            </a:extLst>
          </a:blip>
          <a:srcRect l="29719" t="29991" r="29947" b="18501"/>
          <a:stretch/>
        </p:blipFill>
        <p:spPr>
          <a:xfrm>
            <a:off x="4229101" y="689317"/>
            <a:ext cx="4686300" cy="3228272"/>
          </a:xfrm>
          <a:prstGeom prst="rect">
            <a:avLst/>
          </a:prstGeom>
        </p:spPr>
      </p:pic>
      <p:pic>
        <p:nvPicPr>
          <p:cNvPr id="10" name="Picture 9">
            <a:extLst>
              <a:ext uri="{FF2B5EF4-FFF2-40B4-BE49-F238E27FC236}">
                <a16:creationId xmlns:a16="http://schemas.microsoft.com/office/drawing/2014/main" id="{B3256ECC-32E2-4F2A-8C2D-932CA07B17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100" y="3926046"/>
            <a:ext cx="4686300" cy="2525590"/>
          </a:xfrm>
          <a:prstGeom prst="rect">
            <a:avLst/>
          </a:prstGeom>
        </p:spPr>
      </p:pic>
      <p:sp>
        <p:nvSpPr>
          <p:cNvPr id="80979" name="Rectangle 3155"/>
          <p:cNvSpPr>
            <a:spLocks noChangeArrowheads="1"/>
          </p:cNvSpPr>
          <p:nvPr/>
        </p:nvSpPr>
        <p:spPr bwMode="auto">
          <a:xfrm>
            <a:off x="114300" y="542068"/>
            <a:ext cx="5134708" cy="6166273"/>
          </a:xfrm>
          <a:prstGeom prst="rect">
            <a:avLst/>
          </a:prstGeom>
        </p:spPr>
        <p:txBody>
          <a:bodyPr wrap="square" lIns="0" tIns="0" rIns="0" bIns="0">
            <a:spAutoFit/>
          </a:bodyPr>
          <a:lstStyle/>
          <a:p>
            <a:pPr lvl="1"/>
            <a:endParaRPr lang="en-US"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a:p>
            <a:pPr marL="165100" indent="-165100">
              <a:spcAft>
                <a:spcPts val="1200"/>
              </a:spcAft>
              <a:buFont typeface="Arial" panose="020B0604020202020204" pitchFamily="34" charset="0"/>
              <a:buChar char="•"/>
            </a:pPr>
            <a:endParaRPr lang="en-US" sz="1800" b="1" dirty="0"/>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71C77CD-13AB-E84E-9F7A-7D199D873B92}" type="slidenum">
              <a:rPr lang="en-US" b="1" smtClean="0">
                <a:solidFill>
                  <a:schemeClr val="accent1"/>
                </a:solidFill>
              </a:rPr>
              <a:t>10</a:t>
            </a:fld>
            <a:r>
              <a:rPr lang="en-US" b="1" dirty="0">
                <a:solidFill>
                  <a:srgbClr val="892034"/>
                </a:solidFill>
              </a:rPr>
              <a:t>: Package Installation</a:t>
            </a:r>
          </a:p>
        </p:txBody>
      </p:sp>
      <p:sp>
        <p:nvSpPr>
          <p:cNvPr id="2" name="Rectangle 1">
            <a:extLst>
              <a:ext uri="{FF2B5EF4-FFF2-40B4-BE49-F238E27FC236}">
                <a16:creationId xmlns:a16="http://schemas.microsoft.com/office/drawing/2014/main" id="{F38966A3-4608-4635-BFE6-D02ED3DE54DB}"/>
              </a:ext>
            </a:extLst>
          </p:cNvPr>
          <p:cNvSpPr/>
          <p:nvPr/>
        </p:nvSpPr>
        <p:spPr>
          <a:xfrm>
            <a:off x="223625" y="690006"/>
            <a:ext cx="3924300" cy="4462760"/>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After you complete the Cloud9 environment installation, a page will pop up asking if you want to install some packages.</a:t>
            </a:r>
          </a:p>
          <a:p>
            <a:pPr marL="165100" indent="-165100">
              <a:spcAft>
                <a:spcPts val="1200"/>
              </a:spcAft>
              <a:buFont typeface="Arial" panose="020B0604020202020204" pitchFamily="34" charset="0"/>
              <a:buChar char="•"/>
            </a:pPr>
            <a:r>
              <a:rPr lang="en-US" sz="1800" b="1" dirty="0"/>
              <a:t>Click Next.</a:t>
            </a:r>
          </a:p>
          <a:p>
            <a:pPr marL="165100" indent="-165100">
              <a:spcAft>
                <a:spcPts val="1200"/>
              </a:spcAft>
              <a:buFont typeface="Arial" panose="020B0604020202020204" pitchFamily="34" charset="0"/>
              <a:buChar char="•"/>
            </a:pPr>
            <a:r>
              <a:rPr lang="en-US" sz="1800" b="1" dirty="0"/>
              <a:t>Keep everything checked EXCEPT </a:t>
            </a:r>
            <a:r>
              <a:rPr lang="en-US" sz="1800" b="1" i="1" dirty="0"/>
              <a:t>c9.ide.lamda.docker.</a:t>
            </a:r>
          </a:p>
          <a:p>
            <a:pPr marL="165100" indent="-165100">
              <a:spcAft>
                <a:spcPts val="1200"/>
              </a:spcAft>
              <a:buFont typeface="Arial" panose="020B0604020202020204" pitchFamily="34" charset="0"/>
              <a:buChar char="•"/>
            </a:pPr>
            <a:r>
              <a:rPr lang="en-US" sz="1800" b="1" dirty="0"/>
              <a:t>Select the Next button (the installation may take a couple of minutes)</a:t>
            </a:r>
          </a:p>
          <a:p>
            <a:pPr marL="165100" indent="-165100">
              <a:spcAft>
                <a:spcPts val="1200"/>
              </a:spcAft>
              <a:buFont typeface="Arial" panose="020B0604020202020204" pitchFamily="34" charset="0"/>
              <a:buChar char="•"/>
            </a:pPr>
            <a:r>
              <a:rPr lang="en-US" sz="1800" b="1" dirty="0"/>
              <a:t>Select Next then Finish.</a:t>
            </a:r>
          </a:p>
          <a:p>
            <a:pPr marL="165100" indent="-165100">
              <a:spcAft>
                <a:spcPts val="1200"/>
              </a:spcAft>
              <a:buFont typeface="Arial" panose="020B0604020202020204" pitchFamily="34" charset="0"/>
              <a:buChar char="•"/>
            </a:pPr>
            <a:r>
              <a:rPr lang="en-US" sz="1800" b="1" dirty="0"/>
              <a:t>This will lead you straight to the Cloud9 IDE environment.</a:t>
            </a:r>
          </a:p>
        </p:txBody>
      </p:sp>
      <p:sp>
        <p:nvSpPr>
          <p:cNvPr id="9" name="Rectangle 8">
            <a:extLst>
              <a:ext uri="{FF2B5EF4-FFF2-40B4-BE49-F238E27FC236}">
                <a16:creationId xmlns:a16="http://schemas.microsoft.com/office/drawing/2014/main" id="{E2DD3236-2ED6-5846-B97C-03B8440D4482}"/>
              </a:ext>
            </a:extLst>
          </p:cNvPr>
          <p:cNvSpPr/>
          <p:nvPr/>
        </p:nvSpPr>
        <p:spPr>
          <a:xfrm>
            <a:off x="4708573" y="2405574"/>
            <a:ext cx="1832903" cy="211016"/>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6CA6FD1-9F39-224E-91DA-3865E675392E}"/>
              </a:ext>
            </a:extLst>
          </p:cNvPr>
          <p:cNvCxnSpPr>
            <a:cxnSpLocks/>
            <a:endCxn id="9" idx="1"/>
          </p:cNvCxnSpPr>
          <p:nvPr/>
        </p:nvCxnSpPr>
        <p:spPr>
          <a:xfrm flipV="1">
            <a:off x="3896751" y="2511082"/>
            <a:ext cx="811822" cy="288389"/>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488AE1-03A7-A440-ACB8-43A7477DBA98}"/>
              </a:ext>
            </a:extLst>
          </p:cNvPr>
          <p:cNvCxnSpPr>
            <a:cxnSpLocks/>
          </p:cNvCxnSpPr>
          <p:nvPr/>
        </p:nvCxnSpPr>
        <p:spPr>
          <a:xfrm flipV="1">
            <a:off x="2827606" y="2785403"/>
            <a:ext cx="1181686" cy="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08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B26C6-499E-4F7C-A51D-6A7F0D506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972" y="1363335"/>
            <a:ext cx="3695427" cy="1771965"/>
          </a:xfrm>
          <a:prstGeom prst="rect">
            <a:avLst/>
          </a:prstGeom>
        </p:spPr>
      </p:pic>
      <p:pic>
        <p:nvPicPr>
          <p:cNvPr id="4" name="Picture 3">
            <a:extLst>
              <a:ext uri="{FF2B5EF4-FFF2-40B4-BE49-F238E27FC236}">
                <a16:creationId xmlns:a16="http://schemas.microsoft.com/office/drawing/2014/main" id="{5C2DCF44-B8A4-47FF-AEA7-F5D04006D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6654" y="4606189"/>
            <a:ext cx="3671099" cy="1813301"/>
          </a:xfrm>
          <a:prstGeom prst="rect">
            <a:avLst/>
          </a:prstGeom>
        </p:spPr>
      </p:pic>
      <p:sp>
        <p:nvSpPr>
          <p:cNvPr id="80979" name="Rectangle 3155"/>
          <p:cNvSpPr>
            <a:spLocks noChangeArrowheads="1"/>
          </p:cNvSpPr>
          <p:nvPr/>
        </p:nvSpPr>
        <p:spPr bwMode="auto">
          <a:xfrm>
            <a:off x="114300" y="542068"/>
            <a:ext cx="5134708" cy="6166273"/>
          </a:xfrm>
          <a:prstGeom prst="rect">
            <a:avLst/>
          </a:prstGeom>
          <a:noFill/>
          <a:ln w="9525">
            <a:noFill/>
            <a:miter lim="800000"/>
            <a:headEnd/>
            <a:tailEnd/>
          </a:ln>
          <a:effectLst/>
        </p:spPr>
        <p:txBody>
          <a:bodyPr lIns="0" tIns="0" rIns="0" bIns="0"/>
          <a:lstStyle/>
          <a:p>
            <a:pPr marL="742950" lvl="1" indent="-285750">
              <a:spcAft>
                <a:spcPts val="1600"/>
              </a:spcAft>
              <a:buFont typeface="Arial" panose="020B0604020202020204" pitchFamily="34" charset="0"/>
              <a:buChar char="•"/>
            </a:pP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43AB2F-C00F-C54C-B6A3-93B18FA12E72}" type="slidenum">
              <a:rPr lang="en-US" b="1" smtClean="0">
                <a:solidFill>
                  <a:schemeClr val="accent1"/>
                </a:solidFill>
              </a:rPr>
              <a:t>11</a:t>
            </a:fld>
            <a:r>
              <a:rPr lang="en-US" b="1" dirty="0">
                <a:solidFill>
                  <a:srgbClr val="892034"/>
                </a:solidFill>
              </a:rPr>
              <a:t>: Navigating the Cloud9 Environment</a:t>
            </a:r>
          </a:p>
        </p:txBody>
      </p:sp>
      <p:sp>
        <p:nvSpPr>
          <p:cNvPr id="2" name="Rectangle 1">
            <a:extLst>
              <a:ext uri="{FF2B5EF4-FFF2-40B4-BE49-F238E27FC236}">
                <a16:creationId xmlns:a16="http://schemas.microsoft.com/office/drawing/2014/main" id="{F38966A3-4608-4635-BFE6-D02ED3DE54DB}"/>
              </a:ext>
            </a:extLst>
          </p:cNvPr>
          <p:cNvSpPr/>
          <p:nvPr/>
        </p:nvSpPr>
        <p:spPr>
          <a:xfrm>
            <a:off x="228600" y="685068"/>
            <a:ext cx="8686799" cy="5539978"/>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To exit the Cloud9 environment, you need to log out from the AWS Cloud9 home page, also known as the dashboard: </a:t>
            </a:r>
          </a:p>
          <a:p>
            <a:pPr marL="342900" indent="-177800">
              <a:spcAft>
                <a:spcPts val="1200"/>
              </a:spcAft>
              <a:buFont typeface="Wingdings" pitchFamily="2" charset="2"/>
              <a:buChar char="§"/>
            </a:pPr>
            <a:r>
              <a:rPr lang="en-US" sz="1800" b="1" dirty="0"/>
              <a:t>Click on the circle icon in the upper </a:t>
            </a:r>
            <a:br>
              <a:rPr lang="en-US" sz="1800" b="1" dirty="0"/>
            </a:br>
            <a:r>
              <a:rPr lang="en-US" sz="1800" b="1" dirty="0"/>
              <a:t>right labeled “Go To Dashboard”</a:t>
            </a:r>
          </a:p>
          <a:p>
            <a:pPr marL="342900" indent="-177800">
              <a:spcAft>
                <a:spcPts val="3600"/>
              </a:spcAft>
              <a:buFont typeface="Wingdings" pitchFamily="2" charset="2"/>
              <a:buChar char="§"/>
            </a:pPr>
            <a:r>
              <a:rPr lang="en-US" sz="1800" b="1" dirty="0"/>
              <a:t>Close the Cloud9 tab on your browser </a:t>
            </a:r>
            <a:br>
              <a:rPr lang="en-US" sz="1800" b="1" dirty="0"/>
            </a:br>
            <a:r>
              <a:rPr lang="en-US" sz="1800" b="1" dirty="0"/>
              <a:t>and log out of the AWS Cloud9</a:t>
            </a:r>
            <a:br>
              <a:rPr lang="en-US" sz="1800" b="1" dirty="0"/>
            </a:br>
            <a:r>
              <a:rPr lang="en-US" sz="1800" b="1" dirty="0"/>
              <a:t>dashboard.</a:t>
            </a:r>
          </a:p>
          <a:p>
            <a:pPr marL="165100" indent="-165100">
              <a:spcAft>
                <a:spcPts val="1200"/>
              </a:spcAft>
              <a:buFont typeface="Arial" panose="020B0604020202020204" pitchFamily="34" charset="0"/>
              <a:buChar char="•"/>
            </a:pPr>
            <a:r>
              <a:rPr lang="en-US" sz="1800" b="1" dirty="0"/>
              <a:t>To open a new session in the Cloud 9 environment:</a:t>
            </a:r>
          </a:p>
          <a:p>
            <a:pPr marL="342900" indent="-177800">
              <a:spcAft>
                <a:spcPts val="1200"/>
              </a:spcAft>
              <a:buFont typeface="Wingdings" pitchFamily="2" charset="2"/>
              <a:buChar char="§"/>
            </a:pPr>
            <a:r>
              <a:rPr lang="en-US" sz="1800" b="1" dirty="0"/>
              <a:t>Go to this URL: </a:t>
            </a:r>
            <a:r>
              <a:rPr lang="en-US" sz="1800" b="1" dirty="0">
                <a:hlinkClick r:id="rId5"/>
              </a:rPr>
              <a:t>https://us-east-2.console.aws.amazon.com/cloud9/home</a:t>
            </a:r>
            <a:endParaRPr lang="en-US" sz="1800" b="1" dirty="0"/>
          </a:p>
          <a:p>
            <a:pPr marL="342900" indent="-177800">
              <a:spcAft>
                <a:spcPts val="1200"/>
              </a:spcAft>
              <a:buFont typeface="Wingdings" pitchFamily="2" charset="2"/>
              <a:buChar char="§"/>
            </a:pPr>
            <a:r>
              <a:rPr lang="en-US" sz="1800" b="1" dirty="0"/>
              <a:t>Select “ECE_1111” (if you only have one </a:t>
            </a:r>
            <a:br>
              <a:rPr lang="en-US" sz="1800" b="1" dirty="0"/>
            </a:br>
            <a:r>
              <a:rPr lang="en-US" sz="1800" b="1" dirty="0"/>
              <a:t>environment installed, this will be </a:t>
            </a:r>
            <a:br>
              <a:rPr lang="en-US" sz="1800" b="1" dirty="0"/>
            </a:br>
            <a:r>
              <a:rPr lang="en-US" sz="1800" b="1" dirty="0"/>
              <a:t>done automatically).</a:t>
            </a:r>
          </a:p>
          <a:p>
            <a:pPr marL="342900" indent="-177800">
              <a:spcAft>
                <a:spcPts val="1200"/>
              </a:spcAft>
              <a:buFont typeface="Wingdings" pitchFamily="2" charset="2"/>
              <a:buChar char="§"/>
            </a:pPr>
            <a:r>
              <a:rPr lang="en-US" sz="1800" b="1" dirty="0"/>
              <a:t>The circle should have a white dot in it. </a:t>
            </a:r>
          </a:p>
          <a:p>
            <a:pPr marL="342900" indent="-177800">
              <a:spcAft>
                <a:spcPts val="1200"/>
              </a:spcAft>
              <a:buFont typeface="Wingdings" pitchFamily="2" charset="2"/>
              <a:buChar char="§"/>
            </a:pPr>
            <a:r>
              <a:rPr lang="en-US" sz="1800" b="1" dirty="0"/>
              <a:t>Select the “Open IDE” button to open</a:t>
            </a:r>
            <a:br>
              <a:rPr lang="en-US" sz="1800" b="1" dirty="0"/>
            </a:br>
            <a:r>
              <a:rPr lang="en-US" sz="1800" b="1" dirty="0"/>
              <a:t>up the environment.</a:t>
            </a:r>
          </a:p>
        </p:txBody>
      </p:sp>
      <p:cxnSp>
        <p:nvCxnSpPr>
          <p:cNvPr id="11" name="Straight Connector 10">
            <a:extLst>
              <a:ext uri="{FF2B5EF4-FFF2-40B4-BE49-F238E27FC236}">
                <a16:creationId xmlns:a16="http://schemas.microsoft.com/office/drawing/2014/main" id="{6088EDBD-BF65-495D-BE30-92A5BA5FB5CA}"/>
              </a:ext>
            </a:extLst>
          </p:cNvPr>
          <p:cNvCxnSpPr>
            <a:cxnSpLocks/>
            <a:endCxn id="15" idx="1"/>
          </p:cNvCxnSpPr>
          <p:nvPr/>
        </p:nvCxnSpPr>
        <p:spPr>
          <a:xfrm flipV="1">
            <a:off x="4206240" y="1511527"/>
            <a:ext cx="3962994" cy="27481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796942F-2137-4A44-8CC9-64E46CEA0BCA}"/>
              </a:ext>
            </a:extLst>
          </p:cNvPr>
          <p:cNvSpPr/>
          <p:nvPr/>
        </p:nvSpPr>
        <p:spPr>
          <a:xfrm>
            <a:off x="8169234" y="1377495"/>
            <a:ext cx="580871" cy="26806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E5F542-0B4E-A34C-B1B8-6A11674FC39E}"/>
              </a:ext>
            </a:extLst>
          </p:cNvPr>
          <p:cNvSpPr/>
          <p:nvPr/>
        </p:nvSpPr>
        <p:spPr>
          <a:xfrm>
            <a:off x="7161096" y="5141567"/>
            <a:ext cx="249456" cy="28157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29750C5-A3B7-4141-9A08-7C63A5912D17}"/>
              </a:ext>
            </a:extLst>
          </p:cNvPr>
          <p:cNvCxnSpPr>
            <a:cxnSpLocks/>
            <a:endCxn id="10" idx="1"/>
          </p:cNvCxnSpPr>
          <p:nvPr/>
        </p:nvCxnSpPr>
        <p:spPr>
          <a:xfrm flipV="1">
            <a:off x="4895969" y="5282353"/>
            <a:ext cx="2265127" cy="26429"/>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E46CE0E-A3DE-B04C-94B0-A530FF68EA86}"/>
              </a:ext>
            </a:extLst>
          </p:cNvPr>
          <p:cNvSpPr/>
          <p:nvPr/>
        </p:nvSpPr>
        <p:spPr>
          <a:xfrm>
            <a:off x="6886613" y="5843435"/>
            <a:ext cx="523939" cy="200615"/>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9025722-A215-3D4F-9E68-0E3DA219855E}"/>
              </a:ext>
            </a:extLst>
          </p:cNvPr>
          <p:cNvCxnSpPr>
            <a:cxnSpLocks/>
            <a:endCxn id="13" idx="1"/>
          </p:cNvCxnSpPr>
          <p:nvPr/>
        </p:nvCxnSpPr>
        <p:spPr>
          <a:xfrm>
            <a:off x="4895969" y="5943742"/>
            <a:ext cx="1990644" cy="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20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4800600" cy="5632311"/>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It is highly desirable that you set up ssh keys so that you do not have to type your password.</a:t>
            </a:r>
          </a:p>
          <a:p>
            <a:pPr marL="165100" indent="-165100">
              <a:spcAft>
                <a:spcPts val="600"/>
              </a:spcAft>
              <a:buFont typeface="Arial" panose="020B0604020202020204" pitchFamily="34" charset="0"/>
              <a:buChar char="•"/>
            </a:pPr>
            <a:r>
              <a:rPr lang="en-US" sz="1800" b="1" dirty="0"/>
              <a:t>To generate a key pair to do this, type this command:</a:t>
            </a:r>
          </a:p>
          <a:p>
            <a:pPr marL="342900" indent="-177800">
              <a:spcAft>
                <a:spcPts val="600"/>
              </a:spcAft>
              <a:buFont typeface="Wingdings" pitchFamily="2" charset="2"/>
              <a:buChar char="§"/>
            </a:pPr>
            <a:r>
              <a:rPr lang="en-US" sz="1800" b="1" dirty="0"/>
              <a:t>ssh-keygen</a:t>
            </a:r>
          </a:p>
          <a:p>
            <a:pPr marL="342900" indent="-177800">
              <a:spcAft>
                <a:spcPts val="0"/>
              </a:spcAft>
              <a:buFont typeface="Wingdings" pitchFamily="2" charset="2"/>
              <a:buChar char="§"/>
            </a:pPr>
            <a:r>
              <a:rPr lang="en-US" sz="1800" b="1" dirty="0"/>
              <a:t>Press enter/return 4 times to use the default parameters.</a:t>
            </a:r>
          </a:p>
          <a:p>
            <a:pPr marL="165100" indent="-165100">
              <a:spcBef>
                <a:spcPts val="1200"/>
              </a:spcBef>
              <a:spcAft>
                <a:spcPts val="0"/>
              </a:spcAft>
              <a:buFont typeface="Arial" panose="020B0604020202020204" pitchFamily="34" charset="0"/>
              <a:buChar char="•"/>
            </a:pPr>
            <a:r>
              <a:rPr lang="en-US" sz="1800" b="1" dirty="0"/>
              <a:t>Windows users will see the screen to the right; Mac users will see a simplified version of this screen.</a:t>
            </a:r>
          </a:p>
          <a:p>
            <a:pPr marL="165100" indent="-165100">
              <a:spcBef>
                <a:spcPts val="1200"/>
              </a:spcBef>
              <a:spcAft>
                <a:spcPts val="600"/>
              </a:spcAft>
              <a:buFont typeface="Arial" panose="020B0604020202020204" pitchFamily="34" charset="0"/>
              <a:buChar char="•"/>
            </a:pPr>
            <a:r>
              <a:rPr lang="en-US" sz="1800" b="1" dirty="0"/>
              <a:t>To generate a key pair, type this command:</a:t>
            </a:r>
          </a:p>
          <a:p>
            <a:pPr marL="342900" indent="-177800">
              <a:spcAft>
                <a:spcPts val="600"/>
              </a:spcAft>
              <a:buFont typeface="Wingdings" pitchFamily="2" charset="2"/>
              <a:buChar char="§"/>
            </a:pPr>
            <a:r>
              <a:rPr lang="en-US" sz="1800" b="1" dirty="0"/>
              <a:t>ssh-copy-id &lt;tuid&gt;@54.234.94.88</a:t>
            </a:r>
          </a:p>
          <a:p>
            <a:pPr marL="342900" indent="-177800">
              <a:spcAft>
                <a:spcPts val="1200"/>
              </a:spcAft>
              <a:buFont typeface="Wingdings" pitchFamily="2" charset="2"/>
              <a:buChar char="§"/>
            </a:pPr>
            <a:r>
              <a:rPr lang="en-US" sz="1800" b="1" dirty="0"/>
              <a:t>Enter your password.</a:t>
            </a:r>
          </a:p>
          <a:p>
            <a:pPr marL="165100" indent="-165100">
              <a:spcAft>
                <a:spcPts val="1200"/>
              </a:spcAft>
              <a:buFont typeface="Arial" panose="020B0604020202020204" pitchFamily="34" charset="0"/>
              <a:buChar char="•"/>
            </a:pPr>
            <a:r>
              <a:rPr lang="en-US" sz="1800" b="1" dirty="0"/>
              <a:t>Log in again and you should not be prompted for a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9870E8FA-F92C-664A-9541-B6BC2E0C6256}" type="slidenum">
              <a:rPr lang="en-US" b="1" smtClean="0">
                <a:solidFill>
                  <a:schemeClr val="accent1"/>
                </a:solidFill>
              </a:rPr>
              <a:t>12</a:t>
            </a:fld>
            <a:r>
              <a:rPr lang="en-US" b="1" dirty="0">
                <a:solidFill>
                  <a:srgbClr val="892034"/>
                </a:solidFill>
              </a:rPr>
              <a:t>: Automatic Login</a:t>
            </a:r>
          </a:p>
        </p:txBody>
      </p:sp>
      <p:pic>
        <p:nvPicPr>
          <p:cNvPr id="10" name="Picture 9">
            <a:extLst>
              <a:ext uri="{FF2B5EF4-FFF2-40B4-BE49-F238E27FC236}">
                <a16:creationId xmlns:a16="http://schemas.microsoft.com/office/drawing/2014/main" id="{4B65C36F-8CBD-4FF7-89C7-622590E93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661" y="1252140"/>
            <a:ext cx="3677739" cy="2109648"/>
          </a:xfrm>
          <a:prstGeom prst="rect">
            <a:avLst/>
          </a:prstGeom>
        </p:spPr>
      </p:pic>
      <p:pic>
        <p:nvPicPr>
          <p:cNvPr id="11" name="Picture 10">
            <a:extLst>
              <a:ext uri="{FF2B5EF4-FFF2-40B4-BE49-F238E27FC236}">
                <a16:creationId xmlns:a16="http://schemas.microsoft.com/office/drawing/2014/main" id="{AAF3F073-46E0-4A66-AB2B-4438F15C7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661" y="3810018"/>
            <a:ext cx="3667729" cy="2109649"/>
          </a:xfrm>
          <a:prstGeom prst="rect">
            <a:avLst/>
          </a:prstGeom>
        </p:spPr>
      </p:pic>
    </p:spTree>
    <p:extLst>
      <p:ext uri="{BB962C8B-B14F-4D97-AF65-F5344CB8AC3E}">
        <p14:creationId xmlns:p14="http://schemas.microsoft.com/office/powerpoint/2010/main" val="262108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86434"/>
            <a:ext cx="8645525" cy="589724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800" b="1" dirty="0">
                <a:solidFill>
                  <a:schemeClr val="accent1"/>
                </a:solidFill>
              </a:rPr>
              <a:t>Mac Users</a:t>
            </a:r>
            <a:r>
              <a:rPr lang="en-US" sz="1800" b="1" dirty="0">
                <a:solidFill>
                  <a:schemeClr val="bg1"/>
                </a:solidFill>
              </a:rPr>
              <a:t>: You will be able to use the Mac Terminal Tool to connect to the virtual machine (VM) that we have created in addition to your browser. No additional tools need to be installed.</a:t>
            </a:r>
          </a:p>
          <a:p>
            <a:pPr marL="347663" lvl="1" indent="-166688">
              <a:spcAft>
                <a:spcPts val="600"/>
              </a:spcAft>
              <a:buFont typeface="Wingdings" pitchFamily="2" charset="2"/>
              <a:buChar char="§"/>
            </a:pPr>
            <a:r>
              <a:rPr lang="en-US" sz="1800" b="1" dirty="0">
                <a:solidFill>
                  <a:schemeClr val="bg1"/>
                </a:solidFill>
              </a:rPr>
              <a:t>A simple tutorial on the Mac Terminal Tool can be found here:</a:t>
            </a:r>
          </a:p>
          <a:p>
            <a:pPr marL="347663" lvl="1">
              <a:spcAft>
                <a:spcPts val="1200"/>
              </a:spcAft>
            </a:pPr>
            <a:r>
              <a:rPr lang="en-US" sz="1800" b="1" dirty="0">
                <a:solidFill>
                  <a:schemeClr val="bg1"/>
                </a:solidFill>
                <a:hlinkClick r:id="rId3"/>
              </a:rPr>
              <a:t>https://www.youtube.com/watch?v=QROX039ckO8&amp;ab_channel=MacOSPro</a:t>
            </a:r>
            <a:endParaRPr lang="en-US" sz="1800" b="1" dirty="0">
              <a:solidFill>
                <a:schemeClr val="bg1"/>
              </a:solidFill>
            </a:endParaRPr>
          </a:p>
          <a:p>
            <a:pPr marL="180975" indent="-180975">
              <a:spcBef>
                <a:spcPts val="2400"/>
              </a:spcBef>
              <a:spcAft>
                <a:spcPts val="1200"/>
              </a:spcAft>
              <a:buFontTx/>
              <a:buChar char="•"/>
            </a:pPr>
            <a:r>
              <a:rPr lang="en-US" sz="1800" b="1" dirty="0">
                <a:solidFill>
                  <a:schemeClr val="accent1"/>
                </a:solidFill>
              </a:rPr>
              <a:t>Windows Users</a:t>
            </a:r>
            <a:r>
              <a:rPr lang="en-US" sz="1800" b="1" dirty="0">
                <a:solidFill>
                  <a:schemeClr val="bg1"/>
                </a:solidFill>
              </a:rPr>
              <a:t>: You will need to install a terminal tool so that you can easily interact with the VM from the command line. We recommend you install </a:t>
            </a:r>
            <a:r>
              <a:rPr lang="en-US" sz="1800" b="1" dirty="0" err="1">
                <a:solidFill>
                  <a:schemeClr val="bg1"/>
                </a:solidFill>
              </a:rPr>
              <a:t>MobaXterm</a:t>
            </a:r>
            <a:r>
              <a:rPr lang="en-US" sz="1800" b="1" dirty="0">
                <a:solidFill>
                  <a:schemeClr val="bg1"/>
                </a:solidFill>
                <a:sym typeface="Wingdings" pitchFamily="2" charset="2"/>
              </a:rPr>
              <a:t> (</a:t>
            </a:r>
            <a:r>
              <a:rPr lang="en-US" sz="1800" b="1" dirty="0">
                <a:solidFill>
                  <a:schemeClr val="bg1"/>
                </a:solidFill>
                <a:hlinkClick r:id="rId4"/>
              </a:rPr>
              <a:t>http://mobaxterm.mobatek.net</a:t>
            </a:r>
            <a:r>
              <a:rPr lang="en-US" sz="1800" b="1" dirty="0"/>
              <a:t>)</a:t>
            </a:r>
            <a:r>
              <a:rPr lang="en-US" sz="1800" dirty="0"/>
              <a:t>.</a:t>
            </a:r>
          </a:p>
          <a:p>
            <a:pPr marL="347663" lvl="1" indent="-166688">
              <a:spcAft>
                <a:spcPts val="600"/>
              </a:spcAft>
              <a:buFont typeface="Wingdings" pitchFamily="2" charset="2"/>
              <a:buChar char="§"/>
            </a:pPr>
            <a:r>
              <a:rPr lang="en-US" sz="1800" b="1" dirty="0">
                <a:solidFill>
                  <a:schemeClr val="bg1"/>
                </a:solidFill>
              </a:rPr>
              <a:t>A simple tutorial on </a:t>
            </a:r>
            <a:r>
              <a:rPr lang="en-US" sz="1800" b="1" dirty="0" err="1">
                <a:solidFill>
                  <a:schemeClr val="bg1"/>
                </a:solidFill>
              </a:rPr>
              <a:t>MobaXterm</a:t>
            </a:r>
            <a:r>
              <a:rPr lang="en-US" sz="1800" b="1" dirty="0">
                <a:solidFill>
                  <a:schemeClr val="bg1"/>
                </a:solidFill>
              </a:rPr>
              <a:t> can be found here:</a:t>
            </a:r>
          </a:p>
          <a:p>
            <a:pPr marL="347663" lvl="1">
              <a:spcAft>
                <a:spcPts val="0"/>
              </a:spcAft>
            </a:pPr>
            <a:r>
              <a:rPr lang="en-US" sz="1800" b="1" dirty="0">
                <a:solidFill>
                  <a:schemeClr val="bg1"/>
                </a:solidFill>
                <a:hlinkClick r:id="rId5"/>
              </a:rPr>
              <a:t>https://www.isip.piconepress.com/courses/temple/unvs_0822/resources/cluster_login.mp4</a:t>
            </a:r>
            <a:endParaRPr lang="en-US" sz="1800" b="1" dirty="0">
              <a:solidFill>
                <a:schemeClr val="bg1"/>
              </a:solidFill>
            </a:endParaRPr>
          </a:p>
          <a:p>
            <a:pPr marL="347663" lvl="1" indent="-166688">
              <a:spcBef>
                <a:spcPts val="1200"/>
              </a:spcBef>
              <a:spcAft>
                <a:spcPts val="600"/>
              </a:spcAft>
              <a:buFont typeface="Wingdings" pitchFamily="2" charset="2"/>
              <a:buChar char="§"/>
            </a:pPr>
            <a:r>
              <a:rPr lang="en-US" sz="1800" b="1" dirty="0">
                <a:solidFill>
                  <a:schemeClr val="bg1"/>
                </a:solidFill>
              </a:rPr>
              <a:t>Other useful tutorials can be found here:</a:t>
            </a:r>
          </a:p>
          <a:p>
            <a:pPr marL="347663" lvl="1">
              <a:spcAft>
                <a:spcPts val="1200"/>
              </a:spcAft>
            </a:pPr>
            <a:r>
              <a:rPr lang="en-US" sz="1800" b="1" dirty="0">
                <a:solidFill>
                  <a:schemeClr val="bg1"/>
                </a:solidFill>
                <a:hlinkClick r:id="rId6"/>
              </a:rPr>
              <a:t>https://</a:t>
            </a:r>
            <a:r>
              <a:rPr lang="en-US" sz="1800" b="1" dirty="0" err="1">
                <a:solidFill>
                  <a:schemeClr val="bg1"/>
                </a:solidFill>
                <a:hlinkClick r:id="rId6"/>
              </a:rPr>
              <a:t>www.youtube.com</a:t>
            </a:r>
            <a:r>
              <a:rPr lang="en-US" sz="1800" b="1" dirty="0">
                <a:solidFill>
                  <a:schemeClr val="bg1"/>
                </a:solidFill>
                <a:hlinkClick r:id="rId6"/>
              </a:rPr>
              <a:t>/</a:t>
            </a:r>
            <a:r>
              <a:rPr lang="en-US" sz="1800" b="1" dirty="0" err="1">
                <a:solidFill>
                  <a:schemeClr val="bg1"/>
                </a:solidFill>
                <a:hlinkClick r:id="rId6"/>
              </a:rPr>
              <a:t>watch?v</a:t>
            </a:r>
            <a:r>
              <a:rPr lang="en-US" sz="1800" b="1" dirty="0">
                <a:solidFill>
                  <a:schemeClr val="bg1"/>
                </a:solidFill>
                <a:hlinkClick r:id="rId6"/>
              </a:rPr>
              <a:t>=PmmK6_WEpV4&amp;ab_channel=</a:t>
            </a:r>
            <a:r>
              <a:rPr lang="en-US" sz="1800" b="1" dirty="0" err="1">
                <a:solidFill>
                  <a:schemeClr val="bg1"/>
                </a:solidFill>
                <a:hlinkClick r:id="rId6"/>
              </a:rPr>
              <a:t>DanielHeater</a:t>
            </a: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1C78BAC-1935-9E44-A727-DB06F18847C3}" type="slidenum">
              <a:rPr lang="en-US" b="1" smtClean="0">
                <a:solidFill>
                  <a:schemeClr val="accent1"/>
                </a:solidFill>
              </a:rPr>
              <a:t>1</a:t>
            </a:fld>
            <a:r>
              <a:rPr lang="en-US" b="1" dirty="0">
                <a:solidFill>
                  <a:schemeClr val="accent1"/>
                </a:solidFill>
              </a:rPr>
              <a:t>: </a:t>
            </a:r>
            <a:r>
              <a:rPr lang="en-US" b="1" dirty="0">
                <a:solidFill>
                  <a:srgbClr val="892034"/>
                </a:solidFill>
              </a:rPr>
              <a:t>Install A Terminal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5BFAB51-5CC9-46A7-B889-66C3F9A2EFCA}"/>
              </a:ext>
            </a:extLst>
          </p:cNvPr>
          <p:cNvPicPr>
            <a:picLocks noChangeAspect="1"/>
          </p:cNvPicPr>
          <p:nvPr/>
        </p:nvPicPr>
        <p:blipFill rotWithShape="1">
          <a:blip r:embed="rId3">
            <a:extLst>
              <a:ext uri="{28A0092B-C50C-407E-A947-70E740481C1C}">
                <a14:useLocalDpi xmlns:a14="http://schemas.microsoft.com/office/drawing/2010/main" val="0"/>
              </a:ext>
            </a:extLst>
          </a:blip>
          <a:srcRect r="25540"/>
          <a:stretch/>
        </p:blipFill>
        <p:spPr>
          <a:xfrm>
            <a:off x="2716334" y="699687"/>
            <a:ext cx="6199066" cy="3805078"/>
          </a:xfrm>
          <a:prstGeom prst="rect">
            <a:avLst/>
          </a:prstGeom>
        </p:spPr>
      </p:pic>
      <p:sp>
        <p:nvSpPr>
          <p:cNvPr id="80979" name="Rectangle 3155"/>
          <p:cNvSpPr>
            <a:spLocks noChangeArrowheads="1"/>
          </p:cNvSpPr>
          <p:nvPr/>
        </p:nvSpPr>
        <p:spPr bwMode="auto">
          <a:xfrm>
            <a:off x="228600" y="861247"/>
            <a:ext cx="2326341" cy="3482154"/>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You will receive an email from the course instruction team with the subject line: “Amazon AWS ECE Account”.</a:t>
            </a:r>
          </a:p>
          <a:p>
            <a:pPr marL="176213" indent="-176213">
              <a:spcAft>
                <a:spcPct val="50000"/>
              </a:spcAft>
              <a:buFontTx/>
              <a:buChar char="•"/>
            </a:pPr>
            <a:r>
              <a:rPr lang="en-US" sz="1800" b="1" dirty="0">
                <a:solidFill>
                  <a:schemeClr val="bg1"/>
                </a:solidFill>
              </a:rPr>
              <a:t>This email will contain your account username and initial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02DAB4-0D7E-A044-8B7F-C69697368493}" type="slidenum">
              <a:rPr lang="en-US" b="1" smtClean="0">
                <a:solidFill>
                  <a:schemeClr val="accent1"/>
                </a:solidFill>
              </a:rPr>
              <a:t>2</a:t>
            </a:fld>
            <a:r>
              <a:rPr lang="en-US" b="1" dirty="0">
                <a:solidFill>
                  <a:schemeClr val="accent1"/>
                </a:solidFill>
              </a:rPr>
              <a:t>: </a:t>
            </a:r>
            <a:r>
              <a:rPr lang="en-US" b="1" dirty="0">
                <a:solidFill>
                  <a:srgbClr val="892034"/>
                </a:solidFill>
              </a:rPr>
              <a:t>Email Notification</a:t>
            </a:r>
          </a:p>
        </p:txBody>
      </p:sp>
      <p:cxnSp>
        <p:nvCxnSpPr>
          <p:cNvPr id="7" name="Straight Connector 6">
            <a:extLst>
              <a:ext uri="{FF2B5EF4-FFF2-40B4-BE49-F238E27FC236}">
                <a16:creationId xmlns:a16="http://schemas.microsoft.com/office/drawing/2014/main" id="{C51A8EAF-C9C1-BC47-9465-A3ABEA74D06F}"/>
              </a:ext>
            </a:extLst>
          </p:cNvPr>
          <p:cNvCxnSpPr>
            <a:cxnSpLocks/>
          </p:cNvCxnSpPr>
          <p:nvPr/>
        </p:nvCxnSpPr>
        <p:spPr>
          <a:xfrm flipV="1">
            <a:off x="2595282" y="1815353"/>
            <a:ext cx="605118" cy="1707776"/>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3155">
            <a:extLst>
              <a:ext uri="{FF2B5EF4-FFF2-40B4-BE49-F238E27FC236}">
                <a16:creationId xmlns:a16="http://schemas.microsoft.com/office/drawing/2014/main" id="{3B4DB037-9774-6B43-BF66-DD89E0DFA485}"/>
              </a:ext>
            </a:extLst>
          </p:cNvPr>
          <p:cNvSpPr>
            <a:spLocks noChangeArrowheads="1"/>
          </p:cNvSpPr>
          <p:nvPr/>
        </p:nvSpPr>
        <p:spPr bwMode="auto">
          <a:xfrm>
            <a:off x="228600" y="4746813"/>
            <a:ext cx="8686800" cy="1707775"/>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If you are on a Mac, create a terminal window using the terminal tool and follow the instructions in the email to log in.</a:t>
            </a:r>
          </a:p>
          <a:p>
            <a:pPr marL="176213" indent="-176213">
              <a:spcAft>
                <a:spcPct val="50000"/>
              </a:spcAft>
              <a:buFontTx/>
              <a:buChar char="•"/>
            </a:pPr>
            <a:r>
              <a:rPr lang="en-US" sz="1800" b="1" dirty="0">
                <a:solidFill>
                  <a:schemeClr val="bg1"/>
                </a:solidFill>
              </a:rPr>
              <a:t>If you are on Windows machine, please follow the instructions describing how to install </a:t>
            </a:r>
            <a:r>
              <a:rPr lang="en-US" sz="1800" b="1" dirty="0" err="1">
                <a:solidFill>
                  <a:schemeClr val="bg1"/>
                </a:solidFill>
              </a:rPr>
              <a:t>MobaXterm</a:t>
            </a:r>
            <a:r>
              <a:rPr lang="en-US" sz="1800" b="1" dirty="0">
                <a:solidFill>
                  <a:schemeClr val="bg1"/>
                </a:solidFill>
              </a:rPr>
              <a:t>, and how to use </a:t>
            </a:r>
            <a:r>
              <a:rPr lang="en-US" sz="1800" b="1" dirty="0" err="1">
                <a:solidFill>
                  <a:schemeClr val="bg1"/>
                </a:solidFill>
              </a:rPr>
              <a:t>MobaXterm</a:t>
            </a:r>
            <a:r>
              <a:rPr lang="en-US" sz="1800" b="1" dirty="0">
                <a:solidFill>
                  <a:schemeClr val="bg1"/>
                </a:solidFill>
              </a:rPr>
              <a:t> to log into the VM.</a:t>
            </a:r>
          </a:p>
          <a:p>
            <a:pPr marL="176213" indent="-176213">
              <a:spcAft>
                <a:spcPct val="50000"/>
              </a:spcAft>
              <a:buFontTx/>
              <a:buChar char="•"/>
            </a:pPr>
            <a:r>
              <a:rPr lang="en-US" sz="1800" b="1" dirty="0">
                <a:solidFill>
                  <a:schemeClr val="bg1"/>
                </a:solidFill>
              </a:rPr>
              <a:t>Next, you must log into the VM and change your password.</a:t>
            </a:r>
          </a:p>
        </p:txBody>
      </p:sp>
      <p:sp>
        <p:nvSpPr>
          <p:cNvPr id="9" name="Rectangle 8">
            <a:extLst>
              <a:ext uri="{FF2B5EF4-FFF2-40B4-BE49-F238E27FC236}">
                <a16:creationId xmlns:a16="http://schemas.microsoft.com/office/drawing/2014/main" id="{8D5A4E96-7C7F-4E60-8FF7-3B5F9E43F44B}"/>
              </a:ext>
            </a:extLst>
          </p:cNvPr>
          <p:cNvSpPr/>
          <p:nvPr/>
        </p:nvSpPr>
        <p:spPr>
          <a:xfrm>
            <a:off x="3153574" y="1469102"/>
            <a:ext cx="1620132" cy="33280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5446060" cy="3880273"/>
          </a:xfrm>
          <a:prstGeom prst="rect">
            <a:avLst/>
          </a:prstGeom>
          <a:noFill/>
          <a:ln w="9525">
            <a:noFill/>
            <a:miter lim="800000"/>
            <a:headEnd/>
            <a:tailEnd/>
          </a:ln>
          <a:effectLst/>
        </p:spPr>
        <p:txBody>
          <a:bodyPr lIns="0" tIns="0" rIns="0" bIns="0"/>
          <a:lstStyle/>
          <a:p>
            <a:pPr marL="176213" indent="-176213">
              <a:spcAft>
                <a:spcPts val="600"/>
              </a:spcAft>
              <a:buFontTx/>
              <a:buChar char="•"/>
            </a:pPr>
            <a:r>
              <a:rPr lang="en-US" sz="1800" b="1" dirty="0">
                <a:solidFill>
                  <a:schemeClr val="bg1"/>
                </a:solidFill>
              </a:rPr>
              <a:t>To ssh into the VM, type this at the command line prompt:</a:t>
            </a:r>
          </a:p>
          <a:p>
            <a:pPr marL="347663">
              <a:spcAft>
                <a:spcPts val="0"/>
              </a:spcAft>
            </a:pPr>
            <a:r>
              <a:rPr lang="en-US" sz="1800" b="1" dirty="0">
                <a:solidFill>
                  <a:schemeClr val="accent1"/>
                </a:solidFill>
              </a:rPr>
              <a:t>ssh &lt;</a:t>
            </a:r>
            <a:r>
              <a:rPr lang="en-US" sz="1800" b="1" err="1">
                <a:solidFill>
                  <a:schemeClr val="accent1"/>
                </a:solidFill>
              </a:rPr>
              <a:t>tuid</a:t>
            </a:r>
            <a:r>
              <a:rPr lang="en-US" sz="1800" b="1">
                <a:solidFill>
                  <a:schemeClr val="accent1"/>
                </a:solidFill>
              </a:rPr>
              <a:t>&gt;@54.234.94.88</a:t>
            </a:r>
            <a:endParaRPr lang="en-US" sz="1800" b="1" dirty="0">
              <a:solidFill>
                <a:schemeClr val="accent1"/>
              </a:solidFill>
            </a:endParaRPr>
          </a:p>
          <a:p>
            <a:pPr marL="180975">
              <a:spcBef>
                <a:spcPts val="600"/>
              </a:spcBef>
              <a:spcAft>
                <a:spcPts val="1200"/>
              </a:spcAft>
            </a:pPr>
            <a:r>
              <a:rPr lang="en-US" sz="1800" b="1" dirty="0"/>
              <a:t>“&lt;</a:t>
            </a:r>
            <a:r>
              <a:rPr lang="en-US" sz="1800" b="1" dirty="0" err="1"/>
              <a:t>tuid</a:t>
            </a:r>
            <a:r>
              <a:rPr lang="en-US" sz="1800" b="1" dirty="0"/>
              <a:t>&gt;” should be your </a:t>
            </a:r>
            <a:r>
              <a:rPr lang="en-US" sz="1800" b="1" dirty="0" err="1"/>
              <a:t>Accessnet</a:t>
            </a:r>
            <a:r>
              <a:rPr lang="en-US" sz="1800" b="1" dirty="0"/>
              <a:t> username (e.g., tug12345).</a:t>
            </a:r>
            <a:endParaRPr lang="en-US" sz="1800" b="1" dirty="0">
              <a:solidFill>
                <a:schemeClr val="bg1"/>
              </a:solidFill>
            </a:endParaRPr>
          </a:p>
          <a:p>
            <a:pPr marL="176213" indent="-176213">
              <a:spcAft>
                <a:spcPts val="1200"/>
              </a:spcAft>
              <a:buFontTx/>
              <a:buChar char="•"/>
            </a:pPr>
            <a:r>
              <a:rPr lang="en-US" sz="1800" b="1" dirty="0">
                <a:solidFill>
                  <a:schemeClr val="bg1"/>
                </a:solidFill>
              </a:rPr>
              <a:t>Windows users will see the screen to the right;</a:t>
            </a:r>
            <a:br>
              <a:rPr lang="en-US" sz="1800" b="1" dirty="0">
                <a:solidFill>
                  <a:schemeClr val="bg1"/>
                </a:solidFill>
              </a:rPr>
            </a:br>
            <a:r>
              <a:rPr lang="en-US" sz="1800" b="1" dirty="0">
                <a:solidFill>
                  <a:schemeClr val="bg1"/>
                </a:solidFill>
              </a:rPr>
              <a:t>Mac users will see a simplified version of this screen directly in their terminal window.</a:t>
            </a:r>
          </a:p>
          <a:p>
            <a:pPr marL="176213" indent="-176213">
              <a:spcAft>
                <a:spcPts val="1200"/>
              </a:spcAft>
              <a:buFontTx/>
              <a:buChar char="•"/>
            </a:pPr>
            <a:r>
              <a:rPr lang="en-US" sz="1800" b="1" dirty="0">
                <a:solidFill>
                  <a:schemeClr val="bg1"/>
                </a:solidFill>
              </a:rPr>
              <a:t>Type the password from the email (or use </a:t>
            </a:r>
            <a:br>
              <a:rPr lang="en-US" sz="1800" b="1" dirty="0">
                <a:solidFill>
                  <a:schemeClr val="bg1"/>
                </a:solidFill>
              </a:rPr>
            </a:br>
            <a:r>
              <a:rPr lang="en-US" sz="1800" b="1" dirty="0">
                <a:solidFill>
                  <a:schemeClr val="bg1"/>
                </a:solidFill>
              </a:rPr>
              <a:t>your copy and paste tools). Note that the </a:t>
            </a:r>
            <a:br>
              <a:rPr lang="en-US" sz="1800" b="1" dirty="0">
                <a:solidFill>
                  <a:schemeClr val="bg1"/>
                </a:solidFill>
              </a:rPr>
            </a:br>
            <a:r>
              <a:rPr lang="en-US" sz="1800" b="1" dirty="0">
                <a:solidFill>
                  <a:schemeClr val="bg1"/>
                </a:solidFill>
              </a:rPr>
              <a:t>keyboard tool does not echo your keystrokes </a:t>
            </a:r>
            <a:br>
              <a:rPr lang="en-US" sz="1800" b="1" dirty="0">
                <a:solidFill>
                  <a:schemeClr val="bg1"/>
                </a:solidFill>
              </a:rPr>
            </a:br>
            <a:r>
              <a:rPr lang="en-US" sz="1800" b="1" dirty="0">
                <a:solidFill>
                  <a:schemeClr val="bg1"/>
                </a:solidFill>
              </a:rPr>
              <a:t>as you type. This is a security feature.</a:t>
            </a: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3</a:t>
            </a:fld>
            <a:r>
              <a:rPr lang="en-US" b="1" dirty="0">
                <a:solidFill>
                  <a:srgbClr val="892034"/>
                </a:solidFill>
              </a:rPr>
              <a:t>: Changing Your Password</a:t>
            </a:r>
          </a:p>
        </p:txBody>
      </p:sp>
      <p:grpSp>
        <p:nvGrpSpPr>
          <p:cNvPr id="2" name="Group 1">
            <a:extLst>
              <a:ext uri="{FF2B5EF4-FFF2-40B4-BE49-F238E27FC236}">
                <a16:creationId xmlns:a16="http://schemas.microsoft.com/office/drawing/2014/main" id="{2A8E99F4-393C-DA41-8452-0139CB3EAB6C}"/>
              </a:ext>
            </a:extLst>
          </p:cNvPr>
          <p:cNvGrpSpPr/>
          <p:nvPr/>
        </p:nvGrpSpPr>
        <p:grpSpPr>
          <a:xfrm>
            <a:off x="5850498" y="605688"/>
            <a:ext cx="3063240" cy="3889360"/>
            <a:chOff x="5850498" y="901116"/>
            <a:chExt cx="3063240" cy="3889360"/>
          </a:xfrm>
        </p:grpSpPr>
        <p:pic>
          <p:nvPicPr>
            <p:cNvPr id="3" name="Picture 2">
              <a:extLst>
                <a:ext uri="{FF2B5EF4-FFF2-40B4-BE49-F238E27FC236}">
                  <a16:creationId xmlns:a16="http://schemas.microsoft.com/office/drawing/2014/main" id="{C50EFCCD-F48A-4A33-BEC5-7EA7BA29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498" y="901116"/>
              <a:ext cx="3063240" cy="1758527"/>
            </a:xfrm>
            <a:prstGeom prst="rect">
              <a:avLst/>
            </a:prstGeom>
          </p:spPr>
        </p:pic>
        <p:pic>
          <p:nvPicPr>
            <p:cNvPr id="7" name="Picture 6">
              <a:extLst>
                <a:ext uri="{FF2B5EF4-FFF2-40B4-BE49-F238E27FC236}">
                  <a16:creationId xmlns:a16="http://schemas.microsoft.com/office/drawing/2014/main" id="{3DA58B30-C1DB-EE46-AD04-2D8B0788716A}"/>
                </a:ext>
              </a:extLst>
            </p:cNvPr>
            <p:cNvPicPr>
              <a:picLocks noChangeAspect="1"/>
            </p:cNvPicPr>
            <p:nvPr/>
          </p:nvPicPr>
          <p:blipFill rotWithShape="1">
            <a:blip r:embed="rId4">
              <a:extLst>
                <a:ext uri="{28A0092B-C50C-407E-A947-70E740481C1C}">
                  <a14:useLocalDpi xmlns:a14="http://schemas.microsoft.com/office/drawing/2010/main" val="0"/>
                </a:ext>
              </a:extLst>
            </a:blip>
            <a:srcRect t="74064" r="34890"/>
            <a:stretch/>
          </p:blipFill>
          <p:spPr>
            <a:xfrm>
              <a:off x="5850498" y="2871381"/>
              <a:ext cx="3063240" cy="702371"/>
            </a:xfrm>
            <a:prstGeom prst="rect">
              <a:avLst/>
            </a:prstGeom>
          </p:spPr>
        </p:pic>
        <p:pic>
          <p:nvPicPr>
            <p:cNvPr id="9" name="Picture 8">
              <a:extLst>
                <a:ext uri="{FF2B5EF4-FFF2-40B4-BE49-F238E27FC236}">
                  <a16:creationId xmlns:a16="http://schemas.microsoft.com/office/drawing/2014/main" id="{0BD1873E-A38C-2347-B16E-C4C3211E147A}"/>
                </a:ext>
              </a:extLst>
            </p:cNvPr>
            <p:cNvPicPr>
              <a:picLocks noChangeAspect="1"/>
            </p:cNvPicPr>
            <p:nvPr/>
          </p:nvPicPr>
          <p:blipFill rotWithShape="1">
            <a:blip r:embed="rId5">
              <a:extLst>
                <a:ext uri="{28A0092B-C50C-407E-A947-70E740481C1C}">
                  <a14:useLocalDpi xmlns:a14="http://schemas.microsoft.com/office/drawing/2010/main" val="0"/>
                </a:ext>
              </a:extLst>
            </a:blip>
            <a:srcRect t="43364" r="29634" b="18240"/>
            <a:stretch/>
          </p:blipFill>
          <p:spPr>
            <a:xfrm>
              <a:off x="5850498" y="3823186"/>
              <a:ext cx="3063240" cy="967290"/>
            </a:xfrm>
            <a:prstGeom prst="rect">
              <a:avLst/>
            </a:prstGeom>
          </p:spPr>
        </p:pic>
      </p:grpSp>
      <p:sp>
        <p:nvSpPr>
          <p:cNvPr id="10" name="Rectangle 3155">
            <a:extLst>
              <a:ext uri="{FF2B5EF4-FFF2-40B4-BE49-F238E27FC236}">
                <a16:creationId xmlns:a16="http://schemas.microsoft.com/office/drawing/2014/main" id="{62FC992D-6279-394F-B661-455DD9015117}"/>
              </a:ext>
            </a:extLst>
          </p:cNvPr>
          <p:cNvSpPr>
            <a:spLocks noChangeArrowheads="1"/>
          </p:cNvSpPr>
          <p:nvPr/>
        </p:nvSpPr>
        <p:spPr bwMode="auto">
          <a:xfrm>
            <a:off x="228600" y="4642338"/>
            <a:ext cx="8686800" cy="1987062"/>
          </a:xfrm>
          <a:prstGeom prst="rect">
            <a:avLst/>
          </a:prstGeom>
          <a:noFill/>
          <a:ln w="9525">
            <a:noFill/>
            <a:miter lim="800000"/>
            <a:headEnd/>
            <a:tailEnd/>
          </a:ln>
          <a:effectLst/>
        </p:spPr>
        <p:txBody>
          <a:bodyPr lIns="0" tIns="0" rIns="0" bIns="0"/>
          <a:lstStyle/>
          <a:p>
            <a:pPr marL="176213" indent="-176213">
              <a:spcAft>
                <a:spcPts val="1200"/>
              </a:spcAft>
              <a:buFontTx/>
              <a:buChar char="•"/>
            </a:pPr>
            <a:r>
              <a:rPr lang="en-US" sz="1800" b="1" dirty="0">
                <a:solidFill>
                  <a:schemeClr val="bg1"/>
                </a:solidFill>
              </a:rPr>
              <a:t>You should see a prompt for your current password. Again type the password from the email you received and hit enter or return.</a:t>
            </a:r>
          </a:p>
          <a:p>
            <a:pPr marL="176213" indent="-176213">
              <a:spcAft>
                <a:spcPts val="1200"/>
              </a:spcAft>
              <a:buFontTx/>
              <a:buChar char="•"/>
            </a:pPr>
            <a:r>
              <a:rPr lang="en-US" sz="1800" b="1" dirty="0">
                <a:solidFill>
                  <a:schemeClr val="bg1"/>
                </a:solidFill>
              </a:rPr>
              <a:t>You will now be prompted for a new password, and be asked to verify this password twice by retyping it. If all goes well, you will see the</a:t>
            </a:r>
            <a:br>
              <a:rPr lang="en-US" sz="1800" b="1" dirty="0">
                <a:solidFill>
                  <a:schemeClr val="bg1"/>
                </a:solidFill>
              </a:rPr>
            </a:br>
            <a:r>
              <a:rPr lang="en-US" sz="1800" b="1" dirty="0">
                <a:solidFill>
                  <a:schemeClr val="bg1"/>
                </a:solidFill>
              </a:rPr>
              <a:t>message shown to the right and be logged off.</a:t>
            </a:r>
          </a:p>
          <a:p>
            <a:pPr marL="176213" indent="-176213">
              <a:spcAft>
                <a:spcPts val="1200"/>
              </a:spcAft>
              <a:buFontTx/>
              <a:buChar char="•"/>
            </a:pPr>
            <a:r>
              <a:rPr lang="en-US" sz="1800" b="1" dirty="0">
                <a:solidFill>
                  <a:schemeClr val="bg1"/>
                </a:solidFill>
              </a:rPr>
              <a:t>Log in again to verify your new password using the same ssh command.</a:t>
            </a: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Tree>
    <p:extLst>
      <p:ext uri="{BB962C8B-B14F-4D97-AF65-F5344CB8AC3E}">
        <p14:creationId xmlns:p14="http://schemas.microsoft.com/office/powerpoint/2010/main" val="37762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8"/>
            <a:ext cx="5283200" cy="583048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400" b="1" dirty="0">
                <a:solidFill>
                  <a:schemeClr val="bg1"/>
                </a:solidFill>
              </a:rPr>
              <a:t>Go to the </a:t>
            </a:r>
            <a:r>
              <a:rPr lang="en-US" sz="1400" b="1" dirty="0">
                <a:solidFill>
                  <a:schemeClr val="bg1"/>
                </a:solidFill>
                <a:hlinkClick r:id="rId3"/>
              </a:rPr>
              <a:t>Amazon AWS Home Page</a:t>
            </a:r>
            <a:r>
              <a:rPr lang="en-US" sz="1400" b="1" dirty="0">
                <a:solidFill>
                  <a:schemeClr val="bg1"/>
                </a:solidFill>
              </a:rPr>
              <a:t> (</a:t>
            </a:r>
            <a:r>
              <a:rPr lang="en-US" sz="1400" b="1" dirty="0">
                <a:solidFill>
                  <a:schemeClr val="bg1"/>
                </a:solidFill>
                <a:hlinkClick r:id="rId3"/>
              </a:rPr>
              <a:t>https://aws.amazon.com/</a:t>
            </a:r>
            <a:r>
              <a:rPr lang="en-US" sz="1400" b="1" dirty="0">
                <a:solidFill>
                  <a:schemeClr val="bg1"/>
                </a:solidFill>
              </a:rPr>
              <a:t>).</a:t>
            </a:r>
          </a:p>
          <a:p>
            <a:pPr marL="180975" indent="-180975">
              <a:spcAft>
                <a:spcPts val="1200"/>
              </a:spcAft>
              <a:buFontTx/>
              <a:buChar char="•"/>
            </a:pPr>
            <a:r>
              <a:rPr lang="en-US" sz="1400" b="1" dirty="0">
                <a:solidFill>
                  <a:schemeClr val="bg1"/>
                </a:solidFill>
              </a:rPr>
              <a:t>Click on “Create an AWS Account” in the upper right.</a:t>
            </a:r>
          </a:p>
          <a:p>
            <a:pPr marL="176213" indent="-176213">
              <a:spcAft>
                <a:spcPts val="1200"/>
              </a:spcAft>
              <a:buFontTx/>
              <a:buChar char="•"/>
            </a:pPr>
            <a:r>
              <a:rPr lang="en-US" sz="1400" b="1" dirty="0">
                <a:solidFill>
                  <a:schemeClr val="bg1"/>
                </a:solidFill>
              </a:rPr>
              <a:t>Enter your TU email address (e.g., tug12345@temple.edu), a password, and your </a:t>
            </a:r>
            <a:r>
              <a:rPr lang="en-US" sz="1400" b="1" dirty="0" err="1">
                <a:solidFill>
                  <a:schemeClr val="bg1"/>
                </a:solidFill>
              </a:rPr>
              <a:t>Accessnet</a:t>
            </a:r>
            <a:r>
              <a:rPr lang="en-US" sz="1400" b="1" dirty="0">
                <a:solidFill>
                  <a:schemeClr val="bg1"/>
                </a:solidFill>
              </a:rPr>
              <a:t> username (e.g., tug12345) for the AWS account name.</a:t>
            </a:r>
          </a:p>
          <a:p>
            <a:pPr marL="176213" indent="-176213">
              <a:spcAft>
                <a:spcPts val="1200"/>
              </a:spcAft>
              <a:buFontTx/>
              <a:buChar char="•"/>
            </a:pPr>
            <a:r>
              <a:rPr lang="en-US" sz="1400" b="1" dirty="0">
                <a:solidFill>
                  <a:schemeClr val="bg1"/>
                </a:solidFill>
              </a:rPr>
              <a:t>Fill out the following pages requesting contact information, credit card information, and telephone verification.</a:t>
            </a:r>
          </a:p>
          <a:p>
            <a:pPr marL="176213" indent="-176213">
              <a:spcAft>
                <a:spcPts val="1200"/>
              </a:spcAft>
              <a:buFontTx/>
              <a:buChar char="•"/>
            </a:pPr>
            <a:r>
              <a:rPr lang="en-US" sz="1400" b="1" dirty="0">
                <a:solidFill>
                  <a:schemeClr val="accent1"/>
                </a:solidFill>
              </a:rPr>
              <a:t>Note that you will not exceed the free tier limits for this account if you follow our instructions this semester, and hence, you will not be billed for the use of this account.</a:t>
            </a:r>
          </a:p>
          <a:p>
            <a:pPr marL="176213" indent="-176213">
              <a:spcAft>
                <a:spcPts val="1200"/>
              </a:spcAft>
              <a:buFontTx/>
              <a:buChar char="•"/>
            </a:pPr>
            <a:r>
              <a:rPr lang="en-US" sz="1400" b="1" dirty="0">
                <a:solidFill>
                  <a:schemeClr val="bg1"/>
                </a:solidFill>
              </a:rPr>
              <a:t>Select the “Basic Plan” which is free on the following page titled “Select a Support Plan”.</a:t>
            </a:r>
          </a:p>
          <a:p>
            <a:pPr marL="176213" indent="-176213">
              <a:spcAft>
                <a:spcPts val="1200"/>
              </a:spcAft>
              <a:buFontTx/>
              <a:buChar char="•"/>
            </a:pPr>
            <a:r>
              <a:rPr lang="en-US" sz="1400" b="1" dirty="0">
                <a:solidFill>
                  <a:schemeClr val="bg1"/>
                </a:solidFill>
              </a:rPr>
              <a:t>If you have reached the page shown at the bottom right you have successfully created your account.</a:t>
            </a:r>
          </a:p>
          <a:p>
            <a:pPr marL="176213" indent="-176213">
              <a:spcAft>
                <a:spcPts val="1200"/>
              </a:spcAft>
              <a:buFontTx/>
              <a:buChar char="•"/>
            </a:pPr>
            <a:r>
              <a:rPr lang="en-US" sz="1400" b="1" dirty="0">
                <a:solidFill>
                  <a:schemeClr val="bg1"/>
                </a:solidFill>
              </a:rPr>
              <a:t>Select “Academic/Researcher” for your role.</a:t>
            </a:r>
          </a:p>
          <a:p>
            <a:pPr marL="176213" indent="-176213">
              <a:spcAft>
                <a:spcPts val="1200"/>
              </a:spcAft>
              <a:buFontTx/>
              <a:buChar char="•"/>
            </a:pPr>
            <a:r>
              <a:rPr lang="en-US" sz="1400" b="1" dirty="0">
                <a:solidFill>
                  <a:schemeClr val="bg1"/>
                </a:solidFill>
              </a:rPr>
              <a:t>Select whatever you like for “I am interested in”.</a:t>
            </a:r>
          </a:p>
          <a:p>
            <a:pPr marL="176213" indent="-176213">
              <a:spcAft>
                <a:spcPts val="1200"/>
              </a:spcAft>
              <a:buFontTx/>
              <a:buChar char="•"/>
            </a:pPr>
            <a:r>
              <a:rPr lang="en-US" sz="1400" b="1" dirty="0">
                <a:solidFill>
                  <a:schemeClr val="bg1"/>
                </a:solidFill>
              </a:rPr>
              <a:t>When you hit ”Submit” you will complete the registration process.</a:t>
            </a:r>
          </a:p>
          <a:p>
            <a:pPr marL="176213" indent="-176213">
              <a:spcAft>
                <a:spcPts val="1200"/>
              </a:spcAft>
              <a:buFontTx/>
              <a:buChar char="•"/>
            </a:pPr>
            <a:r>
              <a:rPr lang="en-US" sz="1400" b="1" dirty="0">
                <a:solidFill>
                  <a:schemeClr val="bg1"/>
                </a:solidFill>
              </a:rPr>
              <a:t>Next, we will create your Cloud9 environment.</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BAEF2305-478F-A74E-BE60-125F269FAE86}" type="slidenum">
              <a:rPr lang="en-US" b="1" smtClean="0">
                <a:solidFill>
                  <a:schemeClr val="accent1"/>
                </a:solidFill>
              </a:rPr>
              <a:t>4</a:t>
            </a:fld>
            <a:r>
              <a:rPr lang="en-US" b="1" dirty="0">
                <a:solidFill>
                  <a:srgbClr val="892034"/>
                </a:solidFill>
              </a:rPr>
              <a:t>: Creating Your Amazon AWS Account</a:t>
            </a:r>
          </a:p>
        </p:txBody>
      </p:sp>
      <p:pic>
        <p:nvPicPr>
          <p:cNvPr id="3" name="Picture 2">
            <a:extLst>
              <a:ext uri="{FF2B5EF4-FFF2-40B4-BE49-F238E27FC236}">
                <a16:creationId xmlns:a16="http://schemas.microsoft.com/office/drawing/2014/main" id="{55B3B7B9-64E4-0246-A99F-CE79A00780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5248" y="745822"/>
            <a:ext cx="3230152" cy="1946578"/>
          </a:xfrm>
          <a:prstGeom prst="rect">
            <a:avLst/>
          </a:prstGeom>
        </p:spPr>
      </p:pic>
      <p:grpSp>
        <p:nvGrpSpPr>
          <p:cNvPr id="19" name="Group 18">
            <a:extLst>
              <a:ext uri="{FF2B5EF4-FFF2-40B4-BE49-F238E27FC236}">
                <a16:creationId xmlns:a16="http://schemas.microsoft.com/office/drawing/2014/main" id="{E81E2959-6B36-F446-88CA-291EE977B191}"/>
              </a:ext>
            </a:extLst>
          </p:cNvPr>
          <p:cNvGrpSpPr/>
          <p:nvPr/>
        </p:nvGrpSpPr>
        <p:grpSpPr>
          <a:xfrm>
            <a:off x="5041900" y="873610"/>
            <a:ext cx="3873500" cy="497990"/>
            <a:chOff x="5041900" y="873610"/>
            <a:chExt cx="3873500" cy="497990"/>
          </a:xfrm>
        </p:grpSpPr>
        <p:sp>
          <p:nvSpPr>
            <p:cNvPr id="5" name="Rectangle 4">
              <a:extLst>
                <a:ext uri="{FF2B5EF4-FFF2-40B4-BE49-F238E27FC236}">
                  <a16:creationId xmlns:a16="http://schemas.microsoft.com/office/drawing/2014/main" id="{06CFC60D-9594-4247-9BBA-CD25110EE0B0}"/>
                </a:ext>
              </a:extLst>
            </p:cNvPr>
            <p:cNvSpPr/>
            <p:nvPr/>
          </p:nvSpPr>
          <p:spPr>
            <a:xfrm>
              <a:off x="8051800" y="873610"/>
              <a:ext cx="863600" cy="39895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6BBE327-5ADF-FA47-820E-7752746135EA}"/>
                </a:ext>
              </a:extLst>
            </p:cNvPr>
            <p:cNvCxnSpPr>
              <a:cxnSpLocks/>
            </p:cNvCxnSpPr>
            <p:nvPr/>
          </p:nvCxnSpPr>
          <p:spPr>
            <a:xfrm flipV="1">
              <a:off x="5041900" y="1272562"/>
              <a:ext cx="3009900" cy="9903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5B7EECD7-676A-E047-9CCA-D5B3F5CD8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248" y="2602725"/>
            <a:ext cx="3230152" cy="1949779"/>
          </a:xfrm>
          <a:prstGeom prst="rect">
            <a:avLst/>
          </a:prstGeom>
        </p:spPr>
      </p:pic>
      <p:pic>
        <p:nvPicPr>
          <p:cNvPr id="16" name="Picture 15">
            <a:extLst>
              <a:ext uri="{FF2B5EF4-FFF2-40B4-BE49-F238E27FC236}">
                <a16:creationId xmlns:a16="http://schemas.microsoft.com/office/drawing/2014/main" id="{6DFDE513-EF5A-DD44-9211-140CBFAA99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5248" y="4570332"/>
            <a:ext cx="3230152" cy="1951881"/>
          </a:xfrm>
          <a:prstGeom prst="rect">
            <a:avLst/>
          </a:prstGeom>
        </p:spPr>
      </p:pic>
    </p:spTree>
    <p:extLst>
      <p:ext uri="{BB962C8B-B14F-4D97-AF65-F5344CB8AC3E}">
        <p14:creationId xmlns:p14="http://schemas.microsoft.com/office/powerpoint/2010/main" val="150190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12A681-088E-4972-ABE1-904C3F4F8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400" y="590510"/>
            <a:ext cx="3175000" cy="1918555"/>
          </a:xfrm>
          <a:prstGeom prst="rect">
            <a:avLst/>
          </a:prstGeom>
        </p:spPr>
      </p:pic>
      <p:pic>
        <p:nvPicPr>
          <p:cNvPr id="4" name="Picture 3">
            <a:extLst>
              <a:ext uri="{FF2B5EF4-FFF2-40B4-BE49-F238E27FC236}">
                <a16:creationId xmlns:a16="http://schemas.microsoft.com/office/drawing/2014/main" id="{2DA7C5E8-CCE3-524B-AAA0-0019793BF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400" y="4275399"/>
            <a:ext cx="3200400" cy="1931949"/>
          </a:xfrm>
          <a:prstGeom prst="rect">
            <a:avLst/>
          </a:prstGeom>
        </p:spPr>
      </p:pic>
      <p:sp>
        <p:nvSpPr>
          <p:cNvPr id="80979" name="Rectangle 3155"/>
          <p:cNvSpPr>
            <a:spLocks noChangeArrowheads="1"/>
          </p:cNvSpPr>
          <p:nvPr/>
        </p:nvSpPr>
        <p:spPr bwMode="auto">
          <a:xfrm>
            <a:off x="228600" y="691728"/>
            <a:ext cx="5194300" cy="5019756"/>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400" b="1" dirty="0"/>
              <a:t>Once you have successfully created your account, from the registration services page, select ”Sign in to the Console”. Enter your username, Captcha code and password to log in.</a:t>
            </a:r>
          </a:p>
          <a:p>
            <a:pPr marL="165100" indent="-165100">
              <a:spcAft>
                <a:spcPts val="1200"/>
              </a:spcAft>
              <a:buFont typeface="Arial" panose="020B0604020202020204" pitchFamily="34" charset="0"/>
              <a:buChar char="•"/>
            </a:pPr>
            <a:r>
              <a:rPr lang="en-US" sz="1400" b="1" dirty="0"/>
              <a:t>From the AWS services page shown to the right, type “Cloud9” in the search bar and click on the drop down tab (as circled in the image to the right) to go to Cloud9 home page.</a:t>
            </a:r>
          </a:p>
          <a:p>
            <a:pPr marL="165100" indent="-165100">
              <a:spcAft>
                <a:spcPts val="1200"/>
              </a:spcAft>
              <a:buFont typeface="Arial" panose="020B0604020202020204" pitchFamily="34" charset="0"/>
              <a:buChar char="•"/>
            </a:pPr>
            <a:r>
              <a:rPr lang="en-US" sz="1400" b="1" dirty="0"/>
              <a:t>You will arrive at the </a:t>
            </a:r>
            <a:r>
              <a:rPr lang="en-US" sz="1400" b="1" dirty="0">
                <a:hlinkClick r:id="rId5"/>
              </a:rPr>
              <a:t>AWS Cloud9 Home Page</a:t>
            </a:r>
            <a:r>
              <a:rPr lang="en-US" sz="1400" b="1" dirty="0"/>
              <a:t> shown to the right. On the top right corner, select the drop down menu if it says “Ohio” and select “US East (N. Virginia)”.</a:t>
            </a:r>
          </a:p>
          <a:p>
            <a:pPr marL="165100" indent="-165100">
              <a:spcAft>
                <a:spcPts val="1200"/>
              </a:spcAft>
              <a:buFont typeface="Arial" panose="020B0604020202020204" pitchFamily="34" charset="0"/>
              <a:buChar char="•"/>
            </a:pPr>
            <a:r>
              <a:rPr lang="en-US" sz="1400" b="1" dirty="0"/>
              <a:t>Click on “Create environment”.</a:t>
            </a:r>
          </a:p>
          <a:p>
            <a:pPr marL="165100" indent="-165100">
              <a:spcAft>
                <a:spcPts val="1200"/>
              </a:spcAft>
              <a:buFont typeface="Arial" panose="020B0604020202020204" pitchFamily="34" charset="0"/>
              <a:buChar char="•"/>
            </a:pPr>
            <a:r>
              <a:rPr lang="en-US" sz="1400" b="1" dirty="0"/>
              <a:t>Enter “ECE_1111” for the name of the environment. Then hit “Next step” on the lower right. This will bring you to the “Configure settings” page. </a:t>
            </a:r>
          </a:p>
          <a:p>
            <a:pPr marL="165100" indent="-165100">
              <a:spcAft>
                <a:spcPts val="1200"/>
              </a:spcAft>
              <a:buFont typeface="Arial" panose="020B0604020202020204" pitchFamily="34" charset="0"/>
              <a:buChar char="•"/>
            </a:pPr>
            <a:r>
              <a:rPr lang="en-US" sz="1400" b="1" dirty="0"/>
              <a:t>Select the SSH option for environment type.</a:t>
            </a:r>
          </a:p>
          <a:p>
            <a:pPr marL="165100" indent="-165100">
              <a:spcAft>
                <a:spcPts val="1200"/>
              </a:spcAft>
              <a:buFont typeface="Arial" panose="020B0604020202020204" pitchFamily="34" charset="0"/>
              <a:buChar char="•"/>
            </a:pPr>
            <a:r>
              <a:rPr lang="en-US" sz="1400" b="1" dirty="0"/>
              <a:t>Enter your login name (TUID) and the IP address that you use when accessing the VM (ECE 1111 will use an IP address of 54.234.94.88).</a:t>
            </a:r>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EDCA7BA0-3066-5A4B-8E9D-F236A0401122}" type="slidenum">
              <a:rPr lang="en-US" b="1" smtClean="0">
                <a:solidFill>
                  <a:schemeClr val="accent1"/>
                </a:solidFill>
              </a:rPr>
              <a:t>5</a:t>
            </a:fld>
            <a:r>
              <a:rPr lang="en-US" b="1" dirty="0">
                <a:solidFill>
                  <a:srgbClr val="892034"/>
                </a:solidFill>
              </a:rPr>
              <a:t>: Creating a Cloud9 Environment </a:t>
            </a:r>
          </a:p>
        </p:txBody>
      </p:sp>
      <p:sp>
        <p:nvSpPr>
          <p:cNvPr id="9" name="Rectangle 8">
            <a:extLst>
              <a:ext uri="{FF2B5EF4-FFF2-40B4-BE49-F238E27FC236}">
                <a16:creationId xmlns:a16="http://schemas.microsoft.com/office/drawing/2014/main" id="{482C4F03-03E9-B647-9D67-C9D05C156B32}"/>
              </a:ext>
            </a:extLst>
          </p:cNvPr>
          <p:cNvSpPr/>
          <p:nvPr/>
        </p:nvSpPr>
        <p:spPr>
          <a:xfrm>
            <a:off x="7614138" y="5041897"/>
            <a:ext cx="800100" cy="39895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F90B5B6-A216-2045-B686-92AC291B6C78}"/>
              </a:ext>
            </a:extLst>
          </p:cNvPr>
          <p:cNvCxnSpPr>
            <a:cxnSpLocks/>
          </p:cNvCxnSpPr>
          <p:nvPr/>
        </p:nvCxnSpPr>
        <p:spPr>
          <a:xfrm flipV="1">
            <a:off x="5054600" y="1205314"/>
            <a:ext cx="736600" cy="598086"/>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AA0581-1E39-6F4A-BAF3-750210F874E0}"/>
              </a:ext>
            </a:extLst>
          </p:cNvPr>
          <p:cNvCxnSpPr>
            <a:cxnSpLocks/>
          </p:cNvCxnSpPr>
          <p:nvPr/>
        </p:nvCxnSpPr>
        <p:spPr>
          <a:xfrm>
            <a:off x="3625850" y="3467354"/>
            <a:ext cx="3988288" cy="177402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2488FCB-43F6-3E46-AF0B-2D2BC756920C}"/>
              </a:ext>
            </a:extLst>
          </p:cNvPr>
          <p:cNvSpPr/>
          <p:nvPr/>
        </p:nvSpPr>
        <p:spPr>
          <a:xfrm>
            <a:off x="5791200" y="930266"/>
            <a:ext cx="1981200" cy="32318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A89084-8DE7-434E-B2F4-41752527C8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2654821"/>
            <a:ext cx="3124200" cy="1471825"/>
          </a:xfrm>
          <a:prstGeom prst="rect">
            <a:avLst/>
          </a:prstGeom>
        </p:spPr>
      </p:pic>
      <p:sp>
        <p:nvSpPr>
          <p:cNvPr id="15" name="Rectangle 14">
            <a:extLst>
              <a:ext uri="{FF2B5EF4-FFF2-40B4-BE49-F238E27FC236}">
                <a16:creationId xmlns:a16="http://schemas.microsoft.com/office/drawing/2014/main" id="{2FE1505B-A687-414E-85D2-2BFEE349FD57}"/>
              </a:ext>
            </a:extLst>
          </p:cNvPr>
          <p:cNvSpPr/>
          <p:nvPr/>
        </p:nvSpPr>
        <p:spPr>
          <a:xfrm>
            <a:off x="8097715" y="2754386"/>
            <a:ext cx="448408" cy="11190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8157B8B-ECC1-4AAB-92C1-79AD37353EC4}"/>
              </a:ext>
            </a:extLst>
          </p:cNvPr>
          <p:cNvCxnSpPr>
            <a:cxnSpLocks/>
          </p:cNvCxnSpPr>
          <p:nvPr/>
        </p:nvCxnSpPr>
        <p:spPr>
          <a:xfrm flipV="1">
            <a:off x="4686300" y="2810339"/>
            <a:ext cx="3327888" cy="55954"/>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6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63AA02-700C-4B80-9A8E-51417962F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033050"/>
            <a:ext cx="3200400" cy="1929008"/>
          </a:xfrm>
          <a:prstGeom prst="rect">
            <a:avLst/>
          </a:prstGeom>
        </p:spPr>
      </p:pic>
      <p:sp>
        <p:nvSpPr>
          <p:cNvPr id="14" name="Rectangle 3155">
            <a:extLst>
              <a:ext uri="{FF2B5EF4-FFF2-40B4-BE49-F238E27FC236}">
                <a16:creationId xmlns:a16="http://schemas.microsoft.com/office/drawing/2014/main" id="{235024D7-4D3A-E747-96D9-E5A485C2CA80}"/>
              </a:ext>
            </a:extLst>
          </p:cNvPr>
          <p:cNvSpPr>
            <a:spLocks noChangeArrowheads="1"/>
          </p:cNvSpPr>
          <p:nvPr/>
        </p:nvSpPr>
        <p:spPr bwMode="auto">
          <a:xfrm>
            <a:off x="4543866" y="4850425"/>
            <a:ext cx="3840480" cy="312419"/>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800" b="1" dirty="0"/>
              <a:t>Click on “Copy key to clipboard”.</a:t>
            </a:r>
          </a:p>
        </p:txBody>
      </p:sp>
      <p:sp>
        <p:nvSpPr>
          <p:cNvPr id="80979" name="Rectangle 3155"/>
          <p:cNvSpPr>
            <a:spLocks noChangeArrowheads="1"/>
          </p:cNvSpPr>
          <p:nvPr/>
        </p:nvSpPr>
        <p:spPr bwMode="auto">
          <a:xfrm>
            <a:off x="228600" y="1170028"/>
            <a:ext cx="4188655" cy="2346895"/>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800" b="1" dirty="0"/>
              <a:t>Once you have entered the appropriate user name and IP address, click on “Advanced settings”. </a:t>
            </a:r>
          </a:p>
          <a:p>
            <a:pPr marL="165100" indent="-165100">
              <a:spcAft>
                <a:spcPts val="1200"/>
              </a:spcAft>
              <a:buFont typeface="Arial" panose="020B0604020202020204" pitchFamily="34" charset="0"/>
              <a:buChar char="•"/>
            </a:pPr>
            <a:r>
              <a:rPr lang="en-US" sz="1800" b="1" dirty="0"/>
              <a:t>In the box beneath “Environment path”, type in:</a:t>
            </a:r>
          </a:p>
          <a:p>
            <a:pPr>
              <a:spcAft>
                <a:spcPts val="1200"/>
              </a:spcAft>
            </a:pPr>
            <a:r>
              <a:rPr lang="en-US" sz="1800" b="1" dirty="0"/>
              <a:t>     ~/ece_1111</a:t>
            </a:r>
          </a:p>
        </p:txBody>
      </p:sp>
      <p:pic>
        <p:nvPicPr>
          <p:cNvPr id="3" name="Picture 2">
            <a:extLst>
              <a:ext uri="{FF2B5EF4-FFF2-40B4-BE49-F238E27FC236}">
                <a16:creationId xmlns:a16="http://schemas.microsoft.com/office/drawing/2014/main" id="{0AA6D501-8B8E-4BEE-BEDF-6DF57F26E5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4021"/>
          <a:stretch/>
        </p:blipFill>
        <p:spPr>
          <a:xfrm>
            <a:off x="4529798" y="690005"/>
            <a:ext cx="4385602" cy="3603912"/>
          </a:xfrm>
          <a:prstGeom prst="rect">
            <a:avLst/>
          </a:prstGeom>
        </p:spPr>
      </p:pic>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EDCA7BA0-3066-5A4B-8E9D-F236A0401122}" type="slidenum">
              <a:rPr lang="en-US" b="1" smtClean="0">
                <a:solidFill>
                  <a:schemeClr val="accent1"/>
                </a:solidFill>
              </a:rPr>
              <a:t>6</a:t>
            </a:fld>
            <a:r>
              <a:rPr lang="en-US" b="1" dirty="0">
                <a:solidFill>
                  <a:srgbClr val="892034"/>
                </a:solidFill>
              </a:rPr>
              <a:t>: Specifying the Environment Path</a:t>
            </a:r>
          </a:p>
        </p:txBody>
      </p:sp>
      <p:sp>
        <p:nvSpPr>
          <p:cNvPr id="18" name="Rectangle 17">
            <a:extLst>
              <a:ext uri="{FF2B5EF4-FFF2-40B4-BE49-F238E27FC236}">
                <a16:creationId xmlns:a16="http://schemas.microsoft.com/office/drawing/2014/main" id="{C6259B22-C8AC-40D7-89FC-71712820647F}"/>
              </a:ext>
            </a:extLst>
          </p:cNvPr>
          <p:cNvSpPr/>
          <p:nvPr/>
        </p:nvSpPr>
        <p:spPr>
          <a:xfrm>
            <a:off x="6179235" y="2973168"/>
            <a:ext cx="840543" cy="403078"/>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A62EF2F-AEF6-4C07-B31C-4BBF70DC9C04}"/>
              </a:ext>
            </a:extLst>
          </p:cNvPr>
          <p:cNvCxnSpPr>
            <a:cxnSpLocks/>
          </p:cNvCxnSpPr>
          <p:nvPr/>
        </p:nvCxnSpPr>
        <p:spPr>
          <a:xfrm>
            <a:off x="3629465" y="2152357"/>
            <a:ext cx="2560320" cy="829994"/>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644668-6F02-4F81-A4E8-ECFF135F45C1}"/>
              </a:ext>
            </a:extLst>
          </p:cNvPr>
          <p:cNvCxnSpPr>
            <a:cxnSpLocks/>
          </p:cNvCxnSpPr>
          <p:nvPr/>
        </p:nvCxnSpPr>
        <p:spPr>
          <a:xfrm flipV="1">
            <a:off x="1336431" y="4991100"/>
            <a:ext cx="3038621" cy="39682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A5A0397-4BD6-40BF-B803-FD471204CB79}"/>
              </a:ext>
            </a:extLst>
          </p:cNvPr>
          <p:cNvSpPr/>
          <p:nvPr/>
        </p:nvSpPr>
        <p:spPr>
          <a:xfrm>
            <a:off x="759264" y="5383237"/>
            <a:ext cx="596900" cy="279400"/>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155">
            <a:extLst>
              <a:ext uri="{FF2B5EF4-FFF2-40B4-BE49-F238E27FC236}">
                <a16:creationId xmlns:a16="http://schemas.microsoft.com/office/drawing/2014/main" id="{A74FF812-B940-6448-8A47-F9E0D0D0CAB3}"/>
              </a:ext>
            </a:extLst>
          </p:cNvPr>
          <p:cNvSpPr>
            <a:spLocks noChangeArrowheads="1"/>
          </p:cNvSpPr>
          <p:nvPr/>
        </p:nvSpPr>
        <p:spPr bwMode="auto">
          <a:xfrm>
            <a:off x="228600" y="6173377"/>
            <a:ext cx="8686800" cy="396238"/>
          </a:xfrm>
          <a:prstGeom prst="rect">
            <a:avLst/>
          </a:prstGeom>
          <a:noFill/>
          <a:ln w="9525">
            <a:noFill/>
            <a:miter lim="800000"/>
            <a:headEnd/>
            <a:tailEnd/>
          </a:ln>
          <a:effectLst/>
        </p:spPr>
        <p:txBody>
          <a:bodyPr lIns="0" tIns="0" rIns="0" bIns="0"/>
          <a:lstStyle/>
          <a:p>
            <a:pPr marL="165100" indent="-165100">
              <a:spcAft>
                <a:spcPts val="1200"/>
              </a:spcAft>
              <a:buFont typeface="Arial" panose="020B0604020202020204" pitchFamily="34" charset="0"/>
              <a:buChar char="•"/>
            </a:pPr>
            <a:r>
              <a:rPr lang="en-US" sz="1800" b="1" dirty="0"/>
              <a:t>Next, we will set up an automated login process using the key you created.</a:t>
            </a:r>
          </a:p>
          <a:p>
            <a:pPr>
              <a:spcAft>
                <a:spcPts val="1800"/>
              </a:spcAft>
            </a:pPr>
            <a:endParaRPr lang="en-US" sz="1800" b="1" dirty="0">
              <a:solidFill>
                <a:schemeClr val="bg1"/>
              </a:solidFill>
            </a:endParaRPr>
          </a:p>
        </p:txBody>
      </p:sp>
    </p:spTree>
    <p:extLst>
      <p:ext uri="{BB962C8B-B14F-4D97-AF65-F5344CB8AC3E}">
        <p14:creationId xmlns:p14="http://schemas.microsoft.com/office/powerpoint/2010/main" val="238661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29991"/>
            <a:ext cx="5020408" cy="5925554"/>
          </a:xfrm>
          <a:prstGeom prst="rect">
            <a:avLst/>
          </a:prstGeom>
          <a:noFill/>
          <a:ln w="9525">
            <a:noFill/>
            <a:miter lim="800000"/>
            <a:headEnd/>
            <a:tailEnd/>
          </a:ln>
          <a:effectLst/>
        </p:spPr>
        <p:txBody>
          <a:bodyPr lIns="0" tIns="0" rIns="0" bIns="0"/>
          <a:lstStyle/>
          <a:p>
            <a:pPr marL="165100" indent="-165100">
              <a:spcAft>
                <a:spcPts val="600"/>
              </a:spcAft>
              <a:buFont typeface="Arial" panose="020B0604020202020204" pitchFamily="34" charset="0"/>
              <a:buChar char="•"/>
            </a:pPr>
            <a:r>
              <a:rPr lang="en-US" sz="1400" b="1" dirty="0">
                <a:solidFill>
                  <a:schemeClr val="accent1"/>
                </a:solidFill>
              </a:rPr>
              <a:t>Mac Users</a:t>
            </a:r>
            <a:r>
              <a:rPr lang="en-US" sz="1400" b="1" dirty="0">
                <a:solidFill>
                  <a:schemeClr val="bg1"/>
                </a:solidFill>
              </a:rPr>
              <a:t>: </a:t>
            </a:r>
            <a:r>
              <a:rPr lang="en-US" sz="1400" b="1" dirty="0"/>
              <a:t>Open TextEdit (or any text editor you are familiar with)</a:t>
            </a:r>
          </a:p>
          <a:p>
            <a:pPr marL="342900" lvl="1" indent="-177800">
              <a:spcAft>
                <a:spcPts val="600"/>
              </a:spcAft>
              <a:buFont typeface="Wingdings" panose="05000000000000000000" pitchFamily="2" charset="2"/>
              <a:buChar char="§"/>
            </a:pPr>
            <a:r>
              <a:rPr lang="en-US" sz="1400" b="1" dirty="0"/>
              <a:t>On the first line of the empty text editor, right click and select “Paste” to paste the SSH key; you will see the message shown to the right.</a:t>
            </a:r>
          </a:p>
          <a:p>
            <a:pPr marL="342900" lvl="1" indent="-177800">
              <a:spcAft>
                <a:spcPts val="600"/>
              </a:spcAft>
              <a:buFont typeface="Wingdings" panose="05000000000000000000" pitchFamily="2" charset="2"/>
              <a:buChar char="§"/>
            </a:pPr>
            <a:r>
              <a:rPr lang="en-US" sz="1400" b="1" dirty="0"/>
              <a:t>Make sure the format of the file is plain text (the details will vary based on the editor you use). A typical sequence is:</a:t>
            </a:r>
          </a:p>
          <a:p>
            <a:pPr marL="342900" lvl="1">
              <a:spcAft>
                <a:spcPts val="600"/>
              </a:spcAft>
            </a:pPr>
            <a:r>
              <a:rPr lang="en-US" sz="1400" b="1" dirty="0"/>
              <a:t>Format ➔ Plain Text ➔ Select OK </a:t>
            </a:r>
          </a:p>
          <a:p>
            <a:pPr marL="342900" lvl="1" indent="-177800">
              <a:spcAft>
                <a:spcPts val="600"/>
              </a:spcAft>
              <a:buFont typeface="Wingdings" panose="05000000000000000000" pitchFamily="2" charset="2"/>
              <a:buChar char="§"/>
            </a:pPr>
            <a:r>
              <a:rPr lang="en-US" sz="1400" b="1" dirty="0"/>
              <a:t>Save the file to disk as a plain text file:</a:t>
            </a:r>
          </a:p>
          <a:p>
            <a:pPr marL="342900" lvl="1">
              <a:spcAft>
                <a:spcPts val="600"/>
              </a:spcAft>
            </a:pPr>
            <a:r>
              <a:rPr lang="en-US" sz="1400" b="1" dirty="0"/>
              <a:t>File ➔ Save ➔ Enter “</a:t>
            </a:r>
            <a:r>
              <a:rPr lang="en-US" sz="1400" b="1" dirty="0" err="1"/>
              <a:t>mykey.txt</a:t>
            </a:r>
            <a:r>
              <a:rPr lang="en-US" sz="1400" b="1" dirty="0"/>
              <a:t>”</a:t>
            </a:r>
          </a:p>
          <a:p>
            <a:pPr marL="342900" lvl="1">
              <a:spcAft>
                <a:spcPts val="0"/>
              </a:spcAft>
            </a:pPr>
            <a:r>
              <a:rPr lang="en-US" sz="1400" b="1" dirty="0"/>
              <a:t>Make sure you select UTF-8 as the Plain Text Encoding system at the bottom of the pop up window.</a:t>
            </a:r>
          </a:p>
          <a:p>
            <a:pPr marL="165100" indent="-165100">
              <a:spcBef>
                <a:spcPts val="1800"/>
              </a:spcBef>
              <a:spcAft>
                <a:spcPts val="600"/>
              </a:spcAft>
              <a:buFont typeface="Arial" panose="020B0604020202020204" pitchFamily="34" charset="0"/>
              <a:buChar char="•"/>
            </a:pPr>
            <a:r>
              <a:rPr lang="en-US" sz="1400" b="1" dirty="0">
                <a:solidFill>
                  <a:schemeClr val="accent1"/>
                </a:solidFill>
              </a:rPr>
              <a:t>Window Users</a:t>
            </a:r>
            <a:r>
              <a:rPr lang="en-US" sz="1400" b="1" dirty="0">
                <a:solidFill>
                  <a:schemeClr val="bg1"/>
                </a:solidFill>
              </a:rPr>
              <a:t>: </a:t>
            </a:r>
            <a:r>
              <a:rPr lang="en-US" sz="1400" b="1" dirty="0"/>
              <a:t>Open Notepad</a:t>
            </a:r>
          </a:p>
          <a:p>
            <a:pPr marL="342900" lvl="1" indent="-177800">
              <a:spcAft>
                <a:spcPts val="600"/>
              </a:spcAft>
              <a:buFont typeface="Wingdings" panose="05000000000000000000" pitchFamily="2" charset="2"/>
              <a:buChar char="§"/>
            </a:pPr>
            <a:r>
              <a:rPr lang="en-US" sz="1400" b="1" dirty="0"/>
              <a:t>On the first line of the empty text editor, right click and select “Paste” to paste the SSH key; you will see the message shown to the right.</a:t>
            </a:r>
          </a:p>
          <a:p>
            <a:pPr marL="342900" lvl="1" indent="-177800">
              <a:spcAft>
                <a:spcPts val="600"/>
              </a:spcAft>
              <a:buFont typeface="Wingdings" panose="05000000000000000000" pitchFamily="2" charset="2"/>
              <a:buChar char="§"/>
            </a:pPr>
            <a:r>
              <a:rPr lang="en-US" sz="1400" b="1" dirty="0"/>
              <a:t>Save the file to disk as a plain text file:</a:t>
            </a:r>
          </a:p>
          <a:p>
            <a:pPr marL="342900" lvl="1">
              <a:spcAft>
                <a:spcPts val="0"/>
              </a:spcAft>
            </a:pPr>
            <a:r>
              <a:rPr lang="en-US" sz="1400" b="1" dirty="0"/>
              <a:t>File ➔ Save ➔ Enter “</a:t>
            </a:r>
            <a:r>
              <a:rPr lang="en-US" sz="1400" b="1" dirty="0" err="1"/>
              <a:t>mykey.txt</a:t>
            </a:r>
            <a:r>
              <a:rPr lang="en-US" sz="1400" b="1" dirty="0"/>
              <a:t>”</a:t>
            </a:r>
          </a:p>
          <a:p>
            <a:pPr marL="165100" lvl="1" indent="-165100">
              <a:spcBef>
                <a:spcPts val="1800"/>
              </a:spcBef>
              <a:spcAft>
                <a:spcPts val="600"/>
              </a:spcAft>
              <a:buFont typeface="Arial" panose="020B0604020202020204" pitchFamily="34" charset="0"/>
              <a:buChar char="•"/>
            </a:pPr>
            <a:r>
              <a:rPr lang="en-US" sz="1400" b="1" dirty="0">
                <a:solidFill>
                  <a:schemeClr val="accent1"/>
                </a:solidFill>
              </a:rPr>
              <a:t>All: </a:t>
            </a:r>
            <a:r>
              <a:rPr lang="en-US" sz="1400" b="1" dirty="0">
                <a:solidFill>
                  <a:schemeClr val="bg1"/>
                </a:solidFill>
              </a:rPr>
              <a:t>Note the location of the file, since we will need to access this file by its full filename. The following instructions assume you wrote this file to your desktop.</a:t>
            </a: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FB978BE-84EF-9E4D-A015-9F291B5F5991}" type="slidenum">
              <a:rPr lang="en-US" b="1" smtClean="0">
                <a:solidFill>
                  <a:schemeClr val="accent1"/>
                </a:solidFill>
              </a:rPr>
              <a:t>7</a:t>
            </a:fld>
            <a:r>
              <a:rPr lang="en-US" b="1" dirty="0">
                <a:solidFill>
                  <a:srgbClr val="892034"/>
                </a:solidFill>
              </a:rPr>
              <a:t>: Saving an SSH Key to a File</a:t>
            </a:r>
          </a:p>
        </p:txBody>
      </p:sp>
      <p:pic>
        <p:nvPicPr>
          <p:cNvPr id="6" name="Picture 5">
            <a:extLst>
              <a:ext uri="{FF2B5EF4-FFF2-40B4-BE49-F238E27FC236}">
                <a16:creationId xmlns:a16="http://schemas.microsoft.com/office/drawing/2014/main" id="{D8FF9191-ACCB-445D-8848-ADCC9AC45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4197" y="4066717"/>
            <a:ext cx="3471203" cy="1848765"/>
          </a:xfrm>
          <a:prstGeom prst="rect">
            <a:avLst/>
          </a:prstGeom>
        </p:spPr>
      </p:pic>
      <p:pic>
        <p:nvPicPr>
          <p:cNvPr id="7" name="Picture 6">
            <a:extLst>
              <a:ext uri="{FF2B5EF4-FFF2-40B4-BE49-F238E27FC236}">
                <a16:creationId xmlns:a16="http://schemas.microsoft.com/office/drawing/2014/main" id="{675E3CAF-CB19-4E64-9107-BFA4B2D92E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791" y="756600"/>
            <a:ext cx="3555609" cy="3044549"/>
          </a:xfrm>
          <a:prstGeom prst="rect">
            <a:avLst/>
          </a:prstGeom>
        </p:spPr>
      </p:pic>
    </p:spTree>
    <p:extLst>
      <p:ext uri="{BB962C8B-B14F-4D97-AF65-F5344CB8AC3E}">
        <p14:creationId xmlns:p14="http://schemas.microsoft.com/office/powerpoint/2010/main" val="395427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599" y="690005"/>
            <a:ext cx="8686801" cy="5612321"/>
          </a:xfrm>
          <a:prstGeom prst="rect">
            <a:avLst/>
          </a:prstGeom>
          <a:noFill/>
          <a:ln w="9525">
            <a:noFill/>
            <a:miter lim="800000"/>
            <a:headEnd/>
            <a:tailEnd/>
          </a:ln>
          <a:effectLst/>
        </p:spPr>
        <p:txBody>
          <a:bodyPr lIns="0" tIns="0" rIns="0" bIns="0"/>
          <a:lstStyle/>
          <a:p>
            <a:pPr marL="165100" indent="-165100">
              <a:spcAft>
                <a:spcPts val="600"/>
              </a:spcAft>
              <a:buFont typeface="Arial" panose="020B0604020202020204" pitchFamily="34" charset="0"/>
              <a:buChar char="•"/>
            </a:pPr>
            <a:r>
              <a:rPr lang="en-US" sz="1800" b="1" dirty="0">
                <a:solidFill>
                  <a:schemeClr val="accent1"/>
                </a:solidFill>
              </a:rPr>
              <a:t>Mac Users</a:t>
            </a:r>
            <a:r>
              <a:rPr lang="en-US" sz="1800" b="1" dirty="0">
                <a:solidFill>
                  <a:schemeClr val="bg1"/>
                </a:solidFill>
              </a:rPr>
              <a:t>:</a:t>
            </a:r>
          </a:p>
          <a:p>
            <a:pPr marL="342900" lvl="1" indent="-177800">
              <a:spcAft>
                <a:spcPts val="600"/>
              </a:spcAft>
              <a:buFont typeface="Wingdings" panose="05000000000000000000" pitchFamily="2" charset="2"/>
              <a:buChar char="§"/>
            </a:pPr>
            <a:r>
              <a:rPr lang="en-US" sz="1800" b="1" dirty="0">
                <a:solidFill>
                  <a:schemeClr val="bg1"/>
                </a:solidFill>
              </a:rPr>
              <a:t>Open a terminal using the terminal tool.</a:t>
            </a:r>
          </a:p>
          <a:p>
            <a:pPr marL="342900" lvl="1" indent="-177800">
              <a:spcAft>
                <a:spcPts val="600"/>
              </a:spcAft>
              <a:buFont typeface="Wingdings" panose="05000000000000000000" pitchFamily="2" charset="2"/>
              <a:buChar char="§"/>
            </a:pPr>
            <a:r>
              <a:rPr lang="en-US" sz="1800" b="1" dirty="0">
                <a:solidFill>
                  <a:schemeClr val="bg1"/>
                </a:solidFill>
              </a:rPr>
              <a:t>From the command line, type (all on one line):</a:t>
            </a:r>
          </a:p>
          <a:p>
            <a:pPr marL="515938" lvl="1">
              <a:spcAft>
                <a:spcPts val="600"/>
              </a:spcAft>
            </a:pPr>
            <a:r>
              <a:rPr lang="en-US" sz="1400" b="1" dirty="0">
                <a:solidFill>
                  <a:schemeClr val="bg1"/>
                </a:solidFill>
              </a:rPr>
              <a:t>cat ~/Desktop/mykey.txt | ssh &lt;tuid&gt;@</a:t>
            </a:r>
            <a:r>
              <a:rPr lang="en-US" sz="1400" b="1" dirty="0"/>
              <a:t>54.234.94.88</a:t>
            </a:r>
            <a:r>
              <a:rPr lang="en-US" sz="1400" b="1" dirty="0">
                <a:solidFill>
                  <a:schemeClr val="bg1"/>
                </a:solidFill>
              </a:rPr>
              <a:t> ‘cat &gt;&gt; .ssh/authorized_keys’</a:t>
            </a:r>
          </a:p>
          <a:p>
            <a:pPr marL="342900" lvl="1">
              <a:spcAft>
                <a:spcPts val="600"/>
              </a:spcAft>
            </a:pPr>
            <a:r>
              <a:rPr lang="en-US" sz="1800" b="1" dirty="0">
                <a:solidFill>
                  <a:schemeClr val="bg1"/>
                </a:solidFill>
              </a:rPr>
              <a:t>Note the use of the single quote. The first argument to “cat” is the full pathname of your ssh key file generated on the previous slide.</a:t>
            </a:r>
          </a:p>
          <a:p>
            <a:pPr marL="342900" lvl="1" indent="-177800">
              <a:spcAft>
                <a:spcPts val="0"/>
              </a:spcAft>
              <a:buFont typeface="Wingdings" panose="05000000000000000000" pitchFamily="2" charset="2"/>
              <a:buChar char="§"/>
            </a:pPr>
            <a:r>
              <a:rPr lang="en-US" sz="1800" b="1" dirty="0">
                <a:solidFill>
                  <a:schemeClr val="bg1"/>
                </a:solidFill>
              </a:rPr>
              <a:t>Enter your password.</a:t>
            </a:r>
          </a:p>
          <a:p>
            <a:pPr marL="165100" indent="-165100">
              <a:spcBef>
                <a:spcPts val="1800"/>
              </a:spcBef>
              <a:spcAft>
                <a:spcPts val="600"/>
              </a:spcAft>
              <a:buFont typeface="Arial" panose="020B0604020202020204" pitchFamily="34" charset="0"/>
              <a:buChar char="•"/>
            </a:pPr>
            <a:r>
              <a:rPr lang="en-US" sz="1800" b="1" dirty="0">
                <a:solidFill>
                  <a:schemeClr val="accent1"/>
                </a:solidFill>
              </a:rPr>
              <a:t>Window Users:</a:t>
            </a:r>
          </a:p>
          <a:p>
            <a:pPr marL="342900" lvl="1" indent="-177800">
              <a:spcAft>
                <a:spcPts val="600"/>
              </a:spcAft>
              <a:buFont typeface="Wingdings" panose="05000000000000000000" pitchFamily="2" charset="2"/>
              <a:buChar char="§"/>
            </a:pPr>
            <a:r>
              <a:rPr lang="en-US" sz="1800" b="1" dirty="0"/>
              <a:t>Open </a:t>
            </a:r>
            <a:r>
              <a:rPr lang="en-US" sz="1800" b="1" dirty="0" err="1"/>
              <a:t>MobaXTerm</a:t>
            </a:r>
            <a:r>
              <a:rPr lang="en-US" sz="1800" b="1" dirty="0"/>
              <a:t> and select the + button or “Start local terminal” tab. </a:t>
            </a:r>
            <a:endParaRPr lang="en-US" sz="1800" b="1" dirty="0">
              <a:solidFill>
                <a:schemeClr val="bg1"/>
              </a:solidFill>
            </a:endParaRPr>
          </a:p>
          <a:p>
            <a:pPr marL="342900" lvl="1" indent="-177800">
              <a:spcAft>
                <a:spcPts val="600"/>
              </a:spcAft>
              <a:buFont typeface="Wingdings" panose="05000000000000000000" pitchFamily="2" charset="2"/>
              <a:buChar char="§"/>
            </a:pPr>
            <a:r>
              <a:rPr lang="en-US" sz="1800" b="1" dirty="0">
                <a:solidFill>
                  <a:schemeClr val="bg1"/>
                </a:solidFill>
              </a:rPr>
              <a:t>Once you are in the local terminal, type this command (one line):</a:t>
            </a:r>
          </a:p>
          <a:p>
            <a:pPr marL="515938" lvl="1">
              <a:spcAft>
                <a:spcPts val="600"/>
              </a:spcAft>
            </a:pPr>
            <a:r>
              <a:rPr lang="en-US" sz="1400" b="1" dirty="0">
                <a:solidFill>
                  <a:schemeClr val="bg1"/>
                </a:solidFill>
              </a:rPr>
              <a:t>cat /home/mobaxterm/Desktop/mykey.txt | ssh &lt;tuid&gt;@54.234.94.88 ‘cat &gt;&gt; .ssh/authorized_keys’</a:t>
            </a:r>
          </a:p>
          <a:p>
            <a:pPr marL="342900" lvl="1" indent="-177800">
              <a:spcAft>
                <a:spcPts val="0"/>
              </a:spcAft>
              <a:buFont typeface="Wingdings" panose="05000000000000000000" pitchFamily="2" charset="2"/>
              <a:buChar char="§"/>
            </a:pPr>
            <a:r>
              <a:rPr lang="en-US" sz="1800" b="1" dirty="0">
                <a:solidFill>
                  <a:schemeClr val="bg1"/>
                </a:solidFill>
              </a:rPr>
              <a:t>Enter your password.</a:t>
            </a:r>
          </a:p>
          <a:p>
            <a:pPr marL="165100" lvl="1" indent="-165100">
              <a:spcBef>
                <a:spcPts val="1800"/>
              </a:spcBef>
              <a:spcAft>
                <a:spcPts val="600"/>
              </a:spcAft>
              <a:buFont typeface="Arial" panose="020B0604020202020204" pitchFamily="34" charset="0"/>
              <a:buChar char="•"/>
            </a:pPr>
            <a:r>
              <a:rPr lang="en-US" sz="1800" b="1" dirty="0">
                <a:solidFill>
                  <a:schemeClr val="accent1"/>
                </a:solidFill>
              </a:rPr>
              <a:t>All:</a:t>
            </a:r>
          </a:p>
          <a:p>
            <a:pPr marL="342900" lvl="1" indent="-177800">
              <a:spcAft>
                <a:spcPts val="600"/>
              </a:spcAft>
              <a:buFont typeface="Wingdings" panose="05000000000000000000" pitchFamily="2" charset="2"/>
              <a:buChar char="§"/>
            </a:pPr>
            <a:r>
              <a:rPr lang="en-US" sz="1800" b="1" dirty="0"/>
              <a:t>If the copy was successful, you will return to your command line prompt and no error messages will be displayed.</a:t>
            </a:r>
            <a:endParaRPr lang="en-US" sz="1800" b="1" dirty="0">
              <a:solidFill>
                <a:schemeClr val="bg1"/>
              </a:solidFill>
            </a:endParaRPr>
          </a:p>
          <a:p>
            <a:pPr marL="742950" lvl="1" indent="-285750">
              <a:spcAft>
                <a:spcPts val="600"/>
              </a:spcAft>
              <a:buFont typeface="Wingdings" panose="05000000000000000000" pitchFamily="2" charset="2"/>
              <a:buChar char="§"/>
            </a:pPr>
            <a:endParaRPr lang="en-US" sz="1800" b="1" dirty="0">
              <a:solidFill>
                <a:schemeClr val="bg1"/>
              </a:solidFill>
            </a:endParaRPr>
          </a:p>
          <a:p>
            <a:pPr marL="285750" indent="-285750">
              <a:spcAft>
                <a:spcPts val="1600"/>
              </a:spcAft>
              <a:buFont typeface="Arial" panose="020B0604020202020204" pitchFamily="34" charset="0"/>
              <a:buChar char="•"/>
            </a:pPr>
            <a:endParaRPr lang="en-US" sz="1800" b="1" dirty="0">
              <a:solidFill>
                <a:schemeClr val="bg1"/>
              </a:solidFill>
            </a:endParaRPr>
          </a:p>
          <a:p>
            <a:pPr>
              <a:spcAft>
                <a:spcPts val="1600"/>
              </a:spcAft>
            </a:pPr>
            <a:endParaRPr lang="en-US" sz="1800" b="1" dirty="0"/>
          </a:p>
          <a:p>
            <a:pPr marL="285750" indent="-285750">
              <a:spcAft>
                <a:spcPts val="1600"/>
              </a:spcAft>
              <a:buFont typeface="Arial" panose="020B0604020202020204" pitchFamily="34" charset="0"/>
              <a:buChar char="•"/>
            </a:pPr>
            <a:endParaRPr lang="en-US" sz="1800" b="1" dirty="0"/>
          </a:p>
          <a:p>
            <a:pPr marL="285750" indent="-285750">
              <a:spcAft>
                <a:spcPts val="1600"/>
              </a:spcAft>
              <a:buFont typeface="Arial" panose="020B0604020202020204" pitchFamily="34" charset="0"/>
              <a:buChar char="•"/>
            </a:pPr>
            <a:endParaRPr lang="en-US" sz="1800" b="1" dirty="0"/>
          </a:p>
          <a:p>
            <a:pPr>
              <a:spcAft>
                <a:spcPts val="1800"/>
              </a:spcAft>
            </a:pPr>
            <a:endParaRPr lang="en-US" sz="1800" b="1" dirty="0"/>
          </a:p>
          <a:p>
            <a:pPr>
              <a:spcAft>
                <a:spcPts val="1800"/>
              </a:spcAft>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2F72D3ED-1995-F442-8380-CD5E643353D0}" type="slidenum">
              <a:rPr lang="en-US" b="1" smtClean="0">
                <a:solidFill>
                  <a:schemeClr val="accent1"/>
                </a:solidFill>
              </a:rPr>
              <a:t>8</a:t>
            </a:fld>
            <a:r>
              <a:rPr lang="en-US" b="1" dirty="0">
                <a:solidFill>
                  <a:srgbClr val="892034"/>
                </a:solidFill>
              </a:rPr>
              <a:t>: Copy the SSH key to the VM</a:t>
            </a:r>
          </a:p>
        </p:txBody>
      </p:sp>
    </p:spTree>
    <p:extLst>
      <p:ext uri="{BB962C8B-B14F-4D97-AF65-F5344CB8AC3E}">
        <p14:creationId xmlns:p14="http://schemas.microsoft.com/office/powerpoint/2010/main" val="313008701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9946</TotalTime>
  <Words>1579</Words>
  <Application>Microsoft Macintosh PowerPoint</Application>
  <PresentationFormat>Letter Paper (8.5x11 in)</PresentationFormat>
  <Paragraphs>165</Paragraphs>
  <Slides>13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441</cp:revision>
  <dcterms:created xsi:type="dcterms:W3CDTF">2002-09-12T17:13:32Z</dcterms:created>
  <dcterms:modified xsi:type="dcterms:W3CDTF">2019-01-13T19:01:18Z</dcterms:modified>
</cp:coreProperties>
</file>