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8"/>
  </p:notesMasterIdLst>
  <p:handoutMasterIdLst>
    <p:handoutMasterId r:id="rId9"/>
  </p:handoutMasterIdLst>
  <p:sldIdLst>
    <p:sldId id="333" r:id="rId3"/>
    <p:sldId id="312" r:id="rId4"/>
    <p:sldId id="340" r:id="rId5"/>
    <p:sldId id="341" r:id="rId6"/>
    <p:sldId id="352" r:id="rId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95238" autoAdjust="0"/>
  </p:normalViewPr>
  <p:slideViewPr>
    <p:cSldViewPr snapToGrid="0">
      <p:cViewPr varScale="1">
        <p:scale>
          <a:sx n="117" d="100"/>
          <a:sy n="117" d="100"/>
        </p:scale>
        <p:origin x="2416" y="184"/>
      </p:cViewPr>
      <p:guideLst>
        <p:guide orient="horz" pos="3144"/>
        <p:guide pos="144"/>
        <p:guide pos="5616"/>
        <p:guide pos="2664"/>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Server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Spring 2020</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Accessing Our Amazon </a:t>
            </a:r>
            <a:r>
              <a:rPr lang="en-US" b="1">
                <a:solidFill>
                  <a:srgbClr val="892034"/>
                </a:solidFill>
              </a:rPr>
              <a:t>AWS Server</a:t>
            </a:r>
            <a:endParaRPr lang="en-US" b="1" dirty="0">
              <a:solidFill>
                <a:srgbClr val="892034"/>
              </a:solidFill>
            </a:endParaRP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5BFAB51-5CC9-46A7-B889-66C3F9A2EFCA}"/>
              </a:ext>
            </a:extLst>
          </p:cNvPr>
          <p:cNvPicPr>
            <a:picLocks noChangeAspect="1"/>
          </p:cNvPicPr>
          <p:nvPr/>
        </p:nvPicPr>
        <p:blipFill rotWithShape="1">
          <a:blip r:embed="rId3">
            <a:extLst>
              <a:ext uri="{28A0092B-C50C-407E-A947-70E740481C1C}">
                <a14:useLocalDpi xmlns:a14="http://schemas.microsoft.com/office/drawing/2010/main" val="0"/>
              </a:ext>
            </a:extLst>
          </a:blip>
          <a:srcRect r="25540"/>
          <a:stretch/>
        </p:blipFill>
        <p:spPr>
          <a:xfrm>
            <a:off x="2716334" y="699687"/>
            <a:ext cx="6199066" cy="3805078"/>
          </a:xfrm>
          <a:prstGeom prst="rect">
            <a:avLst/>
          </a:prstGeom>
        </p:spPr>
      </p:pic>
      <p:sp>
        <p:nvSpPr>
          <p:cNvPr id="80979" name="Rectangle 3155"/>
          <p:cNvSpPr>
            <a:spLocks noChangeArrowheads="1"/>
          </p:cNvSpPr>
          <p:nvPr/>
        </p:nvSpPr>
        <p:spPr bwMode="auto">
          <a:xfrm>
            <a:off x="228600" y="861247"/>
            <a:ext cx="2326341" cy="3482154"/>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the course instruction team with the subject line: “Amazon AWS ECE Account”.</a:t>
            </a:r>
          </a:p>
          <a:p>
            <a:pPr marL="176213" indent="-176213">
              <a:spcAft>
                <a:spcPct val="50000"/>
              </a:spcAft>
              <a:buFontTx/>
              <a:buChar char="•"/>
            </a:pPr>
            <a:r>
              <a:rPr lang="en-US" sz="1800" b="1" dirty="0">
                <a:solidFill>
                  <a:schemeClr val="bg1"/>
                </a:solidFill>
              </a:rPr>
              <a:t>This email will contain your account username and initial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cxnSp>
        <p:nvCxnSpPr>
          <p:cNvPr id="7" name="Straight Connector 6">
            <a:extLst>
              <a:ext uri="{FF2B5EF4-FFF2-40B4-BE49-F238E27FC236}">
                <a16:creationId xmlns:a16="http://schemas.microsoft.com/office/drawing/2014/main" id="{C51A8EAF-C9C1-BC47-9465-A3ABEA74D06F}"/>
              </a:ext>
            </a:extLst>
          </p:cNvPr>
          <p:cNvCxnSpPr>
            <a:cxnSpLocks/>
          </p:cNvCxnSpPr>
          <p:nvPr/>
        </p:nvCxnSpPr>
        <p:spPr>
          <a:xfrm flipV="1">
            <a:off x="2595282" y="1815353"/>
            <a:ext cx="605118" cy="170777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sp>
        <p:nvSpPr>
          <p:cNvPr id="9" name="Rectangle 8">
            <a:extLst>
              <a:ext uri="{FF2B5EF4-FFF2-40B4-BE49-F238E27FC236}">
                <a16:creationId xmlns:a16="http://schemas.microsoft.com/office/drawing/2014/main" id="{8D5A4E96-7C7F-4E60-8FF7-3B5F9E43F44B}"/>
              </a:ext>
            </a:extLst>
          </p:cNvPr>
          <p:cNvSpPr/>
          <p:nvPr/>
        </p:nvSpPr>
        <p:spPr>
          <a:xfrm>
            <a:off x="3153574" y="1469102"/>
            <a:ext cx="1620132" cy="33280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5446060" cy="3880273"/>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marL="347663">
              <a:spcAft>
                <a:spcPts val="0"/>
              </a:spcAft>
            </a:pPr>
            <a:r>
              <a:rPr lang="en-US" sz="1800" b="1" dirty="0">
                <a:solidFill>
                  <a:schemeClr val="accent1"/>
                </a:solidFill>
              </a:rPr>
              <a:t>ssh &lt;</a:t>
            </a:r>
            <a:r>
              <a:rPr lang="en-US" sz="1800" b="1" err="1">
                <a:solidFill>
                  <a:schemeClr val="accent1"/>
                </a:solidFill>
              </a:rPr>
              <a:t>tuid</a:t>
            </a:r>
            <a:r>
              <a:rPr lang="en-US" sz="1800" b="1">
                <a:solidFill>
                  <a:schemeClr val="accent1"/>
                </a:solidFill>
              </a:rPr>
              <a:t>&gt;@54.234.94.88</a:t>
            </a:r>
            <a:endParaRPr lang="en-US" sz="1800" b="1" dirty="0">
              <a:solidFill>
                <a:schemeClr val="accent1"/>
              </a:solidFill>
            </a:endParaRP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right;</a:t>
            </a:r>
            <a:br>
              <a:rPr lang="en-US" sz="1800" b="1" dirty="0">
                <a:solidFill>
                  <a:schemeClr val="bg1"/>
                </a:solidFill>
              </a:rPr>
            </a:br>
            <a:r>
              <a:rPr lang="en-US" sz="1800" b="1" dirty="0">
                <a:solidFill>
                  <a:schemeClr val="bg1"/>
                </a:solidFill>
              </a:rPr>
              <a:t>Mac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a:t>
            </a:r>
            <a:br>
              <a:rPr lang="en-US" sz="1800" b="1" dirty="0">
                <a:solidFill>
                  <a:schemeClr val="bg1"/>
                </a:solidFill>
              </a:rPr>
            </a:br>
            <a:r>
              <a:rPr lang="en-US" sz="1800" b="1" dirty="0">
                <a:solidFill>
                  <a:schemeClr val="bg1"/>
                </a:solidFill>
              </a:rPr>
              <a:t>your copy and paste tools). Note that the </a:t>
            </a:r>
            <a:br>
              <a:rPr lang="en-US" sz="1800" b="1" dirty="0">
                <a:solidFill>
                  <a:schemeClr val="bg1"/>
                </a:solidFill>
              </a:rPr>
            </a:br>
            <a:r>
              <a:rPr lang="en-US" sz="1800" b="1" dirty="0">
                <a:solidFill>
                  <a:schemeClr val="bg1"/>
                </a:solidFill>
              </a:rPr>
              <a:t>keyboard tool does not echo your keystrokes </a:t>
            </a:r>
            <a:br>
              <a:rPr lang="en-US" sz="1800" b="1" dirty="0">
                <a:solidFill>
                  <a:schemeClr val="bg1"/>
                </a:solidFill>
              </a:rPr>
            </a:br>
            <a:r>
              <a:rPr lang="en-US" sz="1800" b="1" dirty="0">
                <a:solidFill>
                  <a:schemeClr val="bg1"/>
                </a:solidFill>
              </a:rPr>
              <a:t>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Changing Your Password</a:t>
            </a:r>
          </a:p>
        </p:txBody>
      </p:sp>
      <p:grpSp>
        <p:nvGrpSpPr>
          <p:cNvPr id="2" name="Group 1">
            <a:extLst>
              <a:ext uri="{FF2B5EF4-FFF2-40B4-BE49-F238E27FC236}">
                <a16:creationId xmlns:a16="http://schemas.microsoft.com/office/drawing/2014/main" id="{2A8E99F4-393C-DA41-8452-0139CB3EAB6C}"/>
              </a:ext>
            </a:extLst>
          </p:cNvPr>
          <p:cNvGrpSpPr/>
          <p:nvPr/>
        </p:nvGrpSpPr>
        <p:grpSpPr>
          <a:xfrm>
            <a:off x="5850498" y="605688"/>
            <a:ext cx="3063240" cy="3889360"/>
            <a:chOff x="5850498" y="901116"/>
            <a:chExt cx="3063240" cy="3889360"/>
          </a:xfrm>
        </p:grpSpPr>
        <p:pic>
          <p:nvPicPr>
            <p:cNvPr id="3" name="Picture 2">
              <a:extLst>
                <a:ext uri="{FF2B5EF4-FFF2-40B4-BE49-F238E27FC236}">
                  <a16:creationId xmlns:a16="http://schemas.microsoft.com/office/drawing/2014/main" id="{C50EFCCD-F48A-4A33-BEC5-7EA7BA29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498" y="901116"/>
              <a:ext cx="3063240" cy="1758527"/>
            </a:xfrm>
            <a:prstGeom prst="rect">
              <a:avLst/>
            </a:prstGeom>
          </p:spPr>
        </p:pic>
        <p:pic>
          <p:nvPicPr>
            <p:cNvPr id="7" name="Picture 6">
              <a:extLst>
                <a:ext uri="{FF2B5EF4-FFF2-40B4-BE49-F238E27FC236}">
                  <a16:creationId xmlns:a16="http://schemas.microsoft.com/office/drawing/2014/main" id="{3DA58B30-C1DB-EE46-AD04-2D8B0788716A}"/>
                </a:ext>
              </a:extLst>
            </p:cNvPr>
            <p:cNvPicPr>
              <a:picLocks noChangeAspect="1"/>
            </p:cNvPicPr>
            <p:nvPr/>
          </p:nvPicPr>
          <p:blipFill rotWithShape="1">
            <a:blip r:embed="rId4">
              <a:extLst>
                <a:ext uri="{28A0092B-C50C-407E-A947-70E740481C1C}">
                  <a14:useLocalDpi xmlns:a14="http://schemas.microsoft.com/office/drawing/2010/main" val="0"/>
                </a:ext>
              </a:extLst>
            </a:blip>
            <a:srcRect t="74064" r="34890"/>
            <a:stretch/>
          </p:blipFill>
          <p:spPr>
            <a:xfrm>
              <a:off x="5850498" y="2871381"/>
              <a:ext cx="3063240" cy="702371"/>
            </a:xfrm>
            <a:prstGeom prst="rect">
              <a:avLst/>
            </a:prstGeom>
          </p:spPr>
        </p:pic>
        <p:pic>
          <p:nvPicPr>
            <p:cNvPr id="9" name="Picture 8">
              <a:extLst>
                <a:ext uri="{FF2B5EF4-FFF2-40B4-BE49-F238E27FC236}">
                  <a16:creationId xmlns:a16="http://schemas.microsoft.com/office/drawing/2014/main" id="{0BD1873E-A38C-2347-B16E-C4C3211E147A}"/>
                </a:ext>
              </a:extLst>
            </p:cNvPr>
            <p:cNvPicPr>
              <a:picLocks noChangeAspect="1"/>
            </p:cNvPicPr>
            <p:nvPr/>
          </p:nvPicPr>
          <p:blipFill rotWithShape="1">
            <a:blip r:embed="rId5">
              <a:extLst>
                <a:ext uri="{28A0092B-C50C-407E-A947-70E740481C1C}">
                  <a14:useLocalDpi xmlns:a14="http://schemas.microsoft.com/office/drawing/2010/main" val="0"/>
                </a:ext>
              </a:extLst>
            </a:blip>
            <a:srcRect t="43364" r="29634" b="18240"/>
            <a:stretch/>
          </p:blipFill>
          <p:spPr>
            <a:xfrm>
              <a:off x="5850498" y="3823186"/>
              <a:ext cx="3063240" cy="967290"/>
            </a:xfrm>
            <a:prstGeom prst="rect">
              <a:avLst/>
            </a:prstGeom>
          </p:spPr>
        </p:pic>
      </p:gr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600" y="4642338"/>
            <a:ext cx="8686800" cy="1987062"/>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for your current password.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a:t>
            </a:r>
            <a:br>
              <a:rPr lang="en-US" sz="1800" b="1" dirty="0">
                <a:solidFill>
                  <a:schemeClr val="bg1"/>
                </a:solidFill>
              </a:rPr>
            </a:br>
            <a:r>
              <a:rPr lang="en-US" sz="1800" b="1" dirty="0">
                <a:solidFill>
                  <a:schemeClr val="bg1"/>
                </a:solidFill>
              </a:rPr>
              <a:t>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ssh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4800600" cy="5632311"/>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a:t>
            </a:r>
          </a:p>
          <a:p>
            <a:pPr marL="342900" indent="-177800">
              <a:spcAft>
                <a:spcPts val="600"/>
              </a:spcAft>
              <a:buFont typeface="Wingdings" pitchFamily="2" charset="2"/>
              <a:buChar char="§"/>
            </a:pPr>
            <a:r>
              <a:rPr lang="en-US" sz="1800" b="1" dirty="0"/>
              <a:t>ssh-keygen</a:t>
            </a:r>
          </a:p>
          <a:p>
            <a:pPr marL="342900" indent="-177800">
              <a:spcAft>
                <a:spcPts val="0"/>
              </a:spcAft>
              <a:buFont typeface="Wingdings" pitchFamily="2" charset="2"/>
              <a:buChar char="§"/>
            </a:pPr>
            <a:r>
              <a:rPr lang="en-US" sz="18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a:p>
            <a:pPr marL="165100" indent="-165100">
              <a:spcBef>
                <a:spcPts val="1200"/>
              </a:spcBef>
              <a:spcAft>
                <a:spcPts val="600"/>
              </a:spcAft>
              <a:buFont typeface="Arial" panose="020B0604020202020204" pitchFamily="34" charset="0"/>
              <a:buChar char="•"/>
            </a:pPr>
            <a:r>
              <a:rPr lang="en-US" sz="1800" b="1" dirty="0"/>
              <a:t>To generate a key pair, type this command:</a:t>
            </a:r>
          </a:p>
          <a:p>
            <a:pPr marL="342900" indent="-177800">
              <a:spcAft>
                <a:spcPts val="600"/>
              </a:spcAft>
              <a:buFont typeface="Wingdings" pitchFamily="2" charset="2"/>
              <a:buChar char="§"/>
            </a:pPr>
            <a:r>
              <a:rPr lang="en-US" sz="1800" b="1" dirty="0"/>
              <a:t>ssh-copy-id &lt;tuid&gt;@54.234.94.88</a:t>
            </a:r>
          </a:p>
          <a:p>
            <a:pPr marL="342900" indent="-177800">
              <a:spcAft>
                <a:spcPts val="1200"/>
              </a:spcAft>
              <a:buFont typeface="Wingdings" pitchFamily="2" charset="2"/>
              <a:buChar char="§"/>
            </a:pPr>
            <a:r>
              <a:rPr lang="en-US" sz="18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4</a:t>
            </a:fld>
            <a:r>
              <a:rPr lang="en-US" b="1" dirty="0">
                <a:solidFill>
                  <a:srgbClr val="892034"/>
                </a:solidFill>
              </a:rPr>
              <a:t>: Automatic Login</a:t>
            </a:r>
          </a:p>
        </p:txBody>
      </p:sp>
      <p:pic>
        <p:nvPicPr>
          <p:cNvPr id="10" name="Picture 9">
            <a:extLst>
              <a:ext uri="{FF2B5EF4-FFF2-40B4-BE49-F238E27FC236}">
                <a16:creationId xmlns:a16="http://schemas.microsoft.com/office/drawing/2014/main" id="{4B65C36F-8CBD-4FF7-89C7-622590E93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661" y="1252140"/>
            <a:ext cx="3677739" cy="2109648"/>
          </a:xfrm>
          <a:prstGeom prst="rect">
            <a:avLst/>
          </a:prstGeom>
        </p:spPr>
      </p:pic>
      <p:pic>
        <p:nvPicPr>
          <p:cNvPr id="11" name="Picture 10">
            <a:extLst>
              <a:ext uri="{FF2B5EF4-FFF2-40B4-BE49-F238E27FC236}">
                <a16:creationId xmlns:a16="http://schemas.microsoft.com/office/drawing/2014/main" id="{AAF3F073-46E0-4A66-AB2B-4438F15C7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661" y="3810018"/>
            <a:ext cx="3667729" cy="2109649"/>
          </a:xfrm>
          <a:prstGeom prst="rect">
            <a:avLst/>
          </a:prstGeom>
        </p:spPr>
      </p:pic>
    </p:spTree>
    <p:extLst>
      <p:ext uri="{BB962C8B-B14F-4D97-AF65-F5344CB8AC3E}">
        <p14:creationId xmlns:p14="http://schemas.microsoft.com/office/powerpoint/2010/main" val="262108813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10206</TotalTime>
  <Words>589</Words>
  <Application>Microsoft Macintosh PowerPoint</Application>
  <PresentationFormat>Letter Paper (8.5x11 in)</PresentationFormat>
  <Paragraphs>57</Paragraphs>
  <Slides>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448</cp:revision>
  <dcterms:created xsi:type="dcterms:W3CDTF">2002-09-12T17:13:32Z</dcterms:created>
  <dcterms:modified xsi:type="dcterms:W3CDTF">2019-10-19T15:40:49Z</dcterms:modified>
</cp:coreProperties>
</file>