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Lst>
  <p:notesMasterIdLst>
    <p:notesMasterId r:id="rId9"/>
  </p:notesMasterIdLst>
  <p:handoutMasterIdLst>
    <p:handoutMasterId r:id="rId10"/>
  </p:handoutMasterIdLst>
  <p:sldIdLst>
    <p:sldId id="333" r:id="rId3"/>
    <p:sldId id="312" r:id="rId4"/>
    <p:sldId id="340" r:id="rId5"/>
    <p:sldId id="341" r:id="rId6"/>
    <p:sldId id="353" r:id="rId7"/>
    <p:sldId id="352" r:id="rId8"/>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144" userDrawn="1">
          <p15:clr>
            <a:srgbClr val="A4A3A4"/>
          </p15:clr>
        </p15:guide>
        <p15:guide id="3" pos="5616" userDrawn="1">
          <p15:clr>
            <a:srgbClr val="A4A3A4"/>
          </p15:clr>
        </p15:guide>
        <p15:guide id="4" pos="2664"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a:srgbClr val="892034"/>
    <a:srgbClr val="E5E7F0"/>
    <a:srgbClr val="D9F8FF"/>
    <a:srgbClr val="FFFFFF"/>
    <a:srgbClr val="01FFF5"/>
    <a:srgbClr val="95F9FF"/>
    <a:srgbClr val="333399"/>
    <a:srgbClr val="333499"/>
    <a:srgbClr val="EFF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62" autoAdjust="0"/>
    <p:restoredTop sz="95238" autoAdjust="0"/>
  </p:normalViewPr>
  <p:slideViewPr>
    <p:cSldViewPr snapToGrid="0">
      <p:cViewPr varScale="1">
        <p:scale>
          <a:sx n="87" d="100"/>
          <a:sy n="87" d="100"/>
        </p:scale>
        <p:origin x="90" y="588"/>
      </p:cViewPr>
      <p:guideLst>
        <p:guide orient="horz" pos="3144"/>
        <p:guide pos="144"/>
        <p:guide pos="5616"/>
        <p:guide pos="2664"/>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1</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210352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2</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95738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3</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16922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4</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2513996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565D6-C9A9-40B4-B6E6-5887FB414E06}" type="slidenum">
              <a:rPr lang="en-US"/>
              <a:pPr/>
              <a:t>5</a:t>
            </a:fld>
            <a:endParaRPr lang="en-US"/>
          </a:p>
        </p:txBody>
      </p:sp>
      <p:sp>
        <p:nvSpPr>
          <p:cNvPr id="81922" name="Rectangle 2050"/>
          <p:cNvSpPr>
            <a:spLocks noGrp="1" noRot="1" noChangeAspect="1" noChangeArrowheads="1" noTextEdit="1"/>
          </p:cNvSpPr>
          <p:nvPr>
            <p:ph type="sldImg"/>
          </p:nvPr>
        </p:nvSpPr>
        <p:spPr>
          <a:ln/>
        </p:spPr>
      </p:sp>
      <p:sp>
        <p:nvSpPr>
          <p:cNvPr id="81923" name="Rectangle 2051"/>
          <p:cNvSpPr>
            <a:spLocks noGrp="1" noChangeArrowheads="1"/>
          </p:cNvSpPr>
          <p:nvPr>
            <p:ph type="body" idx="1"/>
          </p:nvPr>
        </p:nvSpPr>
        <p:spPr>
          <a:xfrm>
            <a:off x="412750" y="4554538"/>
            <a:ext cx="6550025" cy="4314825"/>
          </a:xfrm>
        </p:spPr>
        <p:txBody>
          <a:bodyPr/>
          <a:lstStyle/>
          <a:p>
            <a:endParaRPr lang="en-US"/>
          </a:p>
        </p:txBody>
      </p:sp>
    </p:spTree>
    <p:extLst>
      <p:ext uri="{BB962C8B-B14F-4D97-AF65-F5344CB8AC3E}">
        <p14:creationId xmlns:p14="http://schemas.microsoft.com/office/powerpoint/2010/main" val="95134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CE566-1B3E-1148-8DF9-F19FC4B4A325}"/>
              </a:ext>
            </a:extLst>
          </p:cNvPr>
          <p:cNvSpPr/>
          <p:nvPr userDrawn="1"/>
        </p:nvSpPr>
        <p:spPr>
          <a:xfrm>
            <a:off x="228600" y="228600"/>
            <a:ext cx="8686800" cy="6400800"/>
          </a:xfrm>
          <a:prstGeom prst="rect">
            <a:avLst/>
          </a:prstGeom>
          <a:noFill/>
          <a:ln w="38100">
            <a:solidFill>
              <a:srgbClr val="333399"/>
            </a:solidFill>
          </a:ln>
          <a:effectLst>
            <a:outerShdw blurRad="50800" dist="38100" dir="2700000" algn="tl" rotWithShape="0">
              <a:srgbClr val="33349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8"/>
          <p:cNvSpPr txBox="1">
            <a:spLocks noChangeArrowheads="1"/>
          </p:cNvSpPr>
          <p:nvPr userDrawn="1"/>
        </p:nvSpPr>
        <p:spPr bwMode="auto">
          <a:xfrm>
            <a:off x="385295" y="43934"/>
            <a:ext cx="4448175"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1111 – Engineering Computation I</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333399"/>
              </a:gs>
              <a:gs pos="100000">
                <a:srgbClr val="E5E7F0">
                  <a:alpha val="50196"/>
                </a:srgbClr>
              </a:gs>
            </a:gsLst>
            <a:lin ang="0" scaled="1"/>
          </a:gradFill>
          <a:ln w="9525">
            <a:noFill/>
            <a:miter lim="800000"/>
            <a:headEnd/>
            <a:tailEnd/>
          </a:ln>
          <a:effectLst/>
        </p:spPr>
        <p:txBody>
          <a:bodyPr wrap="none" anchor="ctr"/>
          <a:lstStyle/>
          <a:p>
            <a:pPr>
              <a:defRPr/>
            </a:pPr>
            <a:endParaRPr lang="en-US"/>
          </a:p>
        </p:txBody>
      </p:sp>
      <p:sp>
        <p:nvSpPr>
          <p:cNvPr id="1069" name="Text Box 45"/>
          <p:cNvSpPr txBox="1">
            <a:spLocks noChangeArrowheads="1"/>
          </p:cNvSpPr>
          <p:nvPr/>
        </p:nvSpPr>
        <p:spPr bwMode="auto">
          <a:xfrm>
            <a:off x="227013" y="6673334"/>
            <a:ext cx="8683624" cy="184666"/>
          </a:xfrm>
          <a:prstGeom prst="rect">
            <a:avLst/>
          </a:prstGeom>
          <a:noFill/>
          <a:ln w="9525">
            <a:noFill/>
            <a:miter lim="800000"/>
            <a:headEnd/>
            <a:tailEnd/>
          </a:ln>
          <a:effectLst/>
        </p:spPr>
        <p:txBody>
          <a:bodyPr wrap="square" lIns="0" tIns="0" rIns="0" bIns="0">
            <a:spAutoFit/>
          </a:bodyPr>
          <a:lstStyle/>
          <a:p>
            <a:pPr marL="0" indent="0">
              <a:spcBef>
                <a:spcPct val="50000"/>
              </a:spcBef>
              <a:tabLst>
                <a:tab pos="4330700" algn="ctr"/>
                <a:tab pos="8621713" algn="r"/>
              </a:tabLst>
              <a:defRPr/>
            </a:pPr>
            <a:r>
              <a:rPr lang="en-US" sz="1200" b="1" dirty="0">
                <a:solidFill>
                  <a:srgbClr val="333399"/>
                </a:solidFill>
              </a:rPr>
              <a:t>ECE 1111: Server Account Creation	Slide </a:t>
            </a:r>
            <a:fld id="{56D32A91-0AE1-4806-AC33-D8959F4B7E0D}" type="slidenum">
              <a:rPr lang="en-US" sz="1200" b="1" smtClean="0">
                <a:solidFill>
                  <a:srgbClr val="333399"/>
                </a:solidFill>
              </a:rPr>
              <a:pPr marL="0" indent="0">
                <a:spcBef>
                  <a:spcPct val="50000"/>
                </a:spcBef>
                <a:tabLst>
                  <a:tab pos="4330700" algn="ctr"/>
                  <a:tab pos="8621713" algn="r"/>
                </a:tabLst>
                <a:defRPr/>
              </a:pPr>
              <a:t>‹#›</a:t>
            </a:fld>
            <a:r>
              <a:rPr lang="en-US" sz="1200" b="1" dirty="0">
                <a:solidFill>
                  <a:srgbClr val="333399"/>
                </a:solidFill>
              </a:rPr>
              <a:t>	Spring 2021</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www.youtube.com/watch?v=ubCNZRNjhyo&amp;ab_channel=Academind" TargetMode="External"/><Relationship Id="rId1" Type="http://schemas.openxmlformats.org/officeDocument/2006/relationships/slideLayout" Target="../slideLayouts/slideLayout1.xml"/><Relationship Id="rId6" Type="http://schemas.openxmlformats.org/officeDocument/2006/relationships/hyperlink" Target="https://www.youtube.com/watch?v=mZ5H8sn_2ZI&amp;ab_channel=AmazonWebServices" TargetMode="External"/><Relationship Id="rId5" Type="http://schemas.openxmlformats.org/officeDocument/2006/relationships/image" Target="../media/image2.png"/><Relationship Id="rId4" Type="http://schemas.openxmlformats.org/officeDocument/2006/relationships/hyperlink" Target="https://www.youtube.com/user/AmazonWebServic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ROX039ckO8&amp;ab_channel=MacOSPro"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youtube.com/watch?v=PmmK6_WEpV4&amp;ab_channel=DanielHeater" TargetMode="External"/><Relationship Id="rId5" Type="http://schemas.openxmlformats.org/officeDocument/2006/relationships/hyperlink" Target="https://www.isip.piconepress.com/courses/temple/unvs_0822/resources/cluster_login.mp4" TargetMode="External"/><Relationship Id="rId4" Type="http://schemas.openxmlformats.org/officeDocument/2006/relationships/hyperlink" Target="http://mobaxterm.mobatek.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211015" y="636858"/>
            <a:ext cx="8707902" cy="369332"/>
          </a:xfrm>
          <a:prstGeom prst="rect">
            <a:avLst/>
          </a:prstGeom>
          <a:noFill/>
          <a:ln w="9525">
            <a:noFill/>
            <a:miter lim="800000"/>
            <a:headEnd/>
            <a:tailEnd/>
          </a:ln>
        </p:spPr>
        <p:txBody>
          <a:bodyPr wrap="square" lIns="0" tIns="0" rIns="0" bIns="0">
            <a:spAutoFit/>
          </a:bodyPr>
          <a:lstStyle/>
          <a:p>
            <a:pPr algn="ctr">
              <a:spcBef>
                <a:spcPct val="50000"/>
              </a:spcBef>
            </a:pPr>
            <a:r>
              <a:rPr lang="en-US" b="1" dirty="0">
                <a:solidFill>
                  <a:schemeClr val="accent1"/>
                </a:solidFill>
              </a:rPr>
              <a:t>Getting Started: </a:t>
            </a:r>
            <a:r>
              <a:rPr lang="en-US" b="1" dirty="0">
                <a:solidFill>
                  <a:srgbClr val="892034"/>
                </a:solidFill>
              </a:rPr>
              <a:t>Accessing Our Amazon </a:t>
            </a:r>
            <a:r>
              <a:rPr lang="en-US" b="1">
                <a:solidFill>
                  <a:srgbClr val="892034"/>
                </a:solidFill>
              </a:rPr>
              <a:t>AWS Server</a:t>
            </a:r>
            <a:endParaRPr lang="en-US" b="1" dirty="0">
              <a:solidFill>
                <a:srgbClr val="892034"/>
              </a:solidFill>
            </a:endParaRPr>
          </a:p>
        </p:txBody>
      </p:sp>
      <p:sp>
        <p:nvSpPr>
          <p:cNvPr id="2" name="TextBox 1">
            <a:extLst>
              <a:ext uri="{FF2B5EF4-FFF2-40B4-BE49-F238E27FC236}">
                <a16:creationId xmlns:a16="http://schemas.microsoft.com/office/drawing/2014/main" id="{23E57E56-93DD-D443-BB26-3FABC3FCF588}"/>
              </a:ext>
            </a:extLst>
          </p:cNvPr>
          <p:cNvSpPr txBox="1"/>
          <p:nvPr/>
        </p:nvSpPr>
        <p:spPr>
          <a:xfrm>
            <a:off x="1519518" y="255494"/>
            <a:ext cx="184731" cy="461665"/>
          </a:xfrm>
          <a:prstGeom prst="rect">
            <a:avLst/>
          </a:prstGeom>
          <a:noFill/>
        </p:spPr>
        <p:txBody>
          <a:bodyPr wrap="none" rtlCol="0">
            <a:spAutoFit/>
          </a:bodyPr>
          <a:lstStyle/>
          <a:p>
            <a:endParaRPr lang="en-US" dirty="0"/>
          </a:p>
        </p:txBody>
      </p:sp>
      <p:pic>
        <p:nvPicPr>
          <p:cNvPr id="7" name="Picture 6">
            <a:hlinkClick r:id="rId2"/>
            <a:extLst>
              <a:ext uri="{FF2B5EF4-FFF2-40B4-BE49-F238E27FC236}">
                <a16:creationId xmlns:a16="http://schemas.microsoft.com/office/drawing/2014/main" id="{1445B642-9CF7-CE4D-BCE9-6E220D447E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275" y="4319027"/>
            <a:ext cx="4699213" cy="1868224"/>
          </a:xfrm>
          <a:prstGeom prst="rect">
            <a:avLst/>
          </a:prstGeom>
          <a:ln w="25400">
            <a:noFill/>
          </a:ln>
          <a:effectLst>
            <a:outerShdw blurRad="292100" dist="139700" dir="2700000" algn="tl" rotWithShape="0">
              <a:srgbClr val="333333">
                <a:alpha val="65000"/>
              </a:srgbClr>
            </a:outerShdw>
          </a:effectLst>
        </p:spPr>
      </p:pic>
      <p:pic>
        <p:nvPicPr>
          <p:cNvPr id="8" name="Picture 7">
            <a:hlinkClick r:id="rId4"/>
            <a:extLst>
              <a:ext uri="{FF2B5EF4-FFF2-40B4-BE49-F238E27FC236}">
                <a16:creationId xmlns:a16="http://schemas.microsoft.com/office/drawing/2014/main" id="{1626A68C-6130-F548-B539-AEAA185F3D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1545" y="1479887"/>
            <a:ext cx="3885943" cy="1852008"/>
          </a:xfrm>
          <a:prstGeom prst="rect">
            <a:avLst/>
          </a:prstGeom>
          <a:ln w="25400">
            <a:noFill/>
          </a:ln>
          <a:effectLst>
            <a:outerShdw blurRad="292100" dist="139700" dir="2700000" algn="tl" rotWithShape="0">
              <a:srgbClr val="333333">
                <a:alpha val="65000"/>
              </a:srgbClr>
            </a:outerShdw>
          </a:effectLst>
        </p:spPr>
      </p:pic>
      <p:pic>
        <p:nvPicPr>
          <p:cNvPr id="10" name="Picture 9">
            <a:hlinkClick r:id="rId6"/>
            <a:extLst>
              <a:ext uri="{FF2B5EF4-FFF2-40B4-BE49-F238E27FC236}">
                <a16:creationId xmlns:a16="http://schemas.microsoft.com/office/drawing/2014/main" id="{8EF2A16E-8325-AB49-8213-8C6C7B6E7F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4803" y="2586064"/>
            <a:ext cx="3939495" cy="1941830"/>
          </a:xfrm>
          <a:prstGeom prst="rect">
            <a:avLst/>
          </a:prstGeom>
          <a:ln w="25400">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86434"/>
            <a:ext cx="8645525" cy="5897246"/>
          </a:xfrm>
          <a:prstGeom prst="rect">
            <a:avLst/>
          </a:prstGeom>
          <a:noFill/>
          <a:ln w="9525">
            <a:noFill/>
            <a:miter lim="800000"/>
            <a:headEnd/>
            <a:tailEnd/>
          </a:ln>
          <a:effectLst/>
        </p:spPr>
        <p:txBody>
          <a:bodyPr lIns="0" tIns="0" rIns="0" bIns="0"/>
          <a:lstStyle/>
          <a:p>
            <a:pPr marL="180975" indent="-180975">
              <a:spcAft>
                <a:spcPts val="1200"/>
              </a:spcAft>
              <a:buFontTx/>
              <a:buChar char="•"/>
            </a:pPr>
            <a:r>
              <a:rPr lang="en-US" sz="1800" b="1" dirty="0">
                <a:solidFill>
                  <a:schemeClr val="accent1"/>
                </a:solidFill>
              </a:rPr>
              <a:t>Mac Users</a:t>
            </a:r>
            <a:r>
              <a:rPr lang="en-US" sz="1800" b="1" dirty="0">
                <a:solidFill>
                  <a:schemeClr val="bg1"/>
                </a:solidFill>
              </a:rPr>
              <a:t>: You will be able to use the Mac Terminal Tool to connect to the virtual machine (VM) that we have created in addition to your browser. No additional tools need to be installed.</a:t>
            </a:r>
          </a:p>
          <a:p>
            <a:pPr marL="347663" lvl="1" indent="-166688">
              <a:spcAft>
                <a:spcPts val="600"/>
              </a:spcAft>
              <a:buFont typeface="Wingdings" pitchFamily="2" charset="2"/>
              <a:buChar char="§"/>
            </a:pPr>
            <a:r>
              <a:rPr lang="en-US" sz="1800" b="1" dirty="0">
                <a:solidFill>
                  <a:schemeClr val="bg1"/>
                </a:solidFill>
              </a:rPr>
              <a:t>A simple tutorial on the Mac Terminal Tool can be found here:</a:t>
            </a:r>
          </a:p>
          <a:p>
            <a:pPr marL="347663" lvl="1">
              <a:spcAft>
                <a:spcPts val="1200"/>
              </a:spcAft>
            </a:pPr>
            <a:r>
              <a:rPr lang="en-US" sz="1800" b="1" dirty="0">
                <a:solidFill>
                  <a:schemeClr val="bg1"/>
                </a:solidFill>
                <a:hlinkClick r:id="rId3"/>
              </a:rPr>
              <a:t>https://www.youtube.com/watch?v=QROX039ckO8&amp;ab_channel=MacOSPro</a:t>
            </a:r>
            <a:endParaRPr lang="en-US" sz="1800" b="1" dirty="0">
              <a:solidFill>
                <a:schemeClr val="bg1"/>
              </a:solidFill>
            </a:endParaRPr>
          </a:p>
          <a:p>
            <a:pPr marL="180975" indent="-180975">
              <a:spcBef>
                <a:spcPts val="2400"/>
              </a:spcBef>
              <a:spcAft>
                <a:spcPts val="1200"/>
              </a:spcAft>
              <a:buFontTx/>
              <a:buChar char="•"/>
            </a:pPr>
            <a:r>
              <a:rPr lang="en-US" sz="1800" b="1" dirty="0">
                <a:solidFill>
                  <a:schemeClr val="accent1"/>
                </a:solidFill>
              </a:rPr>
              <a:t>Windows Users</a:t>
            </a:r>
            <a:r>
              <a:rPr lang="en-US" sz="1800" b="1" dirty="0">
                <a:solidFill>
                  <a:schemeClr val="bg1"/>
                </a:solidFill>
              </a:rPr>
              <a:t>: You will need to install a terminal tool so that you can easily interact with the VM from the command line. We recommend you install </a:t>
            </a:r>
            <a:r>
              <a:rPr lang="en-US" sz="1800" b="1" dirty="0" err="1">
                <a:solidFill>
                  <a:schemeClr val="bg1"/>
                </a:solidFill>
              </a:rPr>
              <a:t>MobaXterm</a:t>
            </a:r>
            <a:r>
              <a:rPr lang="en-US" sz="1800" b="1" dirty="0">
                <a:solidFill>
                  <a:schemeClr val="bg1"/>
                </a:solidFill>
                <a:sym typeface="Wingdings" pitchFamily="2" charset="2"/>
              </a:rPr>
              <a:t> (</a:t>
            </a:r>
            <a:r>
              <a:rPr lang="en-US" sz="1800" b="1" dirty="0">
                <a:solidFill>
                  <a:schemeClr val="bg1"/>
                </a:solidFill>
                <a:hlinkClick r:id="rId4"/>
              </a:rPr>
              <a:t>http://mobaxterm.mobatek.net</a:t>
            </a:r>
            <a:r>
              <a:rPr lang="en-US" sz="1800" b="1" dirty="0"/>
              <a:t>)</a:t>
            </a:r>
            <a:r>
              <a:rPr lang="en-US" sz="1800" dirty="0"/>
              <a:t>.</a:t>
            </a:r>
          </a:p>
          <a:p>
            <a:pPr marL="347663" lvl="1" indent="-166688">
              <a:spcAft>
                <a:spcPts val="600"/>
              </a:spcAft>
              <a:buFont typeface="Wingdings" pitchFamily="2" charset="2"/>
              <a:buChar char="§"/>
            </a:pPr>
            <a:r>
              <a:rPr lang="en-US" sz="1800" b="1" dirty="0">
                <a:solidFill>
                  <a:schemeClr val="bg1"/>
                </a:solidFill>
              </a:rPr>
              <a:t>A simple tutorial on </a:t>
            </a:r>
            <a:r>
              <a:rPr lang="en-US" sz="1800" b="1" dirty="0" err="1">
                <a:solidFill>
                  <a:schemeClr val="bg1"/>
                </a:solidFill>
              </a:rPr>
              <a:t>MobaXterm</a:t>
            </a:r>
            <a:r>
              <a:rPr lang="en-US" sz="1800" b="1" dirty="0">
                <a:solidFill>
                  <a:schemeClr val="bg1"/>
                </a:solidFill>
              </a:rPr>
              <a:t> can be found here:</a:t>
            </a:r>
          </a:p>
          <a:p>
            <a:pPr marL="347663" lvl="1">
              <a:spcAft>
                <a:spcPts val="0"/>
              </a:spcAft>
            </a:pPr>
            <a:r>
              <a:rPr lang="en-US" sz="1800" b="1" dirty="0">
                <a:solidFill>
                  <a:schemeClr val="bg1"/>
                </a:solidFill>
                <a:hlinkClick r:id="rId5"/>
              </a:rPr>
              <a:t>https://www.isip.piconepress.com/courses/temple/unvs_0822/resources/cluster_login.mp4</a:t>
            </a:r>
            <a:endParaRPr lang="en-US" sz="1800" b="1" dirty="0">
              <a:solidFill>
                <a:schemeClr val="bg1"/>
              </a:solidFill>
            </a:endParaRPr>
          </a:p>
          <a:p>
            <a:pPr marL="347663" lvl="1" indent="-166688">
              <a:spcBef>
                <a:spcPts val="1200"/>
              </a:spcBef>
              <a:spcAft>
                <a:spcPts val="600"/>
              </a:spcAft>
              <a:buFont typeface="Wingdings" pitchFamily="2" charset="2"/>
              <a:buChar char="§"/>
            </a:pPr>
            <a:r>
              <a:rPr lang="en-US" sz="1800" b="1" dirty="0">
                <a:solidFill>
                  <a:schemeClr val="bg1"/>
                </a:solidFill>
              </a:rPr>
              <a:t>Other useful tutorials can be found here:</a:t>
            </a:r>
          </a:p>
          <a:p>
            <a:pPr marL="347663" lvl="1">
              <a:spcAft>
                <a:spcPts val="1200"/>
              </a:spcAft>
            </a:pPr>
            <a:r>
              <a:rPr lang="en-US" sz="1800" b="1" dirty="0">
                <a:solidFill>
                  <a:schemeClr val="bg1"/>
                </a:solidFill>
                <a:hlinkClick r:id="rId6"/>
              </a:rPr>
              <a:t>https://</a:t>
            </a:r>
            <a:r>
              <a:rPr lang="en-US" sz="1800" b="1" dirty="0" err="1">
                <a:solidFill>
                  <a:schemeClr val="bg1"/>
                </a:solidFill>
                <a:hlinkClick r:id="rId6"/>
              </a:rPr>
              <a:t>www.youtube.com</a:t>
            </a:r>
            <a:r>
              <a:rPr lang="en-US" sz="1800" b="1" dirty="0">
                <a:solidFill>
                  <a:schemeClr val="bg1"/>
                </a:solidFill>
                <a:hlinkClick r:id="rId6"/>
              </a:rPr>
              <a:t>/</a:t>
            </a:r>
            <a:r>
              <a:rPr lang="en-US" sz="1800" b="1" dirty="0" err="1">
                <a:solidFill>
                  <a:schemeClr val="bg1"/>
                </a:solidFill>
                <a:hlinkClick r:id="rId6"/>
              </a:rPr>
              <a:t>watch?v</a:t>
            </a:r>
            <a:r>
              <a:rPr lang="en-US" sz="1800" b="1" dirty="0">
                <a:solidFill>
                  <a:schemeClr val="bg1"/>
                </a:solidFill>
                <a:hlinkClick r:id="rId6"/>
              </a:rPr>
              <a:t>=PmmK6_WEpV4&amp;ab_channel=</a:t>
            </a:r>
            <a:r>
              <a:rPr lang="en-US" sz="1800" b="1" dirty="0" err="1">
                <a:solidFill>
                  <a:schemeClr val="bg1"/>
                </a:solidFill>
                <a:hlinkClick r:id="rId6"/>
              </a:rPr>
              <a:t>DanielHeater</a:t>
            </a: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61C78BAC-1935-9E44-A727-DB06F18847C3}" type="slidenum">
              <a:rPr lang="en-US" b="1" smtClean="0">
                <a:solidFill>
                  <a:schemeClr val="accent1"/>
                </a:solidFill>
              </a:rPr>
              <a:t>1</a:t>
            </a:fld>
            <a:r>
              <a:rPr lang="en-US" b="1" dirty="0">
                <a:solidFill>
                  <a:schemeClr val="accent1"/>
                </a:solidFill>
              </a:rPr>
              <a:t>: </a:t>
            </a:r>
            <a:r>
              <a:rPr lang="en-US" b="1" dirty="0">
                <a:solidFill>
                  <a:srgbClr val="892034"/>
                </a:solidFill>
              </a:rPr>
              <a:t>Install A Terminal Tool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42482" y="671338"/>
            <a:ext cx="8672917" cy="4801423"/>
          </a:xfrm>
          <a:prstGeom prst="rect">
            <a:avLst/>
          </a:prstGeom>
          <a:noFill/>
          <a:ln w="9525">
            <a:noFill/>
            <a:miter lim="800000"/>
            <a:headEnd/>
            <a:tailEnd/>
          </a:ln>
          <a:effectLst/>
        </p:spPr>
        <p:txBody>
          <a:bodyPr lIns="0" tIns="0" rIns="0" bIns="0"/>
          <a:lstStyle/>
          <a:p>
            <a:pPr marL="176213" indent="-176213">
              <a:spcAft>
                <a:spcPct val="50000"/>
              </a:spcAft>
              <a:buFontTx/>
              <a:buChar char="•"/>
            </a:pPr>
            <a:r>
              <a:rPr lang="en-US" sz="1800" b="1" dirty="0">
                <a:solidFill>
                  <a:schemeClr val="bg1"/>
                </a:solidFill>
              </a:rPr>
              <a:t>You will receive an email from neuronix.nedcdata@gmail.com with the subject line: “</a:t>
            </a:r>
            <a:r>
              <a:rPr lang="en-US" sz="1800" b="1" dirty="0" err="1">
                <a:solidFill>
                  <a:schemeClr val="bg1"/>
                </a:solidFill>
              </a:rPr>
              <a:t>Neuronix</a:t>
            </a:r>
            <a:r>
              <a:rPr lang="en-US" sz="1800" b="1" dirty="0">
                <a:solidFill>
                  <a:schemeClr val="bg1"/>
                </a:solidFill>
              </a:rPr>
              <a:t> Account”.</a:t>
            </a:r>
          </a:p>
          <a:p>
            <a:pPr marL="176213" indent="-176213">
              <a:spcAft>
                <a:spcPct val="50000"/>
              </a:spcAft>
              <a:buFontTx/>
              <a:buChar char="•"/>
            </a:pPr>
            <a:r>
              <a:rPr lang="en-US" sz="1800" b="1" dirty="0">
                <a:solidFill>
                  <a:schemeClr val="bg1"/>
                </a:solidFill>
              </a:rPr>
              <a:t>This email will contain your account username and initial password.</a:t>
            </a:r>
          </a:p>
          <a:p>
            <a:pPr marL="176213" indent="-176213">
              <a:spcAft>
                <a:spcPct val="50000"/>
              </a:spcAft>
              <a:buFontTx/>
              <a:buChar char="•"/>
            </a:pPr>
            <a:r>
              <a:rPr lang="en-US" sz="1800" b="1" dirty="0">
                <a:solidFill>
                  <a:schemeClr val="bg1"/>
                </a:solidFill>
              </a:rPr>
              <a:t>Be sure to check your spam/junk folder</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A302DAB4-0D7E-A044-8B7F-C69697368493}" type="slidenum">
              <a:rPr lang="en-US" b="1" smtClean="0">
                <a:solidFill>
                  <a:schemeClr val="accent1"/>
                </a:solidFill>
              </a:rPr>
              <a:t>2</a:t>
            </a:fld>
            <a:r>
              <a:rPr lang="en-US" b="1" dirty="0">
                <a:solidFill>
                  <a:schemeClr val="accent1"/>
                </a:solidFill>
              </a:rPr>
              <a:t>: </a:t>
            </a:r>
            <a:r>
              <a:rPr lang="en-US" b="1" dirty="0">
                <a:solidFill>
                  <a:srgbClr val="892034"/>
                </a:solidFill>
              </a:rPr>
              <a:t>Email Notification</a:t>
            </a:r>
          </a:p>
        </p:txBody>
      </p:sp>
      <p:sp>
        <p:nvSpPr>
          <p:cNvPr id="10" name="Rectangle 3155">
            <a:extLst>
              <a:ext uri="{FF2B5EF4-FFF2-40B4-BE49-F238E27FC236}">
                <a16:creationId xmlns:a16="http://schemas.microsoft.com/office/drawing/2014/main" id="{3B4DB037-9774-6B43-BF66-DD89E0DFA485}"/>
              </a:ext>
            </a:extLst>
          </p:cNvPr>
          <p:cNvSpPr>
            <a:spLocks noChangeArrowheads="1"/>
          </p:cNvSpPr>
          <p:nvPr/>
        </p:nvSpPr>
        <p:spPr bwMode="auto">
          <a:xfrm>
            <a:off x="228600" y="4746813"/>
            <a:ext cx="8686800" cy="1707775"/>
          </a:xfrm>
          <a:prstGeom prst="rect">
            <a:avLst/>
          </a:prstGeom>
          <a:noFill/>
          <a:ln w="9525">
            <a:noFill/>
            <a:miter lim="800000"/>
            <a:headEnd/>
            <a:tailEnd/>
          </a:ln>
          <a:effectLst/>
        </p:spPr>
        <p:txBody>
          <a:bodyPr lIns="0" tIns="0" rIns="0" bIns="0"/>
          <a:lstStyle/>
          <a:p>
            <a:pPr marL="176213" indent="-176213">
              <a:spcAft>
                <a:spcPct val="50000"/>
              </a:spcAft>
              <a:buFontTx/>
              <a:buChar char="•"/>
            </a:pPr>
            <a:r>
              <a:rPr lang="en-US" sz="1800" b="1" dirty="0">
                <a:solidFill>
                  <a:schemeClr val="bg1"/>
                </a:solidFill>
              </a:rPr>
              <a:t>If you are on a Mac, create a terminal window using the terminal tool and follow the instructions in the email to log in.</a:t>
            </a:r>
          </a:p>
          <a:p>
            <a:pPr marL="176213" indent="-176213">
              <a:spcAft>
                <a:spcPct val="50000"/>
              </a:spcAft>
              <a:buFontTx/>
              <a:buChar char="•"/>
            </a:pPr>
            <a:r>
              <a:rPr lang="en-US" sz="1800" b="1" dirty="0">
                <a:solidFill>
                  <a:schemeClr val="bg1"/>
                </a:solidFill>
              </a:rPr>
              <a:t>If you are on Windows machine, please follow the instructions describing how to install </a:t>
            </a:r>
            <a:r>
              <a:rPr lang="en-US" sz="1800" b="1" dirty="0" err="1">
                <a:solidFill>
                  <a:schemeClr val="bg1"/>
                </a:solidFill>
              </a:rPr>
              <a:t>MobaXterm</a:t>
            </a:r>
            <a:r>
              <a:rPr lang="en-US" sz="1800" b="1" dirty="0">
                <a:solidFill>
                  <a:schemeClr val="bg1"/>
                </a:solidFill>
              </a:rPr>
              <a:t>, and how to use </a:t>
            </a:r>
            <a:r>
              <a:rPr lang="en-US" sz="1800" b="1" dirty="0" err="1">
                <a:solidFill>
                  <a:schemeClr val="bg1"/>
                </a:solidFill>
              </a:rPr>
              <a:t>MobaXterm</a:t>
            </a:r>
            <a:r>
              <a:rPr lang="en-US" sz="1800" b="1" dirty="0">
                <a:solidFill>
                  <a:schemeClr val="bg1"/>
                </a:solidFill>
              </a:rPr>
              <a:t> to log into the VM.</a:t>
            </a:r>
          </a:p>
          <a:p>
            <a:pPr marL="176213" indent="-176213">
              <a:spcAft>
                <a:spcPct val="50000"/>
              </a:spcAft>
              <a:buFontTx/>
              <a:buChar char="•"/>
            </a:pPr>
            <a:r>
              <a:rPr lang="en-US" sz="1800" b="1" dirty="0">
                <a:solidFill>
                  <a:schemeClr val="bg1"/>
                </a:solidFill>
              </a:rPr>
              <a:t>Next, you must log into the VM and change your password.</a:t>
            </a:r>
          </a:p>
        </p:txBody>
      </p:sp>
      <p:pic>
        <p:nvPicPr>
          <p:cNvPr id="11" name="Picture 10">
            <a:extLst>
              <a:ext uri="{FF2B5EF4-FFF2-40B4-BE49-F238E27FC236}">
                <a16:creationId xmlns:a16="http://schemas.microsoft.com/office/drawing/2014/main" id="{FB385A74-7C20-4575-A78D-AC3F24597357}"/>
              </a:ext>
            </a:extLst>
          </p:cNvPr>
          <p:cNvPicPr>
            <a:picLocks noChangeAspect="1"/>
          </p:cNvPicPr>
          <p:nvPr/>
        </p:nvPicPr>
        <p:blipFill rotWithShape="1">
          <a:blip r:embed="rId3"/>
          <a:srcRect t="27304" b="46752"/>
          <a:stretch/>
        </p:blipFill>
        <p:spPr>
          <a:xfrm>
            <a:off x="396719" y="2129068"/>
            <a:ext cx="8427792" cy="2413385"/>
          </a:xfrm>
          <a:prstGeom prst="rect">
            <a:avLst/>
          </a:prstGeom>
        </p:spPr>
      </p:pic>
      <p:cxnSp>
        <p:nvCxnSpPr>
          <p:cNvPr id="7" name="Straight Connector 6">
            <a:extLst>
              <a:ext uri="{FF2B5EF4-FFF2-40B4-BE49-F238E27FC236}">
                <a16:creationId xmlns:a16="http://schemas.microsoft.com/office/drawing/2014/main" id="{C51A8EAF-C9C1-BC47-9465-A3ABEA74D06F}"/>
              </a:ext>
            </a:extLst>
          </p:cNvPr>
          <p:cNvCxnSpPr>
            <a:cxnSpLocks/>
            <a:endCxn id="9" idx="3"/>
          </p:cNvCxnSpPr>
          <p:nvPr/>
        </p:nvCxnSpPr>
        <p:spPr>
          <a:xfrm flipH="1">
            <a:off x="2456760" y="1649300"/>
            <a:ext cx="4638104" cy="1446577"/>
          </a:xfrm>
          <a:prstGeom prst="line">
            <a:avLst/>
          </a:prstGeom>
          <a:ln w="38100">
            <a:solidFill>
              <a:srgbClr val="00FA00"/>
            </a:solidFill>
            <a:prstDash val="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D5A4E96-7C7F-4E60-8FF7-3B5F9E43F44B}"/>
              </a:ext>
            </a:extLst>
          </p:cNvPr>
          <p:cNvSpPr/>
          <p:nvPr/>
        </p:nvSpPr>
        <p:spPr>
          <a:xfrm>
            <a:off x="487719" y="2875676"/>
            <a:ext cx="1969041" cy="440401"/>
          </a:xfrm>
          <a:prstGeom prst="rect">
            <a:avLst/>
          </a:prstGeom>
          <a:noFill/>
          <a:ln w="38100">
            <a:solidFill>
              <a:srgbClr val="00FA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304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691727"/>
            <a:ext cx="4343400" cy="3880273"/>
          </a:xfrm>
          <a:prstGeom prst="rect">
            <a:avLst/>
          </a:prstGeom>
          <a:noFill/>
          <a:ln w="9525">
            <a:noFill/>
            <a:miter lim="800000"/>
            <a:headEnd/>
            <a:tailEnd/>
          </a:ln>
          <a:effectLst/>
        </p:spPr>
        <p:txBody>
          <a:bodyPr lIns="0" tIns="0" rIns="0" bIns="0"/>
          <a:lstStyle/>
          <a:p>
            <a:pPr marL="176213" indent="-176213">
              <a:spcAft>
                <a:spcPts val="600"/>
              </a:spcAft>
              <a:buFontTx/>
              <a:buChar char="•"/>
            </a:pPr>
            <a:r>
              <a:rPr lang="en-US" sz="1800" b="1" dirty="0">
                <a:solidFill>
                  <a:schemeClr val="bg1"/>
                </a:solidFill>
              </a:rPr>
              <a:t>To ssh into the VM, type this at the command line prompt:</a:t>
            </a:r>
          </a:p>
          <a:p>
            <a:pPr>
              <a:spcAft>
                <a:spcPts val="600"/>
              </a:spcAft>
            </a:pPr>
            <a:r>
              <a:rPr lang="en-US" sz="1800" b="1" dirty="0">
                <a:solidFill>
                  <a:schemeClr val="bg1"/>
                </a:solidFill>
              </a:rPr>
              <a:t>   </a:t>
            </a:r>
            <a:r>
              <a:rPr lang="en-US" sz="1800" b="1" dirty="0" err="1">
                <a:solidFill>
                  <a:schemeClr val="accent1"/>
                </a:solidFill>
              </a:rPr>
              <a:t>ssh</a:t>
            </a:r>
            <a:r>
              <a:rPr lang="en-US" sz="1800" b="1" dirty="0">
                <a:solidFill>
                  <a:schemeClr val="accent1"/>
                </a:solidFill>
              </a:rPr>
              <a:t> &lt;</a:t>
            </a:r>
            <a:r>
              <a:rPr lang="en-US" sz="1800" b="1" dirty="0" err="1">
                <a:solidFill>
                  <a:schemeClr val="accent1"/>
                </a:solidFill>
              </a:rPr>
              <a:t>tuid</a:t>
            </a:r>
            <a:r>
              <a:rPr lang="en-US" sz="1800" b="1" dirty="0">
                <a:solidFill>
                  <a:schemeClr val="accent1"/>
                </a:solidFill>
              </a:rPr>
              <a:t>&gt;@ece-000.eng.temple.edu</a:t>
            </a:r>
          </a:p>
          <a:p>
            <a:pPr marL="180975">
              <a:spcBef>
                <a:spcPts val="600"/>
              </a:spcBef>
              <a:spcAft>
                <a:spcPts val="1200"/>
              </a:spcAft>
            </a:pPr>
            <a:r>
              <a:rPr lang="en-US" sz="1800" b="1" dirty="0"/>
              <a:t>“&lt;</a:t>
            </a:r>
            <a:r>
              <a:rPr lang="en-US" sz="1800" b="1" dirty="0" err="1"/>
              <a:t>tuid</a:t>
            </a:r>
            <a:r>
              <a:rPr lang="en-US" sz="1800" b="1" dirty="0"/>
              <a:t>&gt;” should be your </a:t>
            </a:r>
            <a:r>
              <a:rPr lang="en-US" sz="1800" b="1" dirty="0" err="1"/>
              <a:t>Accessnet</a:t>
            </a:r>
            <a:r>
              <a:rPr lang="en-US" sz="1800" b="1" dirty="0"/>
              <a:t> username (e.g., tug12345).</a:t>
            </a:r>
            <a:endParaRPr lang="en-US" sz="1800" b="1" dirty="0">
              <a:solidFill>
                <a:schemeClr val="bg1"/>
              </a:solidFill>
            </a:endParaRPr>
          </a:p>
          <a:p>
            <a:pPr marL="176213" indent="-176213">
              <a:spcAft>
                <a:spcPts val="1200"/>
              </a:spcAft>
              <a:buFontTx/>
              <a:buChar char="•"/>
            </a:pPr>
            <a:r>
              <a:rPr lang="en-US" sz="1800" b="1" dirty="0">
                <a:solidFill>
                  <a:schemeClr val="bg1"/>
                </a:solidFill>
              </a:rPr>
              <a:t>Windows users will see the screen to the right;</a:t>
            </a:r>
            <a:br>
              <a:rPr lang="en-US" sz="1800" b="1" dirty="0">
                <a:solidFill>
                  <a:schemeClr val="bg1"/>
                </a:solidFill>
              </a:rPr>
            </a:br>
            <a:r>
              <a:rPr lang="en-US" sz="1800" b="1" dirty="0">
                <a:solidFill>
                  <a:schemeClr val="bg1"/>
                </a:solidFill>
              </a:rPr>
              <a:t>Mac users will see a simplified version of this screen directly in their terminal window.</a:t>
            </a:r>
          </a:p>
          <a:p>
            <a:pPr marL="176213" indent="-176213">
              <a:spcAft>
                <a:spcPts val="1200"/>
              </a:spcAft>
              <a:buFontTx/>
              <a:buChar char="•"/>
            </a:pPr>
            <a:r>
              <a:rPr lang="en-US" sz="1800" b="1" dirty="0">
                <a:solidFill>
                  <a:schemeClr val="bg1"/>
                </a:solidFill>
              </a:rPr>
              <a:t>Type the password from the email (or use </a:t>
            </a:r>
            <a:br>
              <a:rPr lang="en-US" sz="1800" b="1" dirty="0">
                <a:solidFill>
                  <a:schemeClr val="bg1"/>
                </a:solidFill>
              </a:rPr>
            </a:br>
            <a:r>
              <a:rPr lang="en-US" sz="1800" b="1" dirty="0">
                <a:solidFill>
                  <a:schemeClr val="bg1"/>
                </a:solidFill>
              </a:rPr>
              <a:t>your copy and paste tools). Note that the </a:t>
            </a:r>
            <a:br>
              <a:rPr lang="en-US" sz="1800" b="1" dirty="0">
                <a:solidFill>
                  <a:schemeClr val="bg1"/>
                </a:solidFill>
              </a:rPr>
            </a:br>
            <a:r>
              <a:rPr lang="en-US" sz="1800" b="1" dirty="0">
                <a:solidFill>
                  <a:schemeClr val="bg1"/>
                </a:solidFill>
              </a:rPr>
              <a:t>keyboard tool does not echo your keystrokes </a:t>
            </a:r>
            <a:br>
              <a:rPr lang="en-US" sz="1800" b="1" dirty="0">
                <a:solidFill>
                  <a:schemeClr val="bg1"/>
                </a:solidFill>
              </a:rPr>
            </a:br>
            <a:r>
              <a:rPr lang="en-US" sz="1800" b="1" dirty="0">
                <a:solidFill>
                  <a:schemeClr val="bg1"/>
                </a:solidFill>
              </a:rPr>
              <a:t>as you type. This is a security feature.</a:t>
            </a:r>
          </a:p>
          <a:p>
            <a:pPr marL="176213" indent="-176213">
              <a:spcAft>
                <a:spcPts val="12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a:spcAft>
                <a:spcPct val="50000"/>
              </a:spcAft>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CD407FB7-E9D7-BF4A-9C86-10AE642DCFBB}" type="slidenum">
              <a:rPr lang="en-US" b="1" smtClean="0">
                <a:solidFill>
                  <a:schemeClr val="accent1"/>
                </a:solidFill>
              </a:rPr>
              <a:t>3</a:t>
            </a:fld>
            <a:r>
              <a:rPr lang="en-US" b="1" dirty="0">
                <a:solidFill>
                  <a:srgbClr val="892034"/>
                </a:solidFill>
              </a:rPr>
              <a:t>: Logging in with the Initial Password</a:t>
            </a:r>
          </a:p>
        </p:txBody>
      </p:sp>
      <p:grpSp>
        <p:nvGrpSpPr>
          <p:cNvPr id="4" name="Group 3">
            <a:extLst>
              <a:ext uri="{FF2B5EF4-FFF2-40B4-BE49-F238E27FC236}">
                <a16:creationId xmlns:a16="http://schemas.microsoft.com/office/drawing/2014/main" id="{98E1B879-F487-4D14-95F3-9C3F4E0FF177}"/>
              </a:ext>
            </a:extLst>
          </p:cNvPr>
          <p:cNvGrpSpPr/>
          <p:nvPr/>
        </p:nvGrpSpPr>
        <p:grpSpPr>
          <a:xfrm>
            <a:off x="4572000" y="960546"/>
            <a:ext cx="4428253" cy="3880271"/>
            <a:chOff x="4637798" y="1612774"/>
            <a:chExt cx="4276771" cy="3648193"/>
          </a:xfrm>
        </p:grpSpPr>
        <p:pic>
          <p:nvPicPr>
            <p:cNvPr id="11" name="Picture 10">
              <a:extLst>
                <a:ext uri="{FF2B5EF4-FFF2-40B4-BE49-F238E27FC236}">
                  <a16:creationId xmlns:a16="http://schemas.microsoft.com/office/drawing/2014/main" id="{A6D0B725-7B7C-42DF-BC55-570152DF251D}"/>
                </a:ext>
              </a:extLst>
            </p:cNvPr>
            <p:cNvPicPr>
              <a:picLocks noChangeAspect="1"/>
            </p:cNvPicPr>
            <p:nvPr/>
          </p:nvPicPr>
          <p:blipFill rotWithShape="1">
            <a:blip r:embed="rId3"/>
            <a:srcRect l="25176" t="17281" r="771" b="39673"/>
            <a:stretch/>
          </p:blipFill>
          <p:spPr>
            <a:xfrm>
              <a:off x="4649398" y="1612774"/>
              <a:ext cx="4253570" cy="2049690"/>
            </a:xfrm>
            <a:prstGeom prst="rect">
              <a:avLst/>
            </a:prstGeom>
          </p:spPr>
        </p:pic>
        <p:pic>
          <p:nvPicPr>
            <p:cNvPr id="12" name="Picture 11">
              <a:extLst>
                <a:ext uri="{FF2B5EF4-FFF2-40B4-BE49-F238E27FC236}">
                  <a16:creationId xmlns:a16="http://schemas.microsoft.com/office/drawing/2014/main" id="{03AEB37F-57BF-4E97-83C0-576C43DA27A1}"/>
                </a:ext>
              </a:extLst>
            </p:cNvPr>
            <p:cNvPicPr>
              <a:picLocks noChangeAspect="1"/>
            </p:cNvPicPr>
            <p:nvPr/>
          </p:nvPicPr>
          <p:blipFill rotWithShape="1">
            <a:blip r:embed="rId3"/>
            <a:srcRect l="24983" t="64230" r="5967" b="8806"/>
            <a:stretch/>
          </p:blipFill>
          <p:spPr>
            <a:xfrm>
              <a:off x="4637798" y="3876520"/>
              <a:ext cx="4276771" cy="1384447"/>
            </a:xfrm>
            <a:prstGeom prst="rect">
              <a:avLst/>
            </a:prstGeom>
          </p:spPr>
        </p:pic>
      </p:grpSp>
    </p:spTree>
    <p:extLst>
      <p:ext uri="{BB962C8B-B14F-4D97-AF65-F5344CB8AC3E}">
        <p14:creationId xmlns:p14="http://schemas.microsoft.com/office/powerpoint/2010/main" val="377628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CD407FB7-E9D7-BF4A-9C86-10AE642DCFBB}" type="slidenum">
              <a:rPr lang="en-US" b="1" smtClean="0">
                <a:solidFill>
                  <a:schemeClr val="accent1"/>
                </a:solidFill>
              </a:rPr>
              <a:t>4</a:t>
            </a:fld>
            <a:r>
              <a:rPr lang="en-US" b="1" dirty="0">
                <a:solidFill>
                  <a:srgbClr val="892034"/>
                </a:solidFill>
              </a:rPr>
              <a:t>: Changing Your Password</a:t>
            </a:r>
          </a:p>
        </p:txBody>
      </p:sp>
      <p:sp>
        <p:nvSpPr>
          <p:cNvPr id="10" name="Rectangle 3155">
            <a:extLst>
              <a:ext uri="{FF2B5EF4-FFF2-40B4-BE49-F238E27FC236}">
                <a16:creationId xmlns:a16="http://schemas.microsoft.com/office/drawing/2014/main" id="{62FC992D-6279-394F-B661-455DD9015117}"/>
              </a:ext>
            </a:extLst>
          </p:cNvPr>
          <p:cNvSpPr>
            <a:spLocks noChangeArrowheads="1"/>
          </p:cNvSpPr>
          <p:nvPr/>
        </p:nvSpPr>
        <p:spPr bwMode="auto">
          <a:xfrm>
            <a:off x="228599" y="828001"/>
            <a:ext cx="4069039" cy="4562166"/>
          </a:xfrm>
          <a:prstGeom prst="rect">
            <a:avLst/>
          </a:prstGeom>
          <a:noFill/>
          <a:ln w="9525">
            <a:noFill/>
            <a:miter lim="800000"/>
            <a:headEnd/>
            <a:tailEnd/>
          </a:ln>
          <a:effectLst/>
        </p:spPr>
        <p:txBody>
          <a:bodyPr lIns="0" tIns="0" rIns="0" bIns="0"/>
          <a:lstStyle/>
          <a:p>
            <a:pPr marL="176213" indent="-176213">
              <a:spcAft>
                <a:spcPts val="1200"/>
              </a:spcAft>
              <a:buFontTx/>
              <a:buChar char="•"/>
            </a:pPr>
            <a:r>
              <a:rPr lang="en-US" sz="1800" b="1" dirty="0">
                <a:solidFill>
                  <a:schemeClr val="bg1"/>
                </a:solidFill>
              </a:rPr>
              <a:t>You should see a prompt that your current password has expired. Again, type the password from the email you received and hit enter or return.</a:t>
            </a:r>
          </a:p>
          <a:p>
            <a:pPr marL="176213" indent="-176213">
              <a:spcAft>
                <a:spcPts val="1200"/>
              </a:spcAft>
              <a:buFontTx/>
              <a:buChar char="•"/>
            </a:pPr>
            <a:r>
              <a:rPr lang="en-US" sz="1800" b="1" dirty="0">
                <a:solidFill>
                  <a:schemeClr val="bg1"/>
                </a:solidFill>
              </a:rPr>
              <a:t>You will now be prompted for a new password and be asked to verify this password twice by retyping it. If all goes well, you will see the</a:t>
            </a:r>
            <a:br>
              <a:rPr lang="en-US" sz="1800" b="1" dirty="0">
                <a:solidFill>
                  <a:schemeClr val="bg1"/>
                </a:solidFill>
              </a:rPr>
            </a:br>
            <a:r>
              <a:rPr lang="en-US" sz="1800" b="1" dirty="0">
                <a:solidFill>
                  <a:schemeClr val="bg1"/>
                </a:solidFill>
              </a:rPr>
              <a:t>message shown to the right and be logged off.</a:t>
            </a:r>
          </a:p>
          <a:p>
            <a:pPr marL="176213" indent="-176213">
              <a:spcAft>
                <a:spcPts val="1200"/>
              </a:spcAft>
              <a:buFontTx/>
              <a:buChar char="•"/>
            </a:pPr>
            <a:r>
              <a:rPr lang="en-US" sz="1800" b="1" dirty="0">
                <a:solidFill>
                  <a:schemeClr val="bg1"/>
                </a:solidFill>
              </a:rPr>
              <a:t>Log in again to verify your new password using the same ssh command.</a:t>
            </a:r>
          </a:p>
          <a:p>
            <a:pPr marL="176213" indent="-176213">
              <a:spcAft>
                <a:spcPts val="1200"/>
              </a:spcAft>
              <a:buFontTx/>
              <a:buChar char="•"/>
            </a:pPr>
            <a:endParaRPr lang="en-US" sz="1800" b="1" dirty="0">
              <a:solidFill>
                <a:schemeClr val="bg1"/>
              </a:solidFill>
            </a:endParaRPr>
          </a:p>
          <a:p>
            <a:pPr marL="176213" indent="-176213">
              <a:spcAft>
                <a:spcPts val="1200"/>
              </a:spcAft>
              <a:buFontTx/>
              <a:buChar char="•"/>
            </a:pPr>
            <a:endParaRPr lang="en-US" sz="1800" b="1" dirty="0">
              <a:solidFill>
                <a:schemeClr val="bg1"/>
              </a:solidFill>
            </a:endParaRPr>
          </a:p>
          <a:p>
            <a:pPr marL="176213" indent="-176213">
              <a:spcAft>
                <a:spcPts val="12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a:spcAft>
                <a:spcPct val="50000"/>
              </a:spcAft>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a:p>
            <a:pPr marL="176213" indent="-176213">
              <a:spcAft>
                <a:spcPct val="50000"/>
              </a:spcAft>
              <a:buFontTx/>
              <a:buChar char="•"/>
            </a:pPr>
            <a:endParaRPr lang="en-US" sz="1800" b="1" dirty="0">
              <a:solidFill>
                <a:schemeClr val="bg1"/>
              </a:solidFill>
            </a:endParaRPr>
          </a:p>
        </p:txBody>
      </p:sp>
      <p:pic>
        <p:nvPicPr>
          <p:cNvPr id="13" name="Picture 12">
            <a:extLst>
              <a:ext uri="{FF2B5EF4-FFF2-40B4-BE49-F238E27FC236}">
                <a16:creationId xmlns:a16="http://schemas.microsoft.com/office/drawing/2014/main" id="{7DF04D32-568A-479A-BA39-7E28C3ADE89B}"/>
              </a:ext>
            </a:extLst>
          </p:cNvPr>
          <p:cNvPicPr>
            <a:picLocks noChangeAspect="1"/>
          </p:cNvPicPr>
          <p:nvPr/>
        </p:nvPicPr>
        <p:blipFill rotWithShape="1">
          <a:blip r:embed="rId3"/>
          <a:srcRect l="2124"/>
          <a:stretch/>
        </p:blipFill>
        <p:spPr>
          <a:xfrm>
            <a:off x="4395730" y="1632232"/>
            <a:ext cx="4519670" cy="3158340"/>
          </a:xfrm>
          <a:prstGeom prst="rect">
            <a:avLst/>
          </a:prstGeom>
        </p:spPr>
      </p:pic>
    </p:spTree>
    <p:extLst>
      <p:ext uri="{BB962C8B-B14F-4D97-AF65-F5344CB8AC3E}">
        <p14:creationId xmlns:p14="http://schemas.microsoft.com/office/powerpoint/2010/main" val="65649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9" name="Rectangle 3155"/>
          <p:cNvSpPr>
            <a:spLocks noChangeArrowheads="1"/>
          </p:cNvSpPr>
          <p:nvPr/>
        </p:nvSpPr>
        <p:spPr bwMode="auto">
          <a:xfrm>
            <a:off x="228600" y="593404"/>
            <a:ext cx="4559711" cy="3323987"/>
          </a:xfrm>
          <a:prstGeom prst="rect">
            <a:avLst/>
          </a:prstGeom>
        </p:spPr>
        <p:txBody>
          <a:bodyPr wrap="square" lIns="0" tIns="0" rIns="0" bIns="0">
            <a:spAutoFit/>
          </a:bodyPr>
          <a:lstStyle/>
          <a:p>
            <a:pPr marL="165100" indent="-165100">
              <a:spcAft>
                <a:spcPts val="1200"/>
              </a:spcAft>
              <a:buFont typeface="Arial" panose="020B0604020202020204" pitchFamily="34" charset="0"/>
              <a:buChar char="•"/>
            </a:pPr>
            <a:r>
              <a:rPr lang="en-US" sz="1800" b="1" dirty="0"/>
              <a:t>It is highly desirable that you set up ssh keys so that you do not have to type your password.</a:t>
            </a:r>
          </a:p>
          <a:p>
            <a:pPr marL="165100" indent="-165100">
              <a:spcAft>
                <a:spcPts val="600"/>
              </a:spcAft>
              <a:buFont typeface="Arial" panose="020B0604020202020204" pitchFamily="34" charset="0"/>
              <a:buChar char="•"/>
            </a:pPr>
            <a:r>
              <a:rPr lang="en-US" sz="1800" b="1" dirty="0"/>
              <a:t>To generate a key pair to do this, type this command on your local computer:</a:t>
            </a:r>
          </a:p>
          <a:p>
            <a:pPr marL="342900" indent="-177800">
              <a:spcAft>
                <a:spcPts val="600"/>
              </a:spcAft>
              <a:buFont typeface="Wingdings" pitchFamily="2" charset="2"/>
              <a:buChar char="§"/>
            </a:pPr>
            <a:r>
              <a:rPr lang="en-US" sz="1400" b="1" dirty="0"/>
              <a:t>ssh-keygen</a:t>
            </a:r>
          </a:p>
          <a:p>
            <a:pPr marL="342900" indent="-177800">
              <a:spcAft>
                <a:spcPts val="0"/>
              </a:spcAft>
              <a:buFont typeface="Wingdings" pitchFamily="2" charset="2"/>
              <a:buChar char="§"/>
            </a:pPr>
            <a:r>
              <a:rPr lang="en-US" sz="1400" b="1" dirty="0"/>
              <a:t>Press enter/return 4 times to use the default parameters.</a:t>
            </a:r>
          </a:p>
          <a:p>
            <a:pPr marL="165100" indent="-165100">
              <a:spcBef>
                <a:spcPts val="1200"/>
              </a:spcBef>
              <a:spcAft>
                <a:spcPts val="0"/>
              </a:spcAft>
              <a:buFont typeface="Arial" panose="020B0604020202020204" pitchFamily="34" charset="0"/>
              <a:buChar char="•"/>
            </a:pPr>
            <a:r>
              <a:rPr lang="en-US" sz="1800" b="1" dirty="0"/>
              <a:t>Windows users will see the screen to the right; Mac users will see a simplified version of this screen.</a:t>
            </a:r>
          </a:p>
        </p:txBody>
      </p:sp>
      <p:sp>
        <p:nvSpPr>
          <p:cNvPr id="80899" name="Rectangle 3075"/>
          <p:cNvSpPr>
            <a:spLocks noChangeArrowheads="1"/>
          </p:cNvSpPr>
          <p:nvPr/>
        </p:nvSpPr>
        <p:spPr bwMode="auto">
          <a:xfrm>
            <a:off x="1588" y="-206375"/>
            <a:ext cx="9144000" cy="0"/>
          </a:xfrm>
          <a:prstGeom prst="rect">
            <a:avLst/>
          </a:prstGeom>
          <a:noFill/>
          <a:ln w="9525">
            <a:noFill/>
            <a:miter lim="800000"/>
            <a:headEnd/>
            <a:tailEnd/>
          </a:ln>
          <a:effectLst/>
        </p:spPr>
        <p:txBody>
          <a:bodyPr>
            <a:spAutoFit/>
          </a:bodyPr>
          <a:lstStyle/>
          <a:p>
            <a:endParaRPr lang="en-US"/>
          </a:p>
        </p:txBody>
      </p:sp>
      <p:sp>
        <p:nvSpPr>
          <p:cNvPr id="8" name="Text Box 10"/>
          <p:cNvSpPr txBox="1">
            <a:spLocks noChangeArrowheads="1"/>
          </p:cNvSpPr>
          <p:nvPr/>
        </p:nvSpPr>
        <p:spPr bwMode="auto">
          <a:xfrm>
            <a:off x="228600" y="57150"/>
            <a:ext cx="8686800" cy="365760"/>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1"/>
                </a:solidFill>
              </a:rPr>
              <a:t>Step </a:t>
            </a:r>
            <a:fld id="{9870E8FA-F92C-664A-9541-B6BC2E0C6256}" type="slidenum">
              <a:rPr lang="en-US" b="1" smtClean="0">
                <a:solidFill>
                  <a:schemeClr val="accent1"/>
                </a:solidFill>
              </a:rPr>
              <a:t>5</a:t>
            </a:fld>
            <a:r>
              <a:rPr lang="en-US" b="1" dirty="0">
                <a:solidFill>
                  <a:srgbClr val="892034"/>
                </a:solidFill>
              </a:rPr>
              <a:t>: Automatic Login</a:t>
            </a:r>
          </a:p>
        </p:txBody>
      </p:sp>
      <p:pic>
        <p:nvPicPr>
          <p:cNvPr id="4" name="Picture 3" descr="Text&#10;&#10;Description automatically generated">
            <a:extLst>
              <a:ext uri="{FF2B5EF4-FFF2-40B4-BE49-F238E27FC236}">
                <a16:creationId xmlns:a16="http://schemas.microsoft.com/office/drawing/2014/main" id="{50968CFE-9CF7-4232-A56B-6C78A0B384C3}"/>
              </a:ext>
            </a:extLst>
          </p:cNvPr>
          <p:cNvPicPr>
            <a:picLocks noChangeAspect="1"/>
          </p:cNvPicPr>
          <p:nvPr/>
        </p:nvPicPr>
        <p:blipFill rotWithShape="1">
          <a:blip r:embed="rId3">
            <a:extLst>
              <a:ext uri="{28A0092B-C50C-407E-A947-70E740481C1C}">
                <a14:useLocalDpi xmlns:a14="http://schemas.microsoft.com/office/drawing/2010/main" val="0"/>
              </a:ext>
            </a:extLst>
          </a:blip>
          <a:srcRect r="36506" b="53264"/>
          <a:stretch/>
        </p:blipFill>
        <p:spPr>
          <a:xfrm>
            <a:off x="4759601" y="699206"/>
            <a:ext cx="4155799" cy="2460881"/>
          </a:xfrm>
          <a:prstGeom prst="rect">
            <a:avLst/>
          </a:prstGeom>
        </p:spPr>
      </p:pic>
      <p:sp>
        <p:nvSpPr>
          <p:cNvPr id="13" name="Rectangle 12">
            <a:extLst>
              <a:ext uri="{FF2B5EF4-FFF2-40B4-BE49-F238E27FC236}">
                <a16:creationId xmlns:a16="http://schemas.microsoft.com/office/drawing/2014/main" id="{AEC4EB68-7B30-46E1-9FEA-F5FD82014145}"/>
              </a:ext>
            </a:extLst>
          </p:cNvPr>
          <p:cNvSpPr/>
          <p:nvPr/>
        </p:nvSpPr>
        <p:spPr>
          <a:xfrm>
            <a:off x="4869456" y="786855"/>
            <a:ext cx="2110464" cy="160595"/>
          </a:xfrm>
          <a:prstGeom prst="rect">
            <a:avLst/>
          </a:prstGeom>
          <a:solidFill>
            <a:schemeClr val="accent2">
              <a:lumMod val="60000"/>
              <a:lumOff val="40000"/>
              <a:alpha val="4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ext&#10;&#10;Description automatically generated">
            <a:extLst>
              <a:ext uri="{FF2B5EF4-FFF2-40B4-BE49-F238E27FC236}">
                <a16:creationId xmlns:a16="http://schemas.microsoft.com/office/drawing/2014/main" id="{ED9C7587-5118-4BC4-AAFB-412418D3ED7F}"/>
              </a:ext>
            </a:extLst>
          </p:cNvPr>
          <p:cNvPicPr>
            <a:picLocks noChangeAspect="1"/>
          </p:cNvPicPr>
          <p:nvPr/>
        </p:nvPicPr>
        <p:blipFill rotWithShape="1">
          <a:blip r:embed="rId3">
            <a:extLst>
              <a:ext uri="{28A0092B-C50C-407E-A947-70E740481C1C}">
                <a14:useLocalDpi xmlns:a14="http://schemas.microsoft.com/office/drawing/2010/main" val="0"/>
              </a:ext>
            </a:extLst>
          </a:blip>
          <a:srcRect l="866" t="46215" r="6518" b="34217"/>
          <a:stretch/>
        </p:blipFill>
        <p:spPr>
          <a:xfrm>
            <a:off x="741057" y="5355894"/>
            <a:ext cx="7661885" cy="1166092"/>
          </a:xfrm>
          <a:prstGeom prst="rect">
            <a:avLst/>
          </a:prstGeom>
        </p:spPr>
      </p:pic>
      <p:sp>
        <p:nvSpPr>
          <p:cNvPr id="14" name="Rectangle 3155">
            <a:extLst>
              <a:ext uri="{FF2B5EF4-FFF2-40B4-BE49-F238E27FC236}">
                <a16:creationId xmlns:a16="http://schemas.microsoft.com/office/drawing/2014/main" id="{D1DA3670-0ADD-4A5A-8CC6-F89D785E780C}"/>
              </a:ext>
            </a:extLst>
          </p:cNvPr>
          <p:cNvSpPr>
            <a:spLocks noChangeArrowheads="1"/>
          </p:cNvSpPr>
          <p:nvPr/>
        </p:nvSpPr>
        <p:spPr bwMode="auto">
          <a:xfrm>
            <a:off x="228600" y="4063232"/>
            <a:ext cx="8604027" cy="1292662"/>
          </a:xfrm>
          <a:prstGeom prst="rect">
            <a:avLst/>
          </a:prstGeom>
        </p:spPr>
        <p:txBody>
          <a:bodyPr wrap="square" lIns="0" tIns="0" rIns="0" bIns="0">
            <a:spAutoFit/>
          </a:bodyPr>
          <a:lstStyle/>
          <a:p>
            <a:pPr marL="165100" indent="-165100">
              <a:spcBef>
                <a:spcPts val="1200"/>
              </a:spcBef>
              <a:spcAft>
                <a:spcPts val="600"/>
              </a:spcAft>
              <a:buFont typeface="Arial" panose="020B0604020202020204" pitchFamily="34" charset="0"/>
              <a:buChar char="•"/>
            </a:pPr>
            <a:r>
              <a:rPr lang="en-US" sz="1800" b="1" dirty="0"/>
              <a:t>To generate a key pair, type this command on your local computer:</a:t>
            </a:r>
          </a:p>
          <a:p>
            <a:pPr marL="346075" indent="-180975">
              <a:spcAft>
                <a:spcPts val="600"/>
              </a:spcAft>
              <a:buFont typeface="Wingdings" pitchFamily="2" charset="2"/>
              <a:buChar char="§"/>
            </a:pPr>
            <a:r>
              <a:rPr lang="en-US" sz="1400" b="1" dirty="0"/>
              <a:t>ssh-copy-id &lt;</a:t>
            </a:r>
            <a:r>
              <a:rPr lang="en-US" sz="1400" b="1" dirty="0" err="1"/>
              <a:t>tuid</a:t>
            </a:r>
            <a:r>
              <a:rPr lang="en-US" sz="1400" b="1" dirty="0"/>
              <a:t>&gt;@ece-000.eng.temple.edu</a:t>
            </a:r>
          </a:p>
          <a:p>
            <a:pPr marL="342900" indent="-177800">
              <a:spcAft>
                <a:spcPts val="1200"/>
              </a:spcAft>
              <a:buFont typeface="Wingdings" pitchFamily="2" charset="2"/>
              <a:buChar char="§"/>
            </a:pPr>
            <a:r>
              <a:rPr lang="en-US" sz="1400" b="1" dirty="0"/>
              <a:t>Enter your password.</a:t>
            </a:r>
          </a:p>
          <a:p>
            <a:pPr marL="165100" indent="-165100">
              <a:spcAft>
                <a:spcPts val="1200"/>
              </a:spcAft>
              <a:buFont typeface="Arial" panose="020B0604020202020204" pitchFamily="34" charset="0"/>
              <a:buChar char="•"/>
            </a:pPr>
            <a:r>
              <a:rPr lang="en-US" sz="1800" b="1" dirty="0"/>
              <a:t>Log in again and you should not be prompted for a password.</a:t>
            </a:r>
          </a:p>
        </p:txBody>
      </p:sp>
      <p:sp>
        <p:nvSpPr>
          <p:cNvPr id="2" name="Rectangle 1">
            <a:extLst>
              <a:ext uri="{FF2B5EF4-FFF2-40B4-BE49-F238E27FC236}">
                <a16:creationId xmlns:a16="http://schemas.microsoft.com/office/drawing/2014/main" id="{E1B44C2B-92EA-4AEC-BBE1-A71A3070D710}"/>
              </a:ext>
            </a:extLst>
          </p:cNvPr>
          <p:cNvSpPr/>
          <p:nvPr/>
        </p:nvSpPr>
        <p:spPr>
          <a:xfrm>
            <a:off x="741056" y="5523769"/>
            <a:ext cx="4899579" cy="184447"/>
          </a:xfrm>
          <a:prstGeom prst="rect">
            <a:avLst/>
          </a:prstGeom>
          <a:solidFill>
            <a:schemeClr val="accent2">
              <a:lumMod val="60000"/>
              <a:lumOff val="40000"/>
              <a:alpha val="4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088139"/>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10257</TotalTime>
  <Words>632</Words>
  <Application>Microsoft Office PowerPoint</Application>
  <PresentationFormat>Letter Paper (8.5x11 in)</PresentationFormat>
  <Paragraphs>60</Paragraphs>
  <Slides>6</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Times New Roman</vt:lpstr>
      <vt:lpstr>Wingdings</vt:lpstr>
      <vt:lpstr>lecture_title</vt:lpstr>
      <vt:lpstr>1_isip_default</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Lilly Veloso</cp:lastModifiedBy>
  <cp:revision>462</cp:revision>
  <dcterms:created xsi:type="dcterms:W3CDTF">2002-09-12T17:13:32Z</dcterms:created>
  <dcterms:modified xsi:type="dcterms:W3CDTF">2021-01-17T22:51:58Z</dcterms:modified>
</cp:coreProperties>
</file>