
<file path=[Content_Types].xml><?xml version="1.0" encoding="utf-8"?>
<Types xmlns="http://schemas.openxmlformats.org/package/2006/content-types">
  <Default Extension="xml" ContentType="application/xml"/>
  <Default Extension="wmf" ContentType="image/x-wmf"/>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notesSlides/notesSlide3.xml" ContentType="application/vnd.openxmlformats-officedocument.presentationml.notesSlide+xml"/>
  <Override PartName="/ppt/embeddings/oleObject11.bin" ContentType="application/vnd.openxmlformats-officedocument.oleObject"/>
  <Override PartName="/ppt/embeddings/oleObject12.bin" ContentType="application/vnd.openxmlformats-officedocument.oleObject"/>
  <Override PartName="/ppt/embeddings/oleObject13.bin" ContentType="application/vnd.openxmlformats-officedocument.oleObject"/>
  <Override PartName="/ppt/embeddings/oleObject14.bin" ContentType="application/vnd.openxmlformats-officedocument.oleObject"/>
  <Override PartName="/ppt/embeddings/oleObject15.bin" ContentType="application/vnd.openxmlformats-officedocument.oleObject"/>
  <Override PartName="/ppt/embeddings/oleObject16.bin" ContentType="application/vnd.openxmlformats-officedocument.oleObject"/>
  <Override PartName="/ppt/notesSlides/notesSlide4.xml" ContentType="application/vnd.openxmlformats-officedocument.presentationml.notesSlide+xml"/>
  <Override PartName="/ppt/embeddings/oleObject17.bin" ContentType="application/vnd.openxmlformats-officedocument.oleObject"/>
  <Override PartName="/ppt/embeddings/oleObject18.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notesSlides/notesSlide5.xml" ContentType="application/vnd.openxmlformats-officedocument.presentationml.notesSlide+xml"/>
  <Override PartName="/ppt/embeddings/oleObject21.bin" ContentType="application/vnd.openxmlformats-officedocument.oleObject"/>
  <Override PartName="/ppt/embeddings/oleObject22.bin" ContentType="application/vnd.openxmlformats-officedocument.oleObject"/>
  <Override PartName="/ppt/notesSlides/notesSlide6.xml" ContentType="application/vnd.openxmlformats-officedocument.presentationml.notesSlide+xml"/>
  <Override PartName="/ppt/embeddings/oleObject23.bin" ContentType="application/vnd.openxmlformats-officedocument.oleObject"/>
  <Override PartName="/ppt/embeddings/oleObject24.bin" ContentType="application/vnd.openxmlformats-officedocument.oleObject"/>
  <Override PartName="/ppt/embeddings/oleObject25.bin" ContentType="application/vnd.openxmlformats-officedocument.oleObject"/>
  <Override PartName="/ppt/embeddings/oleObject26.bin" ContentType="application/vnd.openxmlformats-officedocument.oleObject"/>
  <Override PartName="/ppt/embeddings/oleObject27.bin" ContentType="application/vnd.openxmlformats-officedocument.oleObject"/>
  <Override PartName="/ppt/notesSlides/notesSlide7.xml" ContentType="application/vnd.openxmlformats-officedocument.presentationml.notesSlide+xml"/>
  <Override PartName="/ppt/embeddings/oleObject28.bin" ContentType="application/vnd.openxmlformats-officedocument.oleObject"/>
  <Override PartName="/ppt/notesSlides/notesSlide8.xml" ContentType="application/vnd.openxmlformats-officedocument.presentationml.notesSlide+xml"/>
  <Override PartName="/ppt/embeddings/oleObject29.bin" ContentType="application/vnd.openxmlformats-officedocument.oleObject"/>
  <Override PartName="/ppt/embeddings/oleObject30.bin" ContentType="application/vnd.openxmlformats-officedocument.oleObject"/>
  <Override PartName="/ppt/notesSlides/notesSlide9.xml" ContentType="application/vnd.openxmlformats-officedocument.presentationml.notesSlide+xml"/>
  <Override PartName="/ppt/embeddings/oleObject31.bin" ContentType="application/vnd.openxmlformats-officedocument.oleObject"/>
  <Override PartName="/ppt/embeddings/oleObject32.bin" ContentType="application/vnd.openxmlformats-officedocument.oleObject"/>
  <Override PartName="/ppt/notesSlides/notesSlide10.xml" ContentType="application/vnd.openxmlformats-officedocument.presentationml.notesSlide+xml"/>
  <Override PartName="/ppt/embeddings/oleObject33.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 id="2147483701" r:id="rId2"/>
  </p:sldMasterIdLst>
  <p:notesMasterIdLst>
    <p:notesMasterId r:id="rId14"/>
  </p:notesMasterIdLst>
  <p:handoutMasterIdLst>
    <p:handoutMasterId r:id="rId15"/>
  </p:handoutMasterIdLst>
  <p:sldIdLst>
    <p:sldId id="325" r:id="rId3"/>
    <p:sldId id="579" r:id="rId4"/>
    <p:sldId id="580" r:id="rId5"/>
    <p:sldId id="581" r:id="rId6"/>
    <p:sldId id="582" r:id="rId7"/>
    <p:sldId id="583" r:id="rId8"/>
    <p:sldId id="584" r:id="rId9"/>
    <p:sldId id="585" r:id="rId10"/>
    <p:sldId id="586" r:id="rId11"/>
    <p:sldId id="587" r:id="rId12"/>
    <p:sldId id="495" r:id="rId13"/>
  </p:sldIdLst>
  <p:sldSz cx="9144000" cy="6858000" type="letter"/>
  <p:notesSz cx="7077075" cy="90043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892034"/>
    <a:srgbClr val="EFF755"/>
    <a:srgbClr val="CC6600"/>
    <a:srgbClr val="6666FF"/>
    <a:srgbClr val="008000"/>
    <a:srgbClr val="000080"/>
    <a:srgbClr val="004000"/>
    <a:srgbClr val="9966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713" autoAdjust="0"/>
    <p:restoredTop sz="96226" autoAdjust="0"/>
  </p:normalViewPr>
  <p:slideViewPr>
    <p:cSldViewPr snapToGrid="0">
      <p:cViewPr varScale="1">
        <p:scale>
          <a:sx n="87" d="100"/>
          <a:sy n="87" d="100"/>
        </p:scale>
        <p:origin x="-656" y="-104"/>
      </p:cViewPr>
      <p:guideLst>
        <p:guide orient="horz"/>
        <p:guide pos="2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1734" y="-108"/>
      </p:cViewPr>
      <p:guideLst>
        <p:guide orient="horz" pos="2835"/>
        <p:guide pos="2229"/>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4" Type="http://schemas.openxmlformats.org/officeDocument/2006/relationships/image" Target="../media/image8.wmf"/><Relationship Id="rId5" Type="http://schemas.openxmlformats.org/officeDocument/2006/relationships/image" Target="../media/image9.wmf"/><Relationship Id="rId6" Type="http://schemas.openxmlformats.org/officeDocument/2006/relationships/image" Target="../media/image10.wmf"/><Relationship Id="rId7" Type="http://schemas.openxmlformats.org/officeDocument/2006/relationships/image" Target="../media/image11.wmf"/><Relationship Id="rId8" Type="http://schemas.openxmlformats.org/officeDocument/2006/relationships/image" Target="../media/image12.wmf"/><Relationship Id="rId9" Type="http://schemas.openxmlformats.org/officeDocument/2006/relationships/image" Target="../media/image13.wmf"/><Relationship Id="rId10" Type="http://schemas.openxmlformats.org/officeDocument/2006/relationships/image" Target="../media/image14.wmf"/><Relationship Id="rId1" Type="http://schemas.openxmlformats.org/officeDocument/2006/relationships/image" Target="../media/image5.wmf"/><Relationship Id="rId2"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7.wmf"/><Relationship Id="rId4" Type="http://schemas.openxmlformats.org/officeDocument/2006/relationships/image" Target="../media/image18.wmf"/><Relationship Id="rId5" Type="http://schemas.openxmlformats.org/officeDocument/2006/relationships/image" Target="../media/image19.wmf"/><Relationship Id="rId6" Type="http://schemas.openxmlformats.org/officeDocument/2006/relationships/image" Target="../media/image20.wmf"/><Relationship Id="rId1" Type="http://schemas.openxmlformats.org/officeDocument/2006/relationships/image" Target="../media/image15.wmf"/><Relationship Id="rId2"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3.wmf"/><Relationship Id="rId4" Type="http://schemas.openxmlformats.org/officeDocument/2006/relationships/image" Target="../media/image24.wmf"/><Relationship Id="rId1" Type="http://schemas.openxmlformats.org/officeDocument/2006/relationships/image" Target="../media/image21.wmf"/><Relationship Id="rId2"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5.wmf"/><Relationship Id="rId2" Type="http://schemas.openxmlformats.org/officeDocument/2006/relationships/image" Target="../media/image2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9.wmf"/><Relationship Id="rId4" Type="http://schemas.openxmlformats.org/officeDocument/2006/relationships/image" Target="../media/image30.wmf"/><Relationship Id="rId5" Type="http://schemas.openxmlformats.org/officeDocument/2006/relationships/image" Target="../media/image31.wmf"/><Relationship Id="rId1" Type="http://schemas.openxmlformats.org/officeDocument/2006/relationships/image" Target="../media/image27.wmf"/><Relationship Id="rId2"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3.wmf"/><Relationship Id="rId2"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5.wmf"/><Relationship Id="rId2"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1" y="0"/>
            <a:ext cx="3067758" cy="450215"/>
          </a:xfrm>
          <a:prstGeom prst="rect">
            <a:avLst/>
          </a:prstGeom>
          <a:noFill/>
          <a:ln w="9525">
            <a:noFill/>
            <a:miter lim="800000"/>
            <a:headEnd/>
            <a:tailEnd/>
          </a:ln>
          <a:effectLst/>
        </p:spPr>
        <p:txBody>
          <a:bodyPr vert="horz" wrap="square" lIns="91612" tIns="45805" rIns="91612" bIns="45805" numCol="1" anchor="t" anchorCtr="0" compatLnSpc="1">
            <a:prstTxWarp prst="textNoShape">
              <a:avLst/>
            </a:prstTxWarp>
          </a:bodyPr>
          <a:lstStyle>
            <a:lvl1pPr defTabSz="915848">
              <a:defRPr sz="1100" smtClean="0">
                <a:latin typeface="Times New Roman" pitchFamily="18" charset="0"/>
              </a:defRPr>
            </a:lvl1pPr>
          </a:lstStyle>
          <a:p>
            <a:pPr>
              <a:defRPr/>
            </a:pPr>
            <a:endParaRPr lang="en-US"/>
          </a:p>
        </p:txBody>
      </p:sp>
      <p:sp>
        <p:nvSpPr>
          <p:cNvPr id="77827" name="Rectangle 3"/>
          <p:cNvSpPr>
            <a:spLocks noGrp="1" noChangeArrowheads="1"/>
          </p:cNvSpPr>
          <p:nvPr>
            <p:ph type="dt" sz="quarter" idx="1"/>
          </p:nvPr>
        </p:nvSpPr>
        <p:spPr bwMode="auto">
          <a:xfrm>
            <a:off x="4009317" y="0"/>
            <a:ext cx="3067758" cy="450215"/>
          </a:xfrm>
          <a:prstGeom prst="rect">
            <a:avLst/>
          </a:prstGeom>
          <a:noFill/>
          <a:ln w="9525">
            <a:noFill/>
            <a:miter lim="800000"/>
            <a:headEnd/>
            <a:tailEnd/>
          </a:ln>
          <a:effectLst/>
        </p:spPr>
        <p:txBody>
          <a:bodyPr vert="horz" wrap="square" lIns="91612" tIns="45805" rIns="91612" bIns="45805" numCol="1" anchor="t" anchorCtr="0" compatLnSpc="1">
            <a:prstTxWarp prst="textNoShape">
              <a:avLst/>
            </a:prstTxWarp>
          </a:bodyPr>
          <a:lstStyle>
            <a:lvl1pPr algn="r" defTabSz="915848">
              <a:defRPr sz="1100" smtClean="0">
                <a:latin typeface="Times New Roman" pitchFamily="18" charset="0"/>
              </a:defRPr>
            </a:lvl1pPr>
          </a:lstStyle>
          <a:p>
            <a:pPr>
              <a:defRPr/>
            </a:pPr>
            <a:endParaRPr lang="en-US"/>
          </a:p>
        </p:txBody>
      </p:sp>
      <p:sp>
        <p:nvSpPr>
          <p:cNvPr id="77828" name="Rectangle 4"/>
          <p:cNvSpPr>
            <a:spLocks noGrp="1" noChangeArrowheads="1"/>
          </p:cNvSpPr>
          <p:nvPr>
            <p:ph type="ftr" sz="quarter" idx="2"/>
          </p:nvPr>
        </p:nvSpPr>
        <p:spPr bwMode="auto">
          <a:xfrm>
            <a:off x="1" y="8554085"/>
            <a:ext cx="3067758" cy="450215"/>
          </a:xfrm>
          <a:prstGeom prst="rect">
            <a:avLst/>
          </a:prstGeom>
          <a:noFill/>
          <a:ln w="9525">
            <a:noFill/>
            <a:miter lim="800000"/>
            <a:headEnd/>
            <a:tailEnd/>
          </a:ln>
          <a:effectLst/>
        </p:spPr>
        <p:txBody>
          <a:bodyPr vert="horz" wrap="square" lIns="91612" tIns="45805" rIns="91612" bIns="45805" numCol="1" anchor="b" anchorCtr="0" compatLnSpc="1">
            <a:prstTxWarp prst="textNoShape">
              <a:avLst/>
            </a:prstTxWarp>
          </a:bodyPr>
          <a:lstStyle>
            <a:lvl1pPr defTabSz="915848">
              <a:defRPr sz="1100" smtClean="0">
                <a:latin typeface="Times New Roman" pitchFamily="18" charset="0"/>
              </a:defRPr>
            </a:lvl1pPr>
          </a:lstStyle>
          <a:p>
            <a:pPr>
              <a:defRPr/>
            </a:pPr>
            <a:endParaRPr lang="en-US"/>
          </a:p>
        </p:txBody>
      </p:sp>
      <p:sp>
        <p:nvSpPr>
          <p:cNvPr id="77829" name="Rectangle 5"/>
          <p:cNvSpPr>
            <a:spLocks noGrp="1" noChangeArrowheads="1"/>
          </p:cNvSpPr>
          <p:nvPr>
            <p:ph type="sldNum" sz="quarter" idx="3"/>
          </p:nvPr>
        </p:nvSpPr>
        <p:spPr bwMode="auto">
          <a:xfrm>
            <a:off x="4009317" y="8554085"/>
            <a:ext cx="3067758" cy="450215"/>
          </a:xfrm>
          <a:prstGeom prst="rect">
            <a:avLst/>
          </a:prstGeom>
          <a:noFill/>
          <a:ln w="9525">
            <a:noFill/>
            <a:miter lim="800000"/>
            <a:headEnd/>
            <a:tailEnd/>
          </a:ln>
          <a:effectLst/>
        </p:spPr>
        <p:txBody>
          <a:bodyPr vert="horz" wrap="square" lIns="91612" tIns="45805" rIns="91612" bIns="45805" numCol="1" anchor="b" anchorCtr="0" compatLnSpc="1">
            <a:prstTxWarp prst="textNoShape">
              <a:avLst/>
            </a:prstTxWarp>
          </a:bodyPr>
          <a:lstStyle>
            <a:lvl1pPr algn="r" defTabSz="915848">
              <a:defRPr sz="1100" smtClean="0">
                <a:latin typeface="Times New Roman" pitchFamily="18" charset="0"/>
              </a:defRPr>
            </a:lvl1pPr>
          </a:lstStyle>
          <a:p>
            <a:pPr>
              <a:defRPr/>
            </a:pPr>
            <a:fld id="{66158826-EADE-4792-AB13-43381F09BFE3}" type="slidenum">
              <a:rPr lang="en-US"/>
              <a:pPr>
                <a:defRPr/>
              </a:pPr>
              <a:t>‹#›</a:t>
            </a:fld>
            <a:endParaRPr lang="en-US"/>
          </a:p>
        </p:txBody>
      </p:sp>
    </p:spTree>
    <p:extLst>
      <p:ext uri="{BB962C8B-B14F-4D97-AF65-F5344CB8AC3E}">
        <p14:creationId xmlns:p14="http://schemas.microsoft.com/office/powerpoint/2010/main" val="2979987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1" y="0"/>
            <a:ext cx="3067758" cy="450215"/>
          </a:xfrm>
          <a:prstGeom prst="rect">
            <a:avLst/>
          </a:prstGeom>
          <a:noFill/>
          <a:ln w="9525">
            <a:noFill/>
            <a:miter lim="800000"/>
            <a:headEnd/>
            <a:tailEnd/>
          </a:ln>
          <a:effectLst/>
        </p:spPr>
        <p:txBody>
          <a:bodyPr vert="horz" wrap="square" lIns="91612" tIns="45805" rIns="91612" bIns="45805" numCol="1" anchor="t" anchorCtr="0" compatLnSpc="1">
            <a:prstTxWarp prst="textNoShape">
              <a:avLst/>
            </a:prstTxWarp>
          </a:bodyPr>
          <a:lstStyle>
            <a:lvl1pPr defTabSz="915848">
              <a:defRPr sz="1100" smtClean="0">
                <a:latin typeface="Times New Roman" pitchFamily="18" charset="0"/>
              </a:defRPr>
            </a:lvl1pPr>
          </a:lstStyle>
          <a:p>
            <a:pPr>
              <a:defRPr/>
            </a:pPr>
            <a:endParaRPr lang="en-US"/>
          </a:p>
        </p:txBody>
      </p:sp>
      <p:sp>
        <p:nvSpPr>
          <p:cNvPr id="30723" name="Rectangle 3"/>
          <p:cNvSpPr>
            <a:spLocks noGrp="1" noChangeArrowheads="1"/>
          </p:cNvSpPr>
          <p:nvPr>
            <p:ph type="dt" idx="1"/>
          </p:nvPr>
        </p:nvSpPr>
        <p:spPr bwMode="auto">
          <a:xfrm>
            <a:off x="4009317" y="0"/>
            <a:ext cx="3067758" cy="450215"/>
          </a:xfrm>
          <a:prstGeom prst="rect">
            <a:avLst/>
          </a:prstGeom>
          <a:noFill/>
          <a:ln w="9525">
            <a:noFill/>
            <a:miter lim="800000"/>
            <a:headEnd/>
            <a:tailEnd/>
          </a:ln>
          <a:effectLst/>
        </p:spPr>
        <p:txBody>
          <a:bodyPr vert="horz" wrap="square" lIns="91612" tIns="45805" rIns="91612" bIns="45805" numCol="1" anchor="t" anchorCtr="0" compatLnSpc="1">
            <a:prstTxWarp prst="textNoShape">
              <a:avLst/>
            </a:prstTxWarp>
          </a:bodyPr>
          <a:lstStyle>
            <a:lvl1pPr algn="r" defTabSz="915848">
              <a:defRPr sz="1100" smtClean="0">
                <a:latin typeface="Times New Roman" pitchFamily="18"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287463" y="674688"/>
            <a:ext cx="4502150" cy="3376612"/>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44636" y="4277043"/>
            <a:ext cx="5187804" cy="4051935"/>
          </a:xfrm>
          <a:prstGeom prst="rect">
            <a:avLst/>
          </a:prstGeom>
          <a:noFill/>
          <a:ln w="9525">
            <a:noFill/>
            <a:miter lim="800000"/>
            <a:headEnd/>
            <a:tailEnd/>
          </a:ln>
          <a:effectLst/>
        </p:spPr>
        <p:txBody>
          <a:bodyPr vert="horz" wrap="square" lIns="91612" tIns="45805" rIns="91612" bIns="4580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26" name="Rectangle 6"/>
          <p:cNvSpPr>
            <a:spLocks noGrp="1" noChangeArrowheads="1"/>
          </p:cNvSpPr>
          <p:nvPr>
            <p:ph type="ftr" sz="quarter" idx="4"/>
          </p:nvPr>
        </p:nvSpPr>
        <p:spPr bwMode="auto">
          <a:xfrm>
            <a:off x="1" y="8554085"/>
            <a:ext cx="3067758" cy="450215"/>
          </a:xfrm>
          <a:prstGeom prst="rect">
            <a:avLst/>
          </a:prstGeom>
          <a:noFill/>
          <a:ln w="9525">
            <a:noFill/>
            <a:miter lim="800000"/>
            <a:headEnd/>
            <a:tailEnd/>
          </a:ln>
          <a:effectLst/>
        </p:spPr>
        <p:txBody>
          <a:bodyPr vert="horz" wrap="square" lIns="91612" tIns="45805" rIns="91612" bIns="45805" numCol="1" anchor="b" anchorCtr="0" compatLnSpc="1">
            <a:prstTxWarp prst="textNoShape">
              <a:avLst/>
            </a:prstTxWarp>
          </a:bodyPr>
          <a:lstStyle>
            <a:lvl1pPr defTabSz="915848">
              <a:defRPr sz="1100" smtClean="0">
                <a:latin typeface="Times New Roman" pitchFamily="18" charset="0"/>
              </a:defRPr>
            </a:lvl1pPr>
          </a:lstStyle>
          <a:p>
            <a:pPr>
              <a:defRPr/>
            </a:pPr>
            <a:endParaRPr lang="en-US"/>
          </a:p>
        </p:txBody>
      </p:sp>
      <p:sp>
        <p:nvSpPr>
          <p:cNvPr id="30727" name="Rectangle 7"/>
          <p:cNvSpPr>
            <a:spLocks noGrp="1" noChangeArrowheads="1"/>
          </p:cNvSpPr>
          <p:nvPr>
            <p:ph type="sldNum" sz="quarter" idx="5"/>
          </p:nvPr>
        </p:nvSpPr>
        <p:spPr bwMode="auto">
          <a:xfrm>
            <a:off x="4009317" y="8554085"/>
            <a:ext cx="3067758" cy="450215"/>
          </a:xfrm>
          <a:prstGeom prst="rect">
            <a:avLst/>
          </a:prstGeom>
          <a:noFill/>
          <a:ln w="9525">
            <a:noFill/>
            <a:miter lim="800000"/>
            <a:headEnd/>
            <a:tailEnd/>
          </a:ln>
          <a:effectLst/>
        </p:spPr>
        <p:txBody>
          <a:bodyPr vert="horz" wrap="square" lIns="91612" tIns="45805" rIns="91612" bIns="45805" numCol="1" anchor="b" anchorCtr="0" compatLnSpc="1">
            <a:prstTxWarp prst="textNoShape">
              <a:avLst/>
            </a:prstTxWarp>
          </a:bodyPr>
          <a:lstStyle>
            <a:lvl1pPr algn="r" defTabSz="915848">
              <a:defRPr sz="1100" smtClean="0">
                <a:latin typeface="Times New Roman" pitchFamily="18" charset="0"/>
              </a:defRPr>
            </a:lvl1pPr>
          </a:lstStyle>
          <a:p>
            <a:pPr>
              <a:defRPr/>
            </a:pPr>
            <a:fld id="{ECC53042-5A96-4DBC-B738-B843823BA6D7}" type="slidenum">
              <a:rPr lang="en-US"/>
              <a:pPr>
                <a:defRPr/>
              </a:pPr>
              <a:t>‹#›</a:t>
            </a:fld>
            <a:endParaRPr lang="en-US"/>
          </a:p>
        </p:txBody>
      </p:sp>
    </p:spTree>
    <p:extLst>
      <p:ext uri="{BB962C8B-B14F-4D97-AF65-F5344CB8AC3E}">
        <p14:creationId xmlns:p14="http://schemas.microsoft.com/office/powerpoint/2010/main" val="12188621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MS</a:t>
            </a:r>
            <a:r>
              <a:rPr lang="en-US" baseline="0" dirty="0" smtClean="0"/>
              <a:t> Equation 3.0 was used with settings of: 18, 12, 8, 18, 12.</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0</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i</a:t>
            </a:r>
            <a:r>
              <a:rPr lang="en-US" dirty="0" smtClean="0"/>
              <a:t>=k,</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i</a:t>
            </a:r>
            <a:r>
              <a:rPr lang="en-US" dirty="0" smtClean="0"/>
              <a:t>=k,</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i</a:t>
            </a:r>
            <a:r>
              <a:rPr lang="en-US" dirty="0" smtClean="0"/>
              <a:t>=k,</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i</a:t>
            </a:r>
            <a:r>
              <a:rPr lang="en-US" dirty="0" smtClean="0"/>
              <a:t>=k,</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i</a:t>
            </a:r>
            <a:r>
              <a:rPr lang="en-US" dirty="0" smtClean="0"/>
              <a:t>=k,</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i</a:t>
            </a:r>
            <a:r>
              <a:rPr lang="en-US" dirty="0" smtClean="0"/>
              <a:t>=k,</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i</a:t>
            </a:r>
            <a:r>
              <a:rPr lang="en-US" dirty="0" smtClean="0"/>
              <a:t>=k,</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i</a:t>
            </a:r>
            <a:r>
              <a:rPr lang="en-US" dirty="0" smtClean="0"/>
              <a:t>=k,</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i</a:t>
            </a:r>
            <a:r>
              <a:rPr lang="en-US" dirty="0" smtClean="0"/>
              <a:t>=k,</a:t>
            </a:r>
            <a:endParaRPr lang="en-US" dirty="0"/>
          </a:p>
        </p:txBody>
      </p:sp>
      <p:sp>
        <p:nvSpPr>
          <p:cNvPr id="4" name="Slide Number Placeholder 3"/>
          <p:cNvSpPr>
            <a:spLocks noGrp="1"/>
          </p:cNvSpPr>
          <p:nvPr>
            <p:ph type="sldNum" sz="quarter" idx="10"/>
          </p:nvPr>
        </p:nvSpPr>
        <p:spPr/>
        <p:txBody>
          <a:bodyPr/>
          <a:lstStyle/>
          <a:p>
            <a:pPr>
              <a:defRPr/>
            </a:pPr>
            <a:fld id="{ECC53042-5A96-4DBC-B738-B843823BA6D7}" type="slidenum">
              <a:rPr lang="en-US" smtClean="0"/>
              <a:pPr>
                <a:defRPr/>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F734984-DA9D-46F7-86D2-46DD45087FB0}" type="datetimeFigureOut">
              <a:rPr lang="en-US" smtClean="0"/>
              <a:pPr/>
              <a:t>11/9/14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A05E26D1-1274-47BB-A1DA-3B76A596BD1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685800"/>
          </a:xfrm>
          <a:prstGeom prst="rect">
            <a:avLst/>
          </a:prstGeom>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xfrm>
            <a:off x="0" y="6629400"/>
            <a:ext cx="5638800" cy="228600"/>
          </a:xfrm>
          <a:prstGeom prst="rect">
            <a:avLst/>
          </a:prstGeom>
          <a:ln/>
        </p:spPr>
        <p:txBody>
          <a:bodyPr/>
          <a:lstStyle>
            <a:lvl1pPr>
              <a:defRPr/>
            </a:lvl1pPr>
          </a:lstStyle>
          <a:p>
            <a:pPr>
              <a:defRPr/>
            </a:pPr>
            <a:r>
              <a:rPr lang="en-US" altLang="en-US" dirty="0"/>
              <a:t>R. S. Sutton and A. G. </a:t>
            </a:r>
            <a:r>
              <a:rPr lang="en-US" altLang="en-US" dirty="0" err="1"/>
              <a:t>Barto</a:t>
            </a:r>
            <a:r>
              <a:rPr lang="en-US" altLang="en-US" dirty="0"/>
              <a:t>: Reinforcement Learning: An Introduction</a:t>
            </a:r>
            <a:endParaRPr lang="en-US" altLang="en-US" sz="1400" dirty="0"/>
          </a:p>
        </p:txBody>
      </p:sp>
      <p:sp>
        <p:nvSpPr>
          <p:cNvPr id="4" name="Rectangle 6"/>
          <p:cNvSpPr>
            <a:spLocks noGrp="1" noChangeArrowheads="1"/>
          </p:cNvSpPr>
          <p:nvPr>
            <p:ph type="sldNum" sz="quarter" idx="11"/>
          </p:nvPr>
        </p:nvSpPr>
        <p:spPr>
          <a:xfrm>
            <a:off x="7239000" y="6629400"/>
            <a:ext cx="1905000" cy="228600"/>
          </a:xfrm>
          <a:prstGeom prst="rect">
            <a:avLst/>
          </a:prstGeom>
          <a:ln/>
        </p:spPr>
        <p:txBody>
          <a:bodyPr/>
          <a:lstStyle>
            <a:lvl1pPr>
              <a:defRPr/>
            </a:lvl1pPr>
          </a:lstStyle>
          <a:p>
            <a:pPr>
              <a:defRPr/>
            </a:pPr>
            <a:fld id="{2A9A9A9B-D817-4253-85CF-175FAC8E63AC}"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6858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447800"/>
            <a:ext cx="3810000" cy="4876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447800"/>
            <a:ext cx="3810000" cy="4876800"/>
          </a:xfrm>
          <a:prstGeom prst="rect">
            <a:avLst/>
          </a:prstGeom>
        </p:spPr>
        <p:txBody>
          <a:bodyPr/>
          <a:lstStyle/>
          <a:p>
            <a:pPr lvl="0"/>
            <a:endParaRPr lang="en-US" noProof="0" smtClean="0"/>
          </a:p>
        </p:txBody>
      </p:sp>
      <p:sp>
        <p:nvSpPr>
          <p:cNvPr id="5" name="Rectangle 5"/>
          <p:cNvSpPr>
            <a:spLocks noGrp="1" noChangeArrowheads="1"/>
          </p:cNvSpPr>
          <p:nvPr>
            <p:ph type="ftr" sz="quarter" idx="10"/>
          </p:nvPr>
        </p:nvSpPr>
        <p:spPr>
          <a:xfrm>
            <a:off x="0" y="6629400"/>
            <a:ext cx="5638800" cy="228600"/>
          </a:xfrm>
          <a:prstGeom prst="rect">
            <a:avLst/>
          </a:prstGeom>
          <a:ln/>
        </p:spPr>
        <p:txBody>
          <a:bodyPr/>
          <a:lstStyle>
            <a:lvl1pPr>
              <a:defRPr/>
            </a:lvl1pPr>
          </a:lstStyle>
          <a:p>
            <a:pPr>
              <a:defRPr/>
            </a:pPr>
            <a:r>
              <a:rPr lang="en-US" altLang="en-US"/>
              <a:t>R. S. Sutton and A. G. Barto: Reinforcement Learning: An Introduction</a:t>
            </a:r>
            <a:endParaRPr lang="en-US" altLang="en-US" sz="1400"/>
          </a:p>
        </p:txBody>
      </p:sp>
      <p:sp>
        <p:nvSpPr>
          <p:cNvPr id="6" name="Rectangle 6"/>
          <p:cNvSpPr>
            <a:spLocks noGrp="1" noChangeArrowheads="1"/>
          </p:cNvSpPr>
          <p:nvPr>
            <p:ph type="sldNum" sz="quarter" idx="11"/>
          </p:nvPr>
        </p:nvSpPr>
        <p:spPr>
          <a:xfrm>
            <a:off x="7239000" y="6629400"/>
            <a:ext cx="1905000" cy="228600"/>
          </a:xfrm>
          <a:prstGeom prst="rect">
            <a:avLst/>
          </a:prstGeom>
          <a:ln/>
        </p:spPr>
        <p:txBody>
          <a:bodyPr/>
          <a:lstStyle>
            <a:lvl1pPr>
              <a:defRPr/>
            </a:lvl1pPr>
          </a:lstStyle>
          <a:p>
            <a:pPr>
              <a:defRPr/>
            </a:pPr>
            <a:fld id="{1EE89630-ECFE-46C4-8DDC-33331FDD31C1}"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5.xml"/><Relationship Id="rId12" Type="http://schemas.openxmlformats.org/officeDocument/2006/relationships/theme" Target="../theme/theme2.xml"/><Relationship Id="rId13" Type="http://schemas.openxmlformats.org/officeDocument/2006/relationships/image" Target="../media/image1.png"/><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slideLayout" Target="../slideLayouts/slideLayout8.xml"/><Relationship Id="rId5" Type="http://schemas.openxmlformats.org/officeDocument/2006/relationships/slideLayout" Target="../slideLayouts/slideLayout9.xml"/><Relationship Id="rId6" Type="http://schemas.openxmlformats.org/officeDocument/2006/relationships/slideLayout" Target="../slideLayouts/slideLayout10.xml"/><Relationship Id="rId7" Type="http://schemas.openxmlformats.org/officeDocument/2006/relationships/slideLayout" Target="../slideLayouts/slideLayout11.xml"/><Relationship Id="rId8" Type="http://schemas.openxmlformats.org/officeDocument/2006/relationships/slideLayout" Target="../slideLayouts/slideLayout12.xml"/><Relationship Id="rId9" Type="http://schemas.openxmlformats.org/officeDocument/2006/relationships/slideLayout" Target="../slideLayouts/slideLayout13.xml"/><Relationship Id="rId10"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6" name="Rectangle 5"/>
          <p:cNvSpPr>
            <a:spLocks noChangeArrowheads="1"/>
          </p:cNvSpPr>
          <p:nvPr userDrawn="1"/>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dirty="0">
              <a:solidFill>
                <a:schemeClr val="hlink"/>
              </a:solidFill>
              <a:latin typeface="Times New Roman" pitchFamily="18" charset="0"/>
            </a:endParaRPr>
          </a:p>
        </p:txBody>
      </p:sp>
      <p:sp>
        <p:nvSpPr>
          <p:cNvPr id="9" name="Text Box 8"/>
          <p:cNvSpPr txBox="1">
            <a:spLocks noChangeArrowheads="1"/>
          </p:cNvSpPr>
          <p:nvPr userDrawn="1"/>
        </p:nvSpPr>
        <p:spPr bwMode="auto">
          <a:xfrm>
            <a:off x="479425" y="130175"/>
            <a:ext cx="3821113" cy="366713"/>
          </a:xfrm>
          <a:prstGeom prst="rect">
            <a:avLst/>
          </a:prstGeom>
          <a:solidFill>
            <a:srgbClr val="FFFFFF"/>
          </a:solidFill>
          <a:ln w="9525">
            <a:noFill/>
            <a:miter lim="800000"/>
            <a:headEnd/>
            <a:tailEnd/>
          </a:ln>
        </p:spPr>
        <p:txBody>
          <a:bodyPr anchor="ctr" anchorCtr="1">
            <a:spAutoFit/>
          </a:bodyPr>
          <a:lstStyle/>
          <a:p>
            <a:pPr>
              <a:spcBef>
                <a:spcPct val="50000"/>
              </a:spcBef>
            </a:pPr>
            <a:r>
              <a:rPr lang="en-US" sz="1800" b="1" dirty="0">
                <a:solidFill>
                  <a:srgbClr val="333399"/>
                </a:solidFill>
              </a:rPr>
              <a:t>ECE 8443 – Pattern Recognition</a:t>
            </a:r>
          </a:p>
        </p:txBody>
      </p:sp>
      <p:sp>
        <p:nvSpPr>
          <p:cNvPr id="10" name="Rectangle 5"/>
          <p:cNvSpPr>
            <a:spLocks noChangeArrowheads="1"/>
          </p:cNvSpPr>
          <p:nvPr userDrawn="1"/>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BE0F34"/>
            </a:outerShdw>
          </a:effectLst>
        </p:spPr>
        <p:txBody>
          <a:bodyPr wrap="none" anchor="ctr"/>
          <a:lstStyle/>
          <a:p>
            <a:pPr algn="ctr">
              <a:defRPr/>
            </a:pPr>
            <a:endParaRPr lang="en-US" dirty="0">
              <a:solidFill>
                <a:schemeClr val="hlink"/>
              </a:solidFill>
              <a:latin typeface="Times New Roman" pitchFamily="18" charset="0"/>
            </a:endParaRPr>
          </a:p>
        </p:txBody>
      </p:sp>
      <p:sp>
        <p:nvSpPr>
          <p:cNvPr id="11" name="Text Box 8"/>
          <p:cNvSpPr txBox="1">
            <a:spLocks noChangeArrowheads="1"/>
          </p:cNvSpPr>
          <p:nvPr userDrawn="1"/>
        </p:nvSpPr>
        <p:spPr bwMode="auto">
          <a:xfrm>
            <a:off x="479425" y="130175"/>
            <a:ext cx="5006975" cy="369332"/>
          </a:xfrm>
          <a:prstGeom prst="rect">
            <a:avLst/>
          </a:prstGeom>
          <a:solidFill>
            <a:srgbClr val="FFFFFF"/>
          </a:solidFill>
          <a:ln w="9525">
            <a:noFill/>
            <a:miter lim="800000"/>
            <a:headEnd/>
            <a:tailEnd/>
          </a:ln>
        </p:spPr>
        <p:txBody>
          <a:bodyPr wrap="square" anchor="ctr" anchorCtr="1">
            <a:spAutoFit/>
          </a:bodyPr>
          <a:lstStyle/>
          <a:p>
            <a:pPr>
              <a:spcBef>
                <a:spcPct val="50000"/>
              </a:spcBef>
            </a:pPr>
            <a:r>
              <a:rPr lang="en-US" sz="1800" b="1" dirty="0" smtClean="0">
                <a:solidFill>
                  <a:srgbClr val="333399"/>
                </a:solidFill>
              </a:rPr>
              <a:t>EE 3512 – Signals: Continuous and Discrete</a:t>
            </a:r>
            <a:endParaRPr lang="en-US" sz="1800" b="1" dirty="0">
              <a:solidFill>
                <a:srgbClr val="333399"/>
              </a:solidFill>
            </a:endParaRPr>
          </a:p>
        </p:txBody>
      </p:sp>
    </p:spTree>
  </p:cSld>
  <p:clrMap bg1="lt1" tx1="dk1" bg2="lt2" tx2="dk2" accent1="accent1" accent2="accent2" accent3="accent3" accent4="accent4" accent5="accent5" accent6="accent6" hlink="hlink" folHlink="folHlink"/>
  <p:sldLayoutIdLst>
    <p:sldLayoutId id="2147483685" r:id="rId1"/>
    <p:sldLayoutId id="2147483687" r:id="rId2"/>
    <p:sldLayoutId id="2147483713" r:id="rId3"/>
    <p:sldLayoutId id="2147483714"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2"/>
          <p:cNvSpPr>
            <a:spLocks noChangeArrowheads="1"/>
          </p:cNvSpPr>
          <p:nvPr userDrawn="1"/>
        </p:nvSpPr>
        <p:spPr bwMode="auto">
          <a:xfrm>
            <a:off x="227013" y="455613"/>
            <a:ext cx="8683625" cy="42862"/>
          </a:xfrm>
          <a:prstGeom prst="rect">
            <a:avLst/>
          </a:prstGeom>
          <a:gradFill rotWithShape="0">
            <a:gsLst>
              <a:gs pos="0">
                <a:srgbClr val="892034"/>
              </a:gs>
              <a:gs pos="100000">
                <a:srgbClr val="95CAFF"/>
              </a:gs>
            </a:gsLst>
            <a:lin ang="0" scaled="1"/>
          </a:gradFill>
          <a:ln w="9525">
            <a:noFill/>
            <a:miter lim="800000"/>
            <a:headEnd/>
            <a:tailEnd/>
          </a:ln>
          <a:effectLst/>
        </p:spPr>
        <p:txBody>
          <a:bodyPr wrap="none" anchor="ctr"/>
          <a:lstStyle/>
          <a:p>
            <a:pPr>
              <a:defRPr/>
            </a:pPr>
            <a:endParaRPr lang="en-US"/>
          </a:p>
        </p:txBody>
      </p:sp>
      <p:pic>
        <p:nvPicPr>
          <p:cNvPr id="6" name="Picture 37" descr="isip_logo_plain"/>
          <p:cNvPicPr>
            <a:picLocks noChangeAspect="1" noChangeArrowheads="1"/>
          </p:cNvPicPr>
          <p:nvPr userDrawn="1"/>
        </p:nvPicPr>
        <p:blipFill>
          <a:blip r:embed="rId13" cstate="print"/>
          <a:srcRect/>
          <a:stretch>
            <a:fillRect/>
          </a:stretch>
        </p:blipFill>
        <p:spPr bwMode="auto">
          <a:xfrm>
            <a:off x="8772525" y="6492875"/>
            <a:ext cx="333375" cy="327025"/>
          </a:xfrm>
          <a:prstGeom prst="rect">
            <a:avLst/>
          </a:prstGeom>
          <a:noFill/>
          <a:ln w="9525">
            <a:noFill/>
            <a:miter lim="800000"/>
            <a:headEnd/>
            <a:tailEnd/>
          </a:ln>
        </p:spPr>
      </p:pic>
      <p:sp>
        <p:nvSpPr>
          <p:cNvPr id="7" name="Text Box 45"/>
          <p:cNvSpPr txBox="1">
            <a:spLocks noChangeArrowheads="1"/>
          </p:cNvSpPr>
          <p:nvPr userDrawn="1"/>
        </p:nvSpPr>
        <p:spPr bwMode="auto">
          <a:xfrm>
            <a:off x="252413" y="6648450"/>
            <a:ext cx="8158162" cy="184666"/>
          </a:xfrm>
          <a:prstGeom prst="rect">
            <a:avLst/>
          </a:prstGeom>
          <a:noFill/>
          <a:ln w="9525">
            <a:noFill/>
            <a:miter lim="800000"/>
            <a:headEnd/>
            <a:tailEnd/>
          </a:ln>
          <a:effectLst/>
        </p:spPr>
        <p:txBody>
          <a:bodyPr lIns="0" tIns="0" rIns="0" bIns="0">
            <a:spAutoFit/>
          </a:bodyPr>
          <a:lstStyle/>
          <a:p>
            <a:pPr>
              <a:spcBef>
                <a:spcPct val="50000"/>
              </a:spcBef>
              <a:defRPr/>
            </a:pPr>
            <a:r>
              <a:rPr lang="en-US" sz="1200" b="1" dirty="0" smtClean="0">
                <a:solidFill>
                  <a:srgbClr val="BE0F34"/>
                </a:solidFill>
              </a:rPr>
              <a:t>EE 3512: </a:t>
            </a:r>
            <a:r>
              <a:rPr lang="en-US" sz="1200" b="1" dirty="0">
                <a:solidFill>
                  <a:srgbClr val="BE0F34"/>
                </a:solidFill>
              </a:rPr>
              <a:t>Lecture </a:t>
            </a:r>
            <a:r>
              <a:rPr lang="en-US" sz="1200" b="1" dirty="0" smtClean="0">
                <a:solidFill>
                  <a:srgbClr val="BE0F34"/>
                </a:solidFill>
              </a:rPr>
              <a:t>32, </a:t>
            </a:r>
            <a:r>
              <a:rPr lang="en-US" sz="1200" b="1" dirty="0">
                <a:solidFill>
                  <a:srgbClr val="BE0F34"/>
                </a:solidFill>
              </a:rPr>
              <a:t>Slide </a:t>
            </a:r>
            <a:fld id="{56D32A91-0AE1-4806-AC33-D8959F4B7E0D}" type="slidenum">
              <a:rPr lang="en-US" sz="1200" b="1">
                <a:solidFill>
                  <a:srgbClr val="892034"/>
                </a:solidFill>
              </a:rPr>
              <a:pPr>
                <a:spcBef>
                  <a:spcPct val="50000"/>
                </a:spcBef>
                <a:defRPr/>
              </a:pPr>
              <a:t>‹#›</a:t>
            </a:fld>
            <a:endParaRPr lang="en-US" sz="1200" b="1" dirty="0">
              <a:solidFill>
                <a:srgbClr val="892034"/>
              </a:solidFill>
            </a:endParaRPr>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ctr" rtl="0" eaLnBrk="1" fontAlgn="base" hangingPunct="1">
        <a:spcBef>
          <a:spcPct val="0"/>
        </a:spcBef>
        <a:spcAft>
          <a:spcPct val="0"/>
        </a:spcAft>
        <a:defRPr sz="2400" b="1">
          <a:solidFill>
            <a:schemeClr val="tx1"/>
          </a:solidFill>
          <a:latin typeface="+mj-lt"/>
          <a:ea typeface="+mj-ea"/>
          <a:cs typeface="+mj-cs"/>
        </a:defRPr>
      </a:lvl1pPr>
      <a:lvl2pPr algn="ctr" rtl="0" eaLnBrk="1" fontAlgn="base" hangingPunct="1">
        <a:spcBef>
          <a:spcPct val="0"/>
        </a:spcBef>
        <a:spcAft>
          <a:spcPct val="0"/>
        </a:spcAft>
        <a:defRPr sz="2400" b="1">
          <a:solidFill>
            <a:schemeClr val="tx1"/>
          </a:solidFill>
          <a:latin typeface="Arial" charset="0"/>
        </a:defRPr>
      </a:lvl2pPr>
      <a:lvl3pPr algn="ctr" rtl="0" eaLnBrk="1" fontAlgn="base" hangingPunct="1">
        <a:spcBef>
          <a:spcPct val="0"/>
        </a:spcBef>
        <a:spcAft>
          <a:spcPct val="0"/>
        </a:spcAft>
        <a:defRPr sz="2400" b="1">
          <a:solidFill>
            <a:schemeClr val="tx1"/>
          </a:solidFill>
          <a:latin typeface="Arial" charset="0"/>
        </a:defRPr>
      </a:lvl3pPr>
      <a:lvl4pPr algn="ctr" rtl="0" eaLnBrk="1" fontAlgn="base" hangingPunct="1">
        <a:spcBef>
          <a:spcPct val="0"/>
        </a:spcBef>
        <a:spcAft>
          <a:spcPct val="0"/>
        </a:spcAft>
        <a:defRPr sz="2400" b="1">
          <a:solidFill>
            <a:schemeClr val="tx1"/>
          </a:solidFill>
          <a:latin typeface="Arial" charset="0"/>
        </a:defRPr>
      </a:lvl4pPr>
      <a:lvl5pPr algn="ctr" rtl="0" eaLnBrk="1" fontAlgn="base" hangingPunct="1">
        <a:spcBef>
          <a:spcPct val="0"/>
        </a:spcBef>
        <a:spcAft>
          <a:spcPct val="0"/>
        </a:spcAft>
        <a:defRPr sz="2400" b="1">
          <a:solidFill>
            <a:schemeClr val="tx1"/>
          </a:solidFill>
          <a:latin typeface="Arial" charset="0"/>
        </a:defRPr>
      </a:lvl5pPr>
      <a:lvl6pPr marL="457200" algn="ctr" rtl="0" eaLnBrk="1" fontAlgn="base" hangingPunct="1">
        <a:spcBef>
          <a:spcPct val="0"/>
        </a:spcBef>
        <a:spcAft>
          <a:spcPct val="0"/>
        </a:spcAft>
        <a:defRPr sz="2400" b="1">
          <a:solidFill>
            <a:schemeClr val="tx1"/>
          </a:solidFill>
          <a:latin typeface="Arial" charset="0"/>
        </a:defRPr>
      </a:lvl6pPr>
      <a:lvl7pPr marL="914400" algn="ctr" rtl="0" eaLnBrk="1" fontAlgn="base" hangingPunct="1">
        <a:spcBef>
          <a:spcPct val="0"/>
        </a:spcBef>
        <a:spcAft>
          <a:spcPct val="0"/>
        </a:spcAft>
        <a:defRPr sz="2400" b="1">
          <a:solidFill>
            <a:schemeClr val="tx1"/>
          </a:solidFill>
          <a:latin typeface="Arial" charset="0"/>
        </a:defRPr>
      </a:lvl7pPr>
      <a:lvl8pPr marL="1371600" algn="ctr" rtl="0" eaLnBrk="1" fontAlgn="base" hangingPunct="1">
        <a:spcBef>
          <a:spcPct val="0"/>
        </a:spcBef>
        <a:spcAft>
          <a:spcPct val="0"/>
        </a:spcAft>
        <a:defRPr sz="2400" b="1">
          <a:solidFill>
            <a:schemeClr val="tx1"/>
          </a:solidFill>
          <a:latin typeface="Arial" charset="0"/>
        </a:defRPr>
      </a:lvl8pPr>
      <a:lvl9pPr marL="1828800" algn="ctr" rtl="0" eaLnBrk="1" fontAlgn="base" hangingPunct="1">
        <a:spcBef>
          <a:spcPct val="0"/>
        </a:spcBef>
        <a:spcAft>
          <a:spcPct val="0"/>
        </a:spcAft>
        <a:defRPr sz="2400" b="1">
          <a:solidFill>
            <a:schemeClr val="tx1"/>
          </a:solidFill>
          <a:latin typeface="Arial" charset="0"/>
        </a:defRPr>
      </a:lvl9pPr>
    </p:titleStyle>
    <p:bodyStyle>
      <a:lvl1pPr marL="342900" indent="-342900" algn="l" rtl="0" eaLnBrk="1" fontAlgn="base" hangingPunct="1">
        <a:spcBef>
          <a:spcPct val="20000"/>
        </a:spcBef>
        <a:spcAft>
          <a:spcPct val="0"/>
        </a:spcAft>
        <a:buChar char="•"/>
        <a:defRPr>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hyperlink" Target="http://vocw.edu.vn/content/m10802/latest/" TargetMode="External"/><Relationship Id="rId12" Type="http://schemas.openxmlformats.org/officeDocument/2006/relationships/image" Target="../media/image3.png"/><Relationship Id="rId13" Type="http://schemas.openxmlformats.org/officeDocument/2006/relationships/hyperlink" Target="http://www.isip.piconepress.com/publications/courses/temple/ee_3512/lectures/2014_fall/" TargetMode="External"/><Relationship Id="rId14" Type="http://schemas.openxmlformats.org/officeDocument/2006/relationships/image" Target="../media/image4.emf"/><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tellar.mit.edu/S/course/6/sp08/6.003/courseMaterial/topics/topic1/lectureNotes/Lecture__23/Lecture__23.pdf" TargetMode="External"/><Relationship Id="rId4" Type="http://schemas.openxmlformats.org/officeDocument/2006/relationships/hyperlink" Target="http://en.wikipedia.org/wiki/Z-transform%23Inverse_Z-transform" TargetMode="External"/><Relationship Id="rId5" Type="http://schemas.openxmlformats.org/officeDocument/2006/relationships/hyperlink" Target="http://cnx.org/content/m10651/latest/" TargetMode="External"/><Relationship Id="rId6" Type="http://schemas.openxmlformats.org/officeDocument/2006/relationships/hyperlink" Target="http://signal.ece.utexas.edu/~arslan/courses/dsp/lecture9.ppt" TargetMode="External"/><Relationship Id="rId7" Type="http://schemas.openxmlformats.org/officeDocument/2006/relationships/hyperlink" Target="http://cnx.org/content/m13887/latest/" TargetMode="External"/><Relationship Id="rId8" Type="http://schemas.openxmlformats.org/officeDocument/2006/relationships/hyperlink" Target="http://www.ece.msstate.edu/research/isip/projects/speech/software/demonstrations/applets/util/system/current/index.html" TargetMode="External"/><Relationship Id="rId9" Type="http://schemas.openxmlformats.org/officeDocument/2006/relationships/hyperlink" Target="http://www.mathworks.com/access/helpdesk/help/toolbox/signal/f11-7779.html" TargetMode="External"/><Relationship Id="rId10"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oleObject" Target="../embeddings/oleObject33.bin"/><Relationship Id="rId5" Type="http://schemas.openxmlformats.org/officeDocument/2006/relationships/image" Target="../media/image37.wmf"/><Relationship Id="rId1" Type="http://schemas.openxmlformats.org/officeDocument/2006/relationships/vmlDrawing" Target="../drawings/vmlDrawing9.vml"/><Relationship Id="rId2"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9" Type="http://schemas.openxmlformats.org/officeDocument/2006/relationships/image" Target="../media/image7.wmf"/><Relationship Id="rId20" Type="http://schemas.openxmlformats.org/officeDocument/2006/relationships/oleObject" Target="../embeddings/oleObject9.bin"/><Relationship Id="rId21" Type="http://schemas.openxmlformats.org/officeDocument/2006/relationships/image" Target="../media/image13.wmf"/><Relationship Id="rId22" Type="http://schemas.openxmlformats.org/officeDocument/2006/relationships/oleObject" Target="../embeddings/oleObject10.bin"/><Relationship Id="rId23" Type="http://schemas.openxmlformats.org/officeDocument/2006/relationships/image" Target="../media/image14.wmf"/><Relationship Id="rId10" Type="http://schemas.openxmlformats.org/officeDocument/2006/relationships/oleObject" Target="../embeddings/oleObject4.bin"/><Relationship Id="rId11" Type="http://schemas.openxmlformats.org/officeDocument/2006/relationships/image" Target="../media/image8.wmf"/><Relationship Id="rId12" Type="http://schemas.openxmlformats.org/officeDocument/2006/relationships/oleObject" Target="../embeddings/oleObject5.bin"/><Relationship Id="rId13" Type="http://schemas.openxmlformats.org/officeDocument/2006/relationships/image" Target="../media/image9.wmf"/><Relationship Id="rId14" Type="http://schemas.openxmlformats.org/officeDocument/2006/relationships/oleObject" Target="../embeddings/oleObject6.bin"/><Relationship Id="rId15" Type="http://schemas.openxmlformats.org/officeDocument/2006/relationships/image" Target="../media/image10.wmf"/><Relationship Id="rId16" Type="http://schemas.openxmlformats.org/officeDocument/2006/relationships/oleObject" Target="../embeddings/oleObject7.bin"/><Relationship Id="rId17" Type="http://schemas.openxmlformats.org/officeDocument/2006/relationships/image" Target="../media/image11.wmf"/><Relationship Id="rId18" Type="http://schemas.openxmlformats.org/officeDocument/2006/relationships/oleObject" Target="../embeddings/oleObject8.bin"/><Relationship Id="rId19" Type="http://schemas.openxmlformats.org/officeDocument/2006/relationships/image" Target="../media/image12.wmf"/><Relationship Id="rId1" Type="http://schemas.openxmlformats.org/officeDocument/2006/relationships/vmlDrawing" Target="../drawings/vmlDrawing1.vml"/><Relationship Id="rId2" Type="http://schemas.openxmlformats.org/officeDocument/2006/relationships/slideLayout" Target="../slideLayouts/slideLayout11.xml"/><Relationship Id="rId3" Type="http://schemas.openxmlformats.org/officeDocument/2006/relationships/notesSlide" Target="../notesSlides/notesSlide2.xml"/><Relationship Id="rId4" Type="http://schemas.openxmlformats.org/officeDocument/2006/relationships/oleObject" Target="../embeddings/oleObject1.bin"/><Relationship Id="rId5" Type="http://schemas.openxmlformats.org/officeDocument/2006/relationships/image" Target="../media/image5.wmf"/><Relationship Id="rId6" Type="http://schemas.openxmlformats.org/officeDocument/2006/relationships/oleObject" Target="../embeddings/oleObject2.bin"/><Relationship Id="rId7" Type="http://schemas.openxmlformats.org/officeDocument/2006/relationships/image" Target="../media/image6.wmf"/><Relationship Id="rId8"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11" Type="http://schemas.openxmlformats.org/officeDocument/2006/relationships/image" Target="../media/image18.wmf"/><Relationship Id="rId12" Type="http://schemas.openxmlformats.org/officeDocument/2006/relationships/oleObject" Target="../embeddings/oleObject15.bin"/><Relationship Id="rId13" Type="http://schemas.openxmlformats.org/officeDocument/2006/relationships/image" Target="../media/image19.wmf"/><Relationship Id="rId14" Type="http://schemas.openxmlformats.org/officeDocument/2006/relationships/oleObject" Target="../embeddings/oleObject16.bin"/><Relationship Id="rId15" Type="http://schemas.openxmlformats.org/officeDocument/2006/relationships/image" Target="../media/image20.wmf"/><Relationship Id="rId1" Type="http://schemas.openxmlformats.org/officeDocument/2006/relationships/vmlDrawing" Target="../drawings/vmlDrawing2.vml"/><Relationship Id="rId2" Type="http://schemas.openxmlformats.org/officeDocument/2006/relationships/slideLayout" Target="../slideLayouts/slideLayout11.xml"/><Relationship Id="rId3" Type="http://schemas.openxmlformats.org/officeDocument/2006/relationships/notesSlide" Target="../notesSlides/notesSlide3.xml"/><Relationship Id="rId4" Type="http://schemas.openxmlformats.org/officeDocument/2006/relationships/oleObject" Target="../embeddings/oleObject11.bin"/><Relationship Id="rId5" Type="http://schemas.openxmlformats.org/officeDocument/2006/relationships/image" Target="../media/image15.wmf"/><Relationship Id="rId6" Type="http://schemas.openxmlformats.org/officeDocument/2006/relationships/oleObject" Target="../embeddings/oleObject12.bin"/><Relationship Id="rId7" Type="http://schemas.openxmlformats.org/officeDocument/2006/relationships/image" Target="../media/image16.wmf"/><Relationship Id="rId8" Type="http://schemas.openxmlformats.org/officeDocument/2006/relationships/oleObject" Target="../embeddings/oleObject13.bin"/><Relationship Id="rId9" Type="http://schemas.openxmlformats.org/officeDocument/2006/relationships/image" Target="../media/image17.wmf"/><Relationship Id="rId10" Type="http://schemas.openxmlformats.org/officeDocument/2006/relationships/oleObject" Target="../embeddings/oleObject14.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oleObject" Target="../embeddings/oleObject17.bin"/><Relationship Id="rId5" Type="http://schemas.openxmlformats.org/officeDocument/2006/relationships/image" Target="../media/image21.wmf"/><Relationship Id="rId6" Type="http://schemas.openxmlformats.org/officeDocument/2006/relationships/oleObject" Target="../embeddings/oleObject18.bin"/><Relationship Id="rId7" Type="http://schemas.openxmlformats.org/officeDocument/2006/relationships/image" Target="../media/image22.wmf"/><Relationship Id="rId8" Type="http://schemas.openxmlformats.org/officeDocument/2006/relationships/oleObject" Target="../embeddings/oleObject19.bin"/><Relationship Id="rId9" Type="http://schemas.openxmlformats.org/officeDocument/2006/relationships/image" Target="../media/image23.wmf"/><Relationship Id="rId10" Type="http://schemas.openxmlformats.org/officeDocument/2006/relationships/oleObject" Target="../embeddings/oleObject20.bin"/><Relationship Id="rId11" Type="http://schemas.openxmlformats.org/officeDocument/2006/relationships/image" Target="../media/image24.wmf"/><Relationship Id="rId1" Type="http://schemas.openxmlformats.org/officeDocument/2006/relationships/vmlDrawing" Target="../drawings/vmlDrawing3.vml"/><Relationship Id="rId2"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oleObject" Target="../embeddings/oleObject21.bin"/><Relationship Id="rId5" Type="http://schemas.openxmlformats.org/officeDocument/2006/relationships/image" Target="../media/image25.wmf"/><Relationship Id="rId6" Type="http://schemas.openxmlformats.org/officeDocument/2006/relationships/oleObject" Target="../embeddings/oleObject22.bin"/><Relationship Id="rId7" Type="http://schemas.openxmlformats.org/officeDocument/2006/relationships/image" Target="../media/image26.wmf"/><Relationship Id="rId1" Type="http://schemas.openxmlformats.org/officeDocument/2006/relationships/vmlDrawing" Target="../drawings/vmlDrawing4.vml"/><Relationship Id="rId2"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1" Type="http://schemas.openxmlformats.org/officeDocument/2006/relationships/image" Target="../media/image30.wmf"/><Relationship Id="rId12" Type="http://schemas.openxmlformats.org/officeDocument/2006/relationships/oleObject" Target="../embeddings/oleObject27.bin"/><Relationship Id="rId13" Type="http://schemas.openxmlformats.org/officeDocument/2006/relationships/image" Target="../media/image31.wmf"/><Relationship Id="rId1" Type="http://schemas.openxmlformats.org/officeDocument/2006/relationships/vmlDrawing" Target="../drawings/vmlDrawing5.vml"/><Relationship Id="rId2" Type="http://schemas.openxmlformats.org/officeDocument/2006/relationships/slideLayout" Target="../slideLayouts/slideLayout11.xml"/><Relationship Id="rId3" Type="http://schemas.openxmlformats.org/officeDocument/2006/relationships/notesSlide" Target="../notesSlides/notesSlide6.xml"/><Relationship Id="rId4" Type="http://schemas.openxmlformats.org/officeDocument/2006/relationships/oleObject" Target="../embeddings/oleObject23.bin"/><Relationship Id="rId5" Type="http://schemas.openxmlformats.org/officeDocument/2006/relationships/image" Target="../media/image27.wmf"/><Relationship Id="rId6" Type="http://schemas.openxmlformats.org/officeDocument/2006/relationships/oleObject" Target="../embeddings/oleObject24.bin"/><Relationship Id="rId7" Type="http://schemas.openxmlformats.org/officeDocument/2006/relationships/image" Target="../media/image28.wmf"/><Relationship Id="rId8" Type="http://schemas.openxmlformats.org/officeDocument/2006/relationships/oleObject" Target="../embeddings/oleObject25.bin"/><Relationship Id="rId9" Type="http://schemas.openxmlformats.org/officeDocument/2006/relationships/image" Target="../media/image29.wmf"/><Relationship Id="rId10" Type="http://schemas.openxmlformats.org/officeDocument/2006/relationships/oleObject" Target="../embeddings/oleObject26.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oleObject" Target="../embeddings/oleObject28.bin"/><Relationship Id="rId5" Type="http://schemas.openxmlformats.org/officeDocument/2006/relationships/image" Target="../media/image32.wmf"/><Relationship Id="rId1" Type="http://schemas.openxmlformats.org/officeDocument/2006/relationships/vmlDrawing" Target="../drawings/vmlDrawing6.vml"/><Relationship Id="rId2"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oleObject29.bin"/><Relationship Id="rId5" Type="http://schemas.openxmlformats.org/officeDocument/2006/relationships/image" Target="../media/image33.wmf"/><Relationship Id="rId6" Type="http://schemas.openxmlformats.org/officeDocument/2006/relationships/oleObject" Target="../embeddings/oleObject30.bin"/><Relationship Id="rId7" Type="http://schemas.openxmlformats.org/officeDocument/2006/relationships/image" Target="../media/image34.wmf"/><Relationship Id="rId1" Type="http://schemas.openxmlformats.org/officeDocument/2006/relationships/vmlDrawing" Target="../drawings/vmlDrawing7.vml"/><Relationship Id="rId2"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4" Type="http://schemas.openxmlformats.org/officeDocument/2006/relationships/oleObject" Target="../embeddings/oleObject31.bin"/><Relationship Id="rId5" Type="http://schemas.openxmlformats.org/officeDocument/2006/relationships/image" Target="../media/image35.wmf"/><Relationship Id="rId6" Type="http://schemas.openxmlformats.org/officeDocument/2006/relationships/oleObject" Target="../embeddings/oleObject32.bin"/><Relationship Id="rId7" Type="http://schemas.openxmlformats.org/officeDocument/2006/relationships/image" Target="../media/image36.wmf"/><Relationship Id="rId1" Type="http://schemas.openxmlformats.org/officeDocument/2006/relationships/vmlDrawing" Target="../drawings/vmlDrawing8.vml"/><Relationship Id="rId2"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bwMode="auto">
          <a:xfrm>
            <a:off x="541338" y="1577885"/>
            <a:ext cx="4721225" cy="4225975"/>
          </a:xfrm>
          <a:prstGeom prst="rect">
            <a:avLst/>
          </a:prstGeom>
          <a:noFill/>
          <a:ln>
            <a:miter lim="800000"/>
            <a:headEnd/>
            <a:tailEnd/>
          </a:ln>
        </p:spPr>
        <p:txBody>
          <a:bodyPr vert="horz" wrap="none" lIns="0" tIns="0" rIns="0" bIns="0" numCol="1" anchor="t" anchorCtr="0" compatLnSpc="1">
            <a:prstTxWarp prst="textNoShape">
              <a:avLst/>
            </a:prstTxWarp>
          </a:bodyPr>
          <a:lstStyle/>
          <a:p>
            <a:pPr marL="176213" lvl="0" indent="-176213" fontAlgn="auto">
              <a:spcAft>
                <a:spcPts val="0"/>
              </a:spcAft>
              <a:buFont typeface="Arial" pitchFamily="34" charset="0"/>
              <a:buChar char="•"/>
              <a:defRPr/>
            </a:pPr>
            <a:r>
              <a:rPr kumimoji="0" lang="en-US" sz="2400" b="1" i="0" u="none" strike="noStrike" kern="1200" cap="none" spc="0" normalizeH="0" baseline="0" noProof="0" dirty="0" smtClean="0">
                <a:ln>
                  <a:noFill/>
                </a:ln>
                <a:solidFill>
                  <a:schemeClr val="accent1"/>
                </a:solidFill>
                <a:effectLst/>
                <a:uLnTx/>
                <a:uFillTx/>
                <a:latin typeface="+mn-lt"/>
                <a:ea typeface="+mn-ea"/>
                <a:cs typeface="+mn-cs"/>
              </a:rPr>
              <a:t>Objectives:</a:t>
            </a:r>
            <a:br>
              <a:rPr kumimoji="0" lang="en-US" sz="2400" b="1" i="0" u="none" strike="noStrike" kern="1200" cap="none" spc="0" normalizeH="0" baseline="0" noProof="0" dirty="0" smtClean="0">
                <a:ln>
                  <a:noFill/>
                </a:ln>
                <a:solidFill>
                  <a:schemeClr val="accent1"/>
                </a:solidFill>
                <a:effectLst/>
                <a:uLnTx/>
                <a:uFillTx/>
                <a:latin typeface="+mn-lt"/>
                <a:ea typeface="+mn-ea"/>
                <a:cs typeface="+mn-cs"/>
              </a:rPr>
            </a:br>
            <a:r>
              <a:rPr lang="en-US" sz="1800" b="1" dirty="0" smtClean="0">
                <a:solidFill>
                  <a:schemeClr val="tx2"/>
                </a:solidFill>
                <a:latin typeface="+mn-lt"/>
              </a:rPr>
              <a:t>Modulation, Summation, Convolution</a:t>
            </a:r>
            <a:br>
              <a:rPr lang="en-US" sz="1800" b="1" dirty="0" smtClean="0">
                <a:solidFill>
                  <a:schemeClr val="tx2"/>
                </a:solidFill>
                <a:latin typeface="+mn-lt"/>
              </a:rPr>
            </a:br>
            <a:r>
              <a:rPr lang="en-US" sz="1800" b="1" dirty="0" smtClean="0">
                <a:solidFill>
                  <a:schemeClr val="tx2"/>
                </a:solidFill>
                <a:latin typeface="+mn-lt"/>
              </a:rPr>
              <a:t>Initial Value and Final Value Theorems</a:t>
            </a:r>
            <a:br>
              <a:rPr lang="en-US" sz="1800" b="1" dirty="0" smtClean="0">
                <a:solidFill>
                  <a:schemeClr val="tx2"/>
                </a:solidFill>
                <a:latin typeface="+mn-lt"/>
              </a:rPr>
            </a:br>
            <a:r>
              <a:rPr lang="en-US" sz="1800" b="1" dirty="0" smtClean="0">
                <a:solidFill>
                  <a:schemeClr val="tx2"/>
                </a:solidFill>
                <a:latin typeface="+mn-lt"/>
              </a:rPr>
              <a:t>Inverse z-Transform by Long Division</a:t>
            </a:r>
            <a:br>
              <a:rPr lang="en-US" sz="1800" b="1" dirty="0" smtClean="0">
                <a:solidFill>
                  <a:schemeClr val="tx2"/>
                </a:solidFill>
                <a:latin typeface="+mn-lt"/>
              </a:rPr>
            </a:br>
            <a:r>
              <a:rPr lang="en-US" sz="1800" b="1" dirty="0" smtClean="0">
                <a:solidFill>
                  <a:schemeClr val="tx2"/>
                </a:solidFill>
                <a:latin typeface="+mn-lt"/>
              </a:rPr>
              <a:t>Inverse z-Transform by Partial </a:t>
            </a:r>
            <a:r>
              <a:rPr lang="en-US" sz="1800" b="1" dirty="0" smtClean="0">
                <a:solidFill>
                  <a:schemeClr val="tx2"/>
                </a:solidFill>
                <a:latin typeface="+mn-lt"/>
              </a:rPr>
              <a:t>Fractions</a:t>
            </a:r>
            <a:endParaRPr kumimoji="0" lang="en-US" sz="1800" b="1" i="0" u="none" strike="noStrike" kern="1200" cap="none" spc="0" normalizeH="0" baseline="0" noProof="0" dirty="0" smtClean="0">
              <a:ln>
                <a:noFill/>
              </a:ln>
              <a:solidFill>
                <a:schemeClr val="tx2"/>
              </a:solidFill>
              <a:effectLst/>
              <a:uLnTx/>
              <a:uFillTx/>
              <a:latin typeface="+mn-lt"/>
              <a:ea typeface="+mn-ea"/>
              <a:cs typeface="+mn-cs"/>
            </a:endParaRPr>
          </a:p>
          <a:p>
            <a:pPr marL="230188" indent="-230188">
              <a:spcBef>
                <a:spcPts val="1400"/>
              </a:spcBef>
              <a:buFont typeface="Arial" pitchFamily="34" charset="0"/>
              <a:buChar char="•"/>
            </a:pPr>
            <a:r>
              <a:rPr kumimoji="0" lang="en-US" sz="2400" b="1" i="0" u="none" strike="noStrike" kern="1200" cap="none" spc="0" normalizeH="0" baseline="0" noProof="0" dirty="0" smtClean="0">
                <a:ln>
                  <a:noFill/>
                </a:ln>
                <a:solidFill>
                  <a:schemeClr val="accent1"/>
                </a:solidFill>
                <a:effectLst/>
                <a:uLnTx/>
                <a:uFillTx/>
                <a:latin typeface="+mn-lt"/>
                <a:ea typeface="+mn-ea"/>
                <a:cs typeface="+mn-cs"/>
              </a:rPr>
              <a:t>Resources:</a:t>
            </a:r>
            <a:br>
              <a:rPr kumimoji="0" lang="en-US" sz="2400" b="1" i="0" u="none" strike="noStrike" kern="1200" cap="none" spc="0" normalizeH="0" baseline="0" noProof="0" dirty="0" smtClean="0">
                <a:ln>
                  <a:noFill/>
                </a:ln>
                <a:solidFill>
                  <a:schemeClr val="accent1"/>
                </a:solidFill>
                <a:effectLst/>
                <a:uLnTx/>
                <a:uFillTx/>
                <a:latin typeface="+mn-lt"/>
                <a:ea typeface="+mn-ea"/>
                <a:cs typeface="+mn-cs"/>
              </a:rPr>
            </a:br>
            <a:r>
              <a:rPr lang="en-US" sz="1800" b="1" dirty="0" smtClean="0">
                <a:solidFill>
                  <a:schemeClr val="bg1"/>
                </a:solidFill>
                <a:hlinkClick r:id="rId3"/>
              </a:rPr>
              <a:t>MIT 6.003: Lecture 23</a:t>
            </a:r>
            <a:r>
              <a:rPr lang="en-US" sz="1800" b="1" dirty="0" smtClean="0">
                <a:solidFill>
                  <a:schemeClr val="bg1"/>
                </a:solidFill>
              </a:rPr>
              <a:t/>
            </a:r>
            <a:br>
              <a:rPr lang="en-US" sz="1800" b="1" dirty="0" smtClean="0">
                <a:solidFill>
                  <a:schemeClr val="bg1"/>
                </a:solidFill>
              </a:rPr>
            </a:br>
            <a:r>
              <a:rPr lang="en-US" sz="1800" b="1" dirty="0" smtClean="0">
                <a:solidFill>
                  <a:schemeClr val="bg1"/>
                </a:solidFill>
                <a:hlinkClick r:id="rId4"/>
              </a:rPr>
              <a:t>Wiki: Inverse Z-Transform</a:t>
            </a:r>
            <a:r>
              <a:rPr lang="en-US" sz="1800" b="1" dirty="0" smtClean="0">
                <a:solidFill>
                  <a:schemeClr val="bg1"/>
                </a:solidFill>
              </a:rPr>
              <a:t/>
            </a:r>
            <a:br>
              <a:rPr lang="en-US" sz="1800" b="1" dirty="0" smtClean="0">
                <a:solidFill>
                  <a:schemeClr val="bg1"/>
                </a:solidFill>
              </a:rPr>
            </a:br>
            <a:r>
              <a:rPr lang="en-US" sz="1800" b="1" dirty="0" smtClean="0">
                <a:solidFill>
                  <a:schemeClr val="bg1"/>
                </a:solidFill>
                <a:hlinkClick r:id="rId5"/>
              </a:rPr>
              <a:t>CNX: Inverse Z-Transform</a:t>
            </a:r>
            <a:r>
              <a:rPr lang="en-US" sz="1800" b="1" dirty="0" smtClean="0">
                <a:solidFill>
                  <a:schemeClr val="bg1"/>
                </a:solidFill>
              </a:rPr>
              <a:t/>
            </a:r>
            <a:br>
              <a:rPr lang="en-US" sz="1800" b="1" dirty="0" smtClean="0">
                <a:solidFill>
                  <a:schemeClr val="bg1"/>
                </a:solidFill>
              </a:rPr>
            </a:br>
            <a:r>
              <a:rPr lang="en-US" sz="1800" b="1" dirty="0" smtClean="0">
                <a:solidFill>
                  <a:schemeClr val="bg1"/>
                </a:solidFill>
                <a:hlinkClick r:id="rId6"/>
              </a:rPr>
              <a:t>Arslan: The Inverse Z-Transform</a:t>
            </a:r>
            <a:r>
              <a:rPr lang="en-US" sz="1800" b="1" dirty="0" smtClean="0">
                <a:solidFill>
                  <a:schemeClr val="bg1"/>
                </a:solidFill>
              </a:rPr>
              <a:t/>
            </a:r>
            <a:br>
              <a:rPr lang="en-US" sz="1800" b="1" dirty="0" smtClean="0">
                <a:solidFill>
                  <a:schemeClr val="bg1"/>
                </a:solidFill>
              </a:rPr>
            </a:br>
            <a:r>
              <a:rPr lang="en-US" sz="1800" b="1" dirty="0" smtClean="0">
                <a:solidFill>
                  <a:schemeClr val="bg1"/>
                </a:solidFill>
                <a:hlinkClick r:id="rId7"/>
              </a:rPr>
              <a:t>CNX: Properties</a:t>
            </a:r>
            <a:r>
              <a:rPr lang="en-US" sz="1800" b="1" dirty="0" smtClean="0">
                <a:solidFill>
                  <a:schemeClr val="bg1"/>
                </a:solidFill>
              </a:rPr>
              <a:t/>
            </a:r>
            <a:br>
              <a:rPr lang="en-US" sz="1800" b="1" dirty="0" smtClean="0">
                <a:solidFill>
                  <a:schemeClr val="bg1"/>
                </a:solidFill>
              </a:rPr>
            </a:br>
            <a:r>
              <a:rPr lang="en-US" sz="1800" b="1" dirty="0" smtClean="0">
                <a:solidFill>
                  <a:schemeClr val="bg1"/>
                </a:solidFill>
                <a:hlinkClick r:id="rId8"/>
              </a:rPr>
              <a:t>ISIP: Pole/Zero Demo</a:t>
            </a:r>
            <a:r>
              <a:rPr lang="en-US" sz="1800" b="1" dirty="0" smtClean="0">
                <a:solidFill>
                  <a:schemeClr val="bg1"/>
                </a:solidFill>
              </a:rPr>
              <a:t/>
            </a:r>
            <a:br>
              <a:rPr lang="en-US" sz="1800" b="1" dirty="0" smtClean="0">
                <a:solidFill>
                  <a:schemeClr val="bg1"/>
                </a:solidFill>
              </a:rPr>
            </a:br>
            <a:endParaRPr lang="en-US" sz="1800" b="1" dirty="0" smtClean="0">
              <a:solidFill>
                <a:schemeClr val="bg1"/>
              </a:solidFill>
            </a:endParaRPr>
          </a:p>
        </p:txBody>
      </p:sp>
      <p:sp>
        <p:nvSpPr>
          <p:cNvPr id="11" name="Text Box 29"/>
          <p:cNvSpPr txBox="1">
            <a:spLocks noChangeArrowheads="1"/>
          </p:cNvSpPr>
          <p:nvPr/>
        </p:nvSpPr>
        <p:spPr bwMode="auto">
          <a:xfrm>
            <a:off x="409575" y="552450"/>
            <a:ext cx="8467725" cy="830997"/>
          </a:xfrm>
          <a:prstGeom prst="rect">
            <a:avLst/>
          </a:prstGeom>
          <a:noFill/>
          <a:ln w="9525">
            <a:noFill/>
            <a:miter lim="800000"/>
            <a:headEnd/>
            <a:tailEnd/>
          </a:ln>
        </p:spPr>
        <p:txBody>
          <a:bodyPr>
            <a:spAutoFit/>
          </a:bodyPr>
          <a:lstStyle/>
          <a:p>
            <a:pPr algn="ctr">
              <a:spcBef>
                <a:spcPct val="50000"/>
              </a:spcBef>
              <a:tabLst>
                <a:tab pos="2908300" algn="l"/>
              </a:tabLst>
            </a:pPr>
            <a:r>
              <a:rPr lang="en-US" b="1" dirty="0">
                <a:solidFill>
                  <a:schemeClr val="accent1"/>
                </a:solidFill>
              </a:rPr>
              <a:t>LECTURE </a:t>
            </a:r>
            <a:r>
              <a:rPr lang="en-US" b="1" dirty="0" smtClean="0">
                <a:solidFill>
                  <a:schemeClr val="accent1"/>
                </a:solidFill>
              </a:rPr>
              <a:t>32: </a:t>
            </a:r>
            <a:r>
              <a:rPr lang="en-US" b="1" dirty="0" smtClean="0">
                <a:solidFill>
                  <a:schemeClr val="accent2"/>
                </a:solidFill>
              </a:rPr>
              <a:t>PROPERTIES OF THE Z-TRANSFORM</a:t>
            </a:r>
            <a:br>
              <a:rPr lang="en-US" b="1" dirty="0" smtClean="0">
                <a:solidFill>
                  <a:schemeClr val="accent2"/>
                </a:solidFill>
              </a:rPr>
            </a:br>
            <a:r>
              <a:rPr lang="en-US" b="1" dirty="0" smtClean="0">
                <a:solidFill>
                  <a:schemeClr val="accent2"/>
                </a:solidFill>
              </a:rPr>
              <a:t>AND THE INVERSE Z-TRANSFORM</a:t>
            </a:r>
            <a:endParaRPr lang="en-US" b="1" dirty="0">
              <a:solidFill>
                <a:schemeClr val="accent2"/>
              </a:solidFill>
            </a:endParaRPr>
          </a:p>
        </p:txBody>
      </p:sp>
      <p:pic>
        <p:nvPicPr>
          <p:cNvPr id="9217" name="Picture 1">
            <a:hlinkClick r:id="rId9"/>
          </p:cNvPr>
          <p:cNvPicPr>
            <a:picLocks noChangeAspect="1" noChangeArrowheads="1"/>
          </p:cNvPicPr>
          <p:nvPr/>
        </p:nvPicPr>
        <p:blipFill>
          <a:blip r:embed="rId10" cstate="print"/>
          <a:srcRect/>
          <a:stretch>
            <a:fillRect/>
          </a:stretch>
        </p:blipFill>
        <p:spPr bwMode="auto">
          <a:xfrm>
            <a:off x="6302375" y="1727894"/>
            <a:ext cx="2382838" cy="1883094"/>
          </a:xfrm>
          <a:prstGeom prst="rect">
            <a:avLst/>
          </a:prstGeom>
          <a:noFill/>
          <a:ln w="38100">
            <a:solidFill>
              <a:schemeClr val="accent1"/>
            </a:solidFill>
            <a:miter lim="800000"/>
            <a:headEnd/>
            <a:tailEnd/>
          </a:ln>
          <a:effectLst/>
        </p:spPr>
      </p:pic>
      <p:pic>
        <p:nvPicPr>
          <p:cNvPr id="9218" name="Picture 2">
            <a:hlinkClick r:id="rId11"/>
          </p:cNvPr>
          <p:cNvPicPr>
            <a:picLocks noChangeAspect="1" noChangeArrowheads="1"/>
          </p:cNvPicPr>
          <p:nvPr/>
        </p:nvPicPr>
        <p:blipFill>
          <a:blip r:embed="rId12" cstate="print"/>
          <a:srcRect/>
          <a:stretch>
            <a:fillRect/>
          </a:stretch>
        </p:blipFill>
        <p:spPr bwMode="auto">
          <a:xfrm>
            <a:off x="6302375" y="3610988"/>
            <a:ext cx="2382838" cy="1738673"/>
          </a:xfrm>
          <a:prstGeom prst="rect">
            <a:avLst/>
          </a:prstGeom>
          <a:noFill/>
          <a:ln w="38100">
            <a:solidFill>
              <a:schemeClr val="accent1"/>
            </a:solidFill>
            <a:miter lim="800000"/>
            <a:headEnd/>
            <a:tailEnd/>
          </a:ln>
          <a:effectLst/>
        </p:spPr>
      </p:pic>
      <p:grpSp>
        <p:nvGrpSpPr>
          <p:cNvPr id="17" name="Group 13"/>
          <p:cNvGrpSpPr/>
          <p:nvPr/>
        </p:nvGrpSpPr>
        <p:grpSpPr>
          <a:xfrm>
            <a:off x="434857" y="6165787"/>
            <a:ext cx="885361" cy="279514"/>
            <a:chOff x="5231962" y="6231988"/>
            <a:chExt cx="885361" cy="279514"/>
          </a:xfrm>
        </p:grpSpPr>
        <p:pic>
          <p:nvPicPr>
            <p:cNvPr id="18" name="Picture 4">
              <a:hlinkClick r:id="rId13"/>
            </p:cNvPr>
            <p:cNvPicPr>
              <a:picLocks noChangeAspect="1" noChangeArrowheads="1"/>
            </p:cNvPicPr>
            <p:nvPr/>
          </p:nvPicPr>
          <p:blipFill>
            <a:blip r:embed="rId14" cstate="print"/>
            <a:srcRect/>
            <a:stretch>
              <a:fillRect/>
            </a:stretch>
          </p:blipFill>
          <p:spPr bwMode="auto">
            <a:xfrm>
              <a:off x="5745659" y="6237182"/>
              <a:ext cx="371664" cy="274320"/>
            </a:xfrm>
            <a:prstGeom prst="rect">
              <a:avLst/>
            </a:prstGeom>
            <a:noFill/>
            <a:ln w="9525">
              <a:noFill/>
              <a:miter lim="800000"/>
              <a:headEnd/>
              <a:tailEnd/>
            </a:ln>
            <a:effectLst/>
          </p:spPr>
        </p:pic>
        <p:sp>
          <p:nvSpPr>
            <p:cNvPr id="19" name="Text Box 7"/>
            <p:cNvSpPr txBox="1">
              <a:spLocks noChangeArrowheads="1"/>
            </p:cNvSpPr>
            <p:nvPr/>
          </p:nvSpPr>
          <p:spPr bwMode="auto">
            <a:xfrm>
              <a:off x="5231962" y="6231988"/>
              <a:ext cx="648333" cy="258520"/>
            </a:xfrm>
            <a:prstGeom prst="rect">
              <a:avLst/>
            </a:prstGeom>
            <a:noFill/>
            <a:ln w="9525">
              <a:noFill/>
              <a:miter lim="800000"/>
              <a:headEnd/>
              <a:tailEnd/>
            </a:ln>
          </p:spPr>
          <p:txBody>
            <a:bodyPr wrap="square" lIns="91429" tIns="45714" rIns="91429" bIns="45714">
              <a:spAutoFit/>
            </a:bodyPr>
            <a:lstStyle/>
            <a:p>
              <a:pPr marL="176213" indent="-176213">
                <a:lnSpc>
                  <a:spcPct val="90000"/>
                </a:lnSpc>
                <a:spcBef>
                  <a:spcPct val="20000"/>
                </a:spcBef>
                <a:tabLst>
                  <a:tab pos="6864350" algn="r"/>
                </a:tabLst>
              </a:pPr>
              <a:r>
                <a:rPr lang="en-US" sz="1200" b="1" dirty="0" smtClean="0">
                  <a:solidFill>
                    <a:schemeClr val="accent2"/>
                  </a:solidFill>
                </a:rPr>
                <a:t>URL:</a:t>
              </a:r>
            </a:p>
          </p:txBody>
        </p:sp>
      </p:gr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smtClean="0">
                <a:solidFill>
                  <a:schemeClr val="accent2"/>
                </a:solidFill>
              </a:rPr>
              <a:t>Inverse </a:t>
            </a:r>
            <a:r>
              <a:rPr lang="en-US" i="1" dirty="0" smtClean="0">
                <a:solidFill>
                  <a:schemeClr val="accent2"/>
                </a:solidFill>
              </a:rPr>
              <a:t>z</a:t>
            </a:r>
            <a:r>
              <a:rPr lang="en-US" b="1" dirty="0" smtClean="0">
                <a:solidFill>
                  <a:schemeClr val="accent2"/>
                </a:solidFill>
              </a:rPr>
              <a:t>-Transform (Cont.)</a:t>
            </a:r>
            <a:endParaRPr lang="en-US" b="1" dirty="0">
              <a:solidFill>
                <a:schemeClr val="accent2"/>
              </a:solidFill>
            </a:endParaRPr>
          </a:p>
        </p:txBody>
      </p:sp>
      <p:sp>
        <p:nvSpPr>
          <p:cNvPr id="5" name="TextBox 4"/>
          <p:cNvSpPr txBox="1"/>
          <p:nvPr/>
        </p:nvSpPr>
        <p:spPr>
          <a:xfrm>
            <a:off x="182879" y="524657"/>
            <a:ext cx="8742046" cy="5463034"/>
          </a:xfrm>
          <a:prstGeom prst="rect">
            <a:avLst/>
          </a:prstGeom>
        </p:spPr>
        <p:txBody>
          <a:bodyPr wrap="square" lIns="0" tIns="0" rIns="0" bIns="0" rtlCol="0">
            <a:spAutoFit/>
          </a:bodyPr>
          <a:lstStyle/>
          <a:p>
            <a:pPr marL="165100" indent="-165100">
              <a:spcAft>
                <a:spcPts val="1200"/>
              </a:spcAft>
            </a:pPr>
            <a:r>
              <a:rPr lang="en-US" sz="1800" b="1" dirty="0" smtClean="0"/>
              <a:t>	This can be verified using MATLAB:</a:t>
            </a:r>
          </a:p>
          <a:p>
            <a:pPr marL="344488" indent="-179388">
              <a:spcAft>
                <a:spcPts val="600"/>
              </a:spcAft>
            </a:pPr>
            <a:r>
              <a:rPr lang="en-US" sz="1800" b="1" dirty="0" smtClean="0"/>
              <a:t>	</a:t>
            </a:r>
            <a:r>
              <a:rPr lang="en-US" sz="1800" dirty="0" smtClean="0"/>
              <a:t>num = [1 0 0 1];</a:t>
            </a:r>
          </a:p>
          <a:p>
            <a:pPr marL="344488" indent="-179388">
              <a:spcAft>
                <a:spcPts val="600"/>
              </a:spcAft>
            </a:pPr>
            <a:r>
              <a:rPr lang="en-US" sz="1800" dirty="0" smtClean="0"/>
              <a:t>	den = [1 -1 -1 -2 0];</a:t>
            </a:r>
          </a:p>
          <a:p>
            <a:pPr marL="344488" indent="-179388">
              <a:spcAft>
                <a:spcPts val="600"/>
              </a:spcAft>
            </a:pPr>
            <a:r>
              <a:rPr lang="en-US" sz="1800" dirty="0" smtClean="0"/>
              <a:t>	[r, p] = residue(num, den)</a:t>
            </a:r>
          </a:p>
          <a:p>
            <a:pPr marL="344488" indent="-179388">
              <a:spcAft>
                <a:spcPts val="600"/>
              </a:spcAft>
              <a:tabLst>
                <a:tab pos="3208338" algn="l"/>
              </a:tabLst>
            </a:pPr>
            <a:r>
              <a:rPr lang="en-US" sz="1800" dirty="0" smtClean="0"/>
              <a:t>	r =	p=</a:t>
            </a:r>
          </a:p>
          <a:p>
            <a:pPr marL="344488" indent="-179388">
              <a:spcAft>
                <a:spcPts val="600"/>
              </a:spcAft>
              <a:tabLst>
                <a:tab pos="509588" algn="l"/>
                <a:tab pos="3536950" algn="l"/>
              </a:tabLst>
            </a:pPr>
            <a:r>
              <a:rPr lang="en-US" sz="1800" dirty="0" smtClean="0"/>
              <a:t>		0.6429	2.0000</a:t>
            </a:r>
          </a:p>
          <a:p>
            <a:pPr marL="344488" indent="-179388">
              <a:spcAft>
                <a:spcPts val="600"/>
              </a:spcAft>
              <a:tabLst>
                <a:tab pos="509588" algn="l"/>
                <a:tab pos="3536950" algn="l"/>
              </a:tabLst>
            </a:pPr>
            <a:r>
              <a:rPr lang="en-US" sz="1800" dirty="0" smtClean="0"/>
              <a:t>		0.4286 – 0.825i	-0.5000 + 0.8660i</a:t>
            </a:r>
          </a:p>
          <a:p>
            <a:pPr marL="344488" indent="-179388">
              <a:spcAft>
                <a:spcPts val="600"/>
              </a:spcAft>
              <a:tabLst>
                <a:tab pos="509588" algn="l"/>
                <a:tab pos="3536950" algn="l"/>
              </a:tabLst>
            </a:pPr>
            <a:r>
              <a:rPr lang="en-US" sz="1800" dirty="0" smtClean="0"/>
              <a:t>		0.4286 + 0.825i	-0.5000 – 0.8660i</a:t>
            </a:r>
          </a:p>
          <a:p>
            <a:pPr marL="344488" indent="-179388">
              <a:spcAft>
                <a:spcPts val="1200"/>
              </a:spcAft>
              <a:tabLst>
                <a:tab pos="509588" algn="l"/>
                <a:tab pos="3536950" algn="l"/>
              </a:tabLst>
            </a:pPr>
            <a:r>
              <a:rPr lang="en-US" sz="1800" dirty="0" smtClean="0"/>
              <a:t>		-0.5000	0</a:t>
            </a:r>
          </a:p>
          <a:p>
            <a:pPr marL="165100" indent="-165100">
              <a:spcAft>
                <a:spcPts val="1200"/>
              </a:spcAft>
              <a:tabLst>
                <a:tab pos="509588" algn="l"/>
                <a:tab pos="3536950" algn="l"/>
              </a:tabLst>
            </a:pPr>
            <a:r>
              <a:rPr lang="en-US" sz="1800" b="1" dirty="0" smtClean="0"/>
              <a:t>	The first 20 samples of the output can be computed numerically using:</a:t>
            </a:r>
          </a:p>
          <a:p>
            <a:pPr marL="344488" indent="-179388">
              <a:spcAft>
                <a:spcPts val="600"/>
              </a:spcAft>
            </a:pPr>
            <a:r>
              <a:rPr lang="en-US" sz="1800" b="1" dirty="0" smtClean="0"/>
              <a:t>	</a:t>
            </a:r>
            <a:r>
              <a:rPr lang="en-US" sz="1800" dirty="0" smtClean="0"/>
              <a:t>num = [1 0 0 1];</a:t>
            </a:r>
          </a:p>
          <a:p>
            <a:pPr marL="344488" indent="-179388">
              <a:spcAft>
                <a:spcPts val="600"/>
              </a:spcAft>
            </a:pPr>
            <a:r>
              <a:rPr lang="en-US" sz="1800" dirty="0" smtClean="0"/>
              <a:t>	den = [1 -1 -1 -2 0];</a:t>
            </a:r>
          </a:p>
          <a:p>
            <a:pPr marL="344488" indent="-179388">
              <a:spcAft>
                <a:spcPts val="1200"/>
              </a:spcAft>
            </a:pPr>
            <a:r>
              <a:rPr lang="en-US" sz="1800" dirty="0" smtClean="0"/>
              <a:t>	x = filter(num, den, [1 zeros(1,19)]);</a:t>
            </a:r>
          </a:p>
          <a:p>
            <a:pPr marL="165100" indent="-165100">
              <a:spcAft>
                <a:spcPts val="1200"/>
              </a:spcAft>
              <a:buFont typeface="Arial" pitchFamily="34" charset="0"/>
              <a:buChar char="•"/>
            </a:pPr>
            <a:r>
              <a:rPr lang="en-US" sz="1800" b="1" dirty="0" smtClean="0"/>
              <a:t>Using MATLAB as a resource for solving homework problems can greatly reduce the time you spend doing busywork.</a:t>
            </a:r>
          </a:p>
        </p:txBody>
      </p:sp>
      <p:graphicFrame>
        <p:nvGraphicFramePr>
          <p:cNvPr id="123908" name="Object 4"/>
          <p:cNvGraphicFramePr>
            <a:graphicFrameLocks noChangeAspect="1"/>
          </p:cNvGraphicFramePr>
          <p:nvPr/>
        </p:nvGraphicFramePr>
        <p:xfrm>
          <a:off x="4285521" y="959033"/>
          <a:ext cx="2133600" cy="628650"/>
        </p:xfrm>
        <a:graphic>
          <a:graphicData uri="http://schemas.openxmlformats.org/presentationml/2006/ole">
            <mc:AlternateContent xmlns:mc="http://schemas.openxmlformats.org/markup-compatibility/2006">
              <mc:Choice xmlns:v="urn:schemas-microsoft-com:vml" Requires="v">
                <p:oleObj spid="_x0000_s123913" name="Equation" r:id="rId4" imgW="1422360" imgH="419040" progId="Equation.3">
                  <p:embed/>
                </p:oleObj>
              </mc:Choice>
              <mc:Fallback>
                <p:oleObj name="Equation" r:id="rId4" imgW="1422360" imgH="41904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5521" y="959033"/>
                        <a:ext cx="2133600"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Summary</a:t>
            </a:r>
          </a:p>
        </p:txBody>
      </p:sp>
      <p:sp>
        <p:nvSpPr>
          <p:cNvPr id="6" name="TextBox 5"/>
          <p:cNvSpPr txBox="1"/>
          <p:nvPr/>
        </p:nvSpPr>
        <p:spPr>
          <a:xfrm>
            <a:off x="182879" y="637654"/>
            <a:ext cx="8721969" cy="2123658"/>
          </a:xfrm>
          <a:prstGeom prst="rect">
            <a:avLst/>
          </a:prstGeom>
        </p:spPr>
        <p:txBody>
          <a:bodyPr wrap="square" lIns="0" tIns="0" rIns="0" bIns="0" rtlCol="0">
            <a:spAutoFit/>
          </a:bodyPr>
          <a:lstStyle/>
          <a:p>
            <a:pPr marL="168275" indent="-168275">
              <a:spcAft>
                <a:spcPts val="1200"/>
              </a:spcAft>
              <a:buFont typeface="Arial" pitchFamily="34" charset="0"/>
              <a:buChar char="•"/>
            </a:pPr>
            <a:r>
              <a:rPr lang="en-US" sz="1800" b="1" dirty="0" smtClean="0"/>
              <a:t>Introduced additional properties of the </a:t>
            </a:r>
            <a:r>
              <a:rPr lang="en-US" sz="1800" i="1" dirty="0" smtClean="0"/>
              <a:t>z</a:t>
            </a:r>
            <a:r>
              <a:rPr lang="en-US" sz="1800" b="1" dirty="0" smtClean="0"/>
              <a:t>-transform.</a:t>
            </a:r>
          </a:p>
          <a:p>
            <a:pPr marL="168275" indent="-168275">
              <a:spcAft>
                <a:spcPts val="1200"/>
              </a:spcAft>
              <a:buFont typeface="Arial" pitchFamily="34" charset="0"/>
              <a:buChar char="•"/>
            </a:pPr>
            <a:r>
              <a:rPr lang="en-US" sz="1800" b="1" dirty="0" smtClean="0"/>
              <a:t>Derived the convolution property for DT LTI systems.</a:t>
            </a:r>
          </a:p>
          <a:p>
            <a:pPr marL="168275" indent="-168275">
              <a:spcAft>
                <a:spcPts val="1200"/>
              </a:spcAft>
              <a:buFont typeface="Arial" pitchFamily="34" charset="0"/>
              <a:buChar char="•"/>
            </a:pPr>
            <a:r>
              <a:rPr lang="en-US" sz="1800" b="1" dirty="0" smtClean="0"/>
              <a:t>Introduced two practical ways to compute the inverse</a:t>
            </a:r>
            <a:r>
              <a:rPr lang="en-US" sz="1800" i="1" dirty="0" smtClean="0"/>
              <a:t> z</a:t>
            </a:r>
            <a:r>
              <a:rPr lang="en-US" sz="1800" b="1" dirty="0" smtClean="0"/>
              <a:t>-transform: long division and partial fractions expansion.</a:t>
            </a:r>
          </a:p>
          <a:p>
            <a:pPr marL="168275" indent="-168275">
              <a:spcAft>
                <a:spcPts val="1200"/>
              </a:spcAft>
              <a:buFont typeface="Arial" pitchFamily="34" charset="0"/>
              <a:buChar char="•"/>
            </a:pPr>
            <a:r>
              <a:rPr lang="en-US" sz="1800" b="1" dirty="0" smtClean="0"/>
              <a:t>Worked examples of each and demonstrated how to solve these problems using MATLAB</a:t>
            </a:r>
            <a:r>
              <a:rPr lang="en-US" sz="1800" b="1" dirty="0" smtClean="0"/>
              <a:t>.</a:t>
            </a:r>
            <a:endParaRPr lang="en-US" sz="1800" b="1" dirty="0"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smtClean="0">
                <a:solidFill>
                  <a:schemeClr val="accent2"/>
                </a:solidFill>
              </a:rPr>
              <a:t>Properties of the </a:t>
            </a:r>
            <a:r>
              <a:rPr lang="en-US" i="1" dirty="0" smtClean="0">
                <a:solidFill>
                  <a:schemeClr val="accent2"/>
                </a:solidFill>
              </a:rPr>
              <a:t>z</a:t>
            </a:r>
            <a:r>
              <a:rPr lang="en-US" b="1" dirty="0" smtClean="0">
                <a:solidFill>
                  <a:schemeClr val="accent2"/>
                </a:solidFill>
              </a:rPr>
              <a:t>-Transform</a:t>
            </a:r>
            <a:endParaRPr lang="en-US" b="1" dirty="0">
              <a:solidFill>
                <a:schemeClr val="accent2"/>
              </a:solidFill>
            </a:endParaRPr>
          </a:p>
        </p:txBody>
      </p:sp>
      <p:sp>
        <p:nvSpPr>
          <p:cNvPr id="5" name="TextBox 4"/>
          <p:cNvSpPr txBox="1"/>
          <p:nvPr/>
        </p:nvSpPr>
        <p:spPr>
          <a:xfrm>
            <a:off x="182879" y="576772"/>
            <a:ext cx="8742046" cy="5924699"/>
          </a:xfrm>
          <a:prstGeom prst="rect">
            <a:avLst/>
          </a:prstGeom>
        </p:spPr>
        <p:txBody>
          <a:bodyPr wrap="square" lIns="0" tIns="0" rIns="0" bIns="0" rtlCol="0">
            <a:spAutoFit/>
          </a:bodyPr>
          <a:lstStyle/>
          <a:p>
            <a:pPr marL="165100" indent="-165100">
              <a:spcAft>
                <a:spcPts val="1200"/>
              </a:spcAft>
              <a:buFont typeface="Arial" pitchFamily="34" charset="0"/>
              <a:buChar char="•"/>
            </a:pPr>
            <a:r>
              <a:rPr lang="en-US" sz="1800" b="1" dirty="0" smtClean="0"/>
              <a:t>Linearity:</a:t>
            </a:r>
            <a:endParaRPr lang="en-US" sz="1800" b="1" kern="0" dirty="0" smtClean="0">
              <a:latin typeface="+mn-lt"/>
            </a:endParaRPr>
          </a:p>
          <a:p>
            <a:pPr marL="165100" indent="-165100">
              <a:spcAft>
                <a:spcPts val="1200"/>
              </a:spcAft>
              <a:buFont typeface="Arial" pitchFamily="34" charset="0"/>
              <a:buChar char="•"/>
            </a:pPr>
            <a:r>
              <a:rPr lang="en-US" sz="1800" b="1" kern="0" dirty="0" smtClean="0">
                <a:latin typeface="+mn-lt"/>
              </a:rPr>
              <a:t>Time-shift:</a:t>
            </a:r>
          </a:p>
          <a:p>
            <a:pPr marL="165100" indent="-165100">
              <a:spcAft>
                <a:spcPts val="1200"/>
              </a:spcAft>
              <a:buFont typeface="Arial" pitchFamily="34" charset="0"/>
              <a:buChar char="•"/>
            </a:pPr>
            <a:r>
              <a:rPr lang="en-US" sz="1800" b="1" kern="0" dirty="0" smtClean="0">
                <a:latin typeface="+mn-lt"/>
              </a:rPr>
              <a:t>Multiplication by </a:t>
            </a:r>
            <a:r>
              <a:rPr lang="en-US" sz="1800" i="1" kern="0" dirty="0" smtClean="0">
                <a:latin typeface="+mn-lt"/>
              </a:rPr>
              <a:t>n</a:t>
            </a:r>
            <a:r>
              <a:rPr lang="en-US" sz="1800" b="1" kern="0" dirty="0" smtClean="0">
                <a:latin typeface="+mn-lt"/>
              </a:rPr>
              <a:t>:</a:t>
            </a:r>
          </a:p>
          <a:p>
            <a:pPr marL="165100" indent="-165100">
              <a:spcAft>
                <a:spcPts val="9600"/>
              </a:spcAft>
            </a:pPr>
            <a:r>
              <a:rPr lang="en-US" sz="1800" b="1" kern="0" dirty="0" smtClean="0">
                <a:latin typeface="+mn-lt"/>
              </a:rPr>
              <a:t>	Proof:</a:t>
            </a:r>
          </a:p>
          <a:p>
            <a:pPr marL="165100" indent="-165100">
              <a:spcAft>
                <a:spcPts val="3600"/>
              </a:spcAft>
              <a:buFont typeface="Arial" pitchFamily="34" charset="0"/>
              <a:buChar char="•"/>
            </a:pPr>
            <a:r>
              <a:rPr lang="en-US" sz="1800" b="1" kern="0" dirty="0" smtClean="0">
                <a:latin typeface="+mn-lt"/>
              </a:rPr>
              <a:t>Multiplication by </a:t>
            </a:r>
            <a:r>
              <a:rPr lang="en-US" sz="1800" i="1" kern="0" dirty="0" smtClean="0">
                <a:latin typeface="+mn-lt"/>
              </a:rPr>
              <a:t>a</a:t>
            </a:r>
            <a:r>
              <a:rPr lang="en-US" sz="1800" i="1" kern="0" baseline="30000" dirty="0" smtClean="0">
                <a:latin typeface="+mn-lt"/>
              </a:rPr>
              <a:t>n</a:t>
            </a:r>
            <a:r>
              <a:rPr lang="en-US" sz="1800" b="1" kern="0" dirty="0" smtClean="0">
                <a:latin typeface="+mn-lt"/>
              </a:rPr>
              <a:t>:</a:t>
            </a:r>
          </a:p>
          <a:p>
            <a:pPr marL="165100" indent="-165100">
              <a:spcAft>
                <a:spcPts val="3600"/>
              </a:spcAft>
            </a:pPr>
            <a:r>
              <a:rPr lang="en-US" sz="1800" b="1" kern="0" dirty="0" smtClean="0">
                <a:latin typeface="+mn-lt"/>
              </a:rPr>
              <a:t>	Proof:</a:t>
            </a:r>
          </a:p>
          <a:p>
            <a:pPr marL="165100" indent="-165100">
              <a:spcAft>
                <a:spcPts val="1200"/>
              </a:spcAft>
              <a:buFont typeface="Arial" pitchFamily="34" charset="0"/>
              <a:buChar char="•"/>
            </a:pPr>
            <a:r>
              <a:rPr lang="en-US" sz="1800" b="1" kern="0" dirty="0" smtClean="0">
                <a:latin typeface="+mn-lt"/>
              </a:rPr>
              <a:t>Multiplication by </a:t>
            </a:r>
            <a:r>
              <a:rPr lang="en-US" sz="1800" i="1" kern="0" dirty="0" err="1" smtClean="0">
                <a:latin typeface="+mn-lt"/>
              </a:rPr>
              <a:t>e</a:t>
            </a:r>
            <a:r>
              <a:rPr lang="en-US" sz="1800" i="1" kern="0" baseline="30000" dirty="0" err="1" smtClean="0">
                <a:latin typeface="+mn-lt"/>
              </a:rPr>
              <a:t>j</a:t>
            </a:r>
            <a:r>
              <a:rPr lang="en-US" sz="1800" i="1" kern="0" baseline="30000" dirty="0" err="1" smtClean="0">
                <a:latin typeface="+mn-lt"/>
                <a:sym typeface="Symbol"/>
              </a:rPr>
              <a:t>n</a:t>
            </a:r>
            <a:r>
              <a:rPr lang="en-US" sz="1800" b="1" kern="0" dirty="0" smtClean="0">
                <a:latin typeface="+mn-lt"/>
                <a:sym typeface="Symbol"/>
              </a:rPr>
              <a:t>:</a:t>
            </a:r>
          </a:p>
          <a:p>
            <a:pPr marL="165100" indent="-165100">
              <a:spcAft>
                <a:spcPts val="1200"/>
              </a:spcAft>
              <a:buFont typeface="Arial" pitchFamily="34" charset="0"/>
              <a:buChar char="•"/>
            </a:pPr>
            <a:r>
              <a:rPr lang="en-US" sz="1800" b="1" kern="0" dirty="0" smtClean="0">
                <a:latin typeface="+mn-lt"/>
                <a:sym typeface="Symbol"/>
              </a:rPr>
              <a:t>Multiplication by </a:t>
            </a:r>
            <a:r>
              <a:rPr lang="en-US" sz="1800" kern="0" dirty="0" err="1" smtClean="0">
                <a:latin typeface="+mn-lt"/>
                <a:sym typeface="Symbol"/>
              </a:rPr>
              <a:t>cos</a:t>
            </a:r>
            <a:r>
              <a:rPr lang="en-US" sz="1800" i="1" kern="0" dirty="0" err="1" smtClean="0">
                <a:latin typeface="+mn-lt"/>
                <a:sym typeface="Symbol"/>
              </a:rPr>
              <a:t>n</a:t>
            </a:r>
            <a:r>
              <a:rPr lang="en-US" sz="1800" b="1" kern="0" dirty="0" smtClean="0">
                <a:latin typeface="+mn-lt"/>
                <a:sym typeface="Symbol"/>
              </a:rPr>
              <a:t>:</a:t>
            </a:r>
          </a:p>
          <a:p>
            <a:pPr marL="165100" indent="-165100">
              <a:spcAft>
                <a:spcPts val="1800"/>
              </a:spcAft>
              <a:buFont typeface="Arial" pitchFamily="34" charset="0"/>
              <a:buChar char="•"/>
            </a:pPr>
            <a:r>
              <a:rPr lang="en-US" sz="1800" b="1" kern="0" dirty="0" smtClean="0">
                <a:sym typeface="Symbol"/>
              </a:rPr>
              <a:t>Multiplication by </a:t>
            </a:r>
            <a:r>
              <a:rPr lang="en-US" sz="1800" kern="0" dirty="0" err="1" smtClean="0">
                <a:sym typeface="Symbol"/>
              </a:rPr>
              <a:t>sin</a:t>
            </a:r>
            <a:r>
              <a:rPr lang="en-US" sz="1800" i="1" kern="0" dirty="0" err="1" smtClean="0">
                <a:sym typeface="Symbol"/>
              </a:rPr>
              <a:t>n</a:t>
            </a:r>
            <a:r>
              <a:rPr lang="en-US" sz="1800" b="1" kern="0" dirty="0" smtClean="0">
                <a:sym typeface="Symbol"/>
              </a:rPr>
              <a:t>:</a:t>
            </a:r>
          </a:p>
          <a:p>
            <a:pPr marL="165100" indent="-165100">
              <a:spcAft>
                <a:spcPts val="1200"/>
              </a:spcAft>
              <a:buFont typeface="Arial" pitchFamily="34" charset="0"/>
              <a:buChar char="•"/>
            </a:pPr>
            <a:r>
              <a:rPr lang="en-US" sz="1800" b="1" kern="0" dirty="0" smtClean="0">
                <a:sym typeface="Symbol"/>
              </a:rPr>
              <a:t>Summation:</a:t>
            </a:r>
          </a:p>
        </p:txBody>
      </p:sp>
      <p:graphicFrame>
        <p:nvGraphicFramePr>
          <p:cNvPr id="87044" name="Object 4"/>
          <p:cNvGraphicFramePr>
            <a:graphicFrameLocks noChangeAspect="1"/>
          </p:cNvGraphicFramePr>
          <p:nvPr/>
        </p:nvGraphicFramePr>
        <p:xfrm>
          <a:off x="2775586" y="566218"/>
          <a:ext cx="3505200" cy="323850"/>
        </p:xfrm>
        <a:graphic>
          <a:graphicData uri="http://schemas.openxmlformats.org/presentationml/2006/ole">
            <mc:AlternateContent xmlns:mc="http://schemas.openxmlformats.org/markup-compatibility/2006">
              <mc:Choice xmlns:v="urn:schemas-microsoft-com:vml" Requires="v">
                <p:oleObj spid="_x0000_s88102" name="Equation" r:id="rId4" imgW="2336760" imgH="215640" progId="Equation.3">
                  <p:embed/>
                </p:oleObj>
              </mc:Choice>
              <mc:Fallback>
                <p:oleObj name="Equation" r:id="rId4" imgW="2336760" imgH="2156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5586" y="566218"/>
                        <a:ext cx="3505200" cy="323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69" name="Object 5"/>
          <p:cNvGraphicFramePr>
            <a:graphicFrameLocks noChangeAspect="1"/>
          </p:cNvGraphicFramePr>
          <p:nvPr/>
        </p:nvGraphicFramePr>
        <p:xfrm>
          <a:off x="3307941" y="955494"/>
          <a:ext cx="2324100" cy="361950"/>
        </p:xfrm>
        <a:graphic>
          <a:graphicData uri="http://schemas.openxmlformats.org/presentationml/2006/ole">
            <mc:AlternateContent xmlns:mc="http://schemas.openxmlformats.org/markup-compatibility/2006">
              <mc:Choice xmlns:v="urn:schemas-microsoft-com:vml" Requires="v">
                <p:oleObj spid="_x0000_s88103" name="Equation" r:id="rId6" imgW="1549080" imgH="241200" progId="Equation.3">
                  <p:embed/>
                </p:oleObj>
              </mc:Choice>
              <mc:Fallback>
                <p:oleObj name="Equation" r:id="rId6" imgW="1549080" imgH="24120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7941" y="955494"/>
                        <a:ext cx="2324100"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71" name="Object 7"/>
          <p:cNvGraphicFramePr>
            <a:graphicFrameLocks noChangeAspect="1"/>
          </p:cNvGraphicFramePr>
          <p:nvPr/>
        </p:nvGraphicFramePr>
        <p:xfrm>
          <a:off x="3628651" y="1293292"/>
          <a:ext cx="2076450" cy="590550"/>
        </p:xfrm>
        <a:graphic>
          <a:graphicData uri="http://schemas.openxmlformats.org/presentationml/2006/ole">
            <mc:AlternateContent xmlns:mc="http://schemas.openxmlformats.org/markup-compatibility/2006">
              <mc:Choice xmlns:v="urn:schemas-microsoft-com:vml" Requires="v">
                <p:oleObj spid="_x0000_s88104" name="Equation" r:id="rId8" imgW="1384200" imgH="393480" progId="Equation.3">
                  <p:embed/>
                </p:oleObj>
              </mc:Choice>
              <mc:Fallback>
                <p:oleObj name="Equation" r:id="rId8" imgW="1384200" imgH="393480" progId="Equation.3">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28651" y="1293292"/>
                        <a:ext cx="2076450"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73" name="Object 9"/>
          <p:cNvGraphicFramePr>
            <a:graphicFrameLocks noChangeAspect="1"/>
          </p:cNvGraphicFramePr>
          <p:nvPr/>
        </p:nvGraphicFramePr>
        <p:xfrm>
          <a:off x="1145160" y="1692878"/>
          <a:ext cx="6210300" cy="1333500"/>
        </p:xfrm>
        <a:graphic>
          <a:graphicData uri="http://schemas.openxmlformats.org/presentationml/2006/ole">
            <mc:AlternateContent xmlns:mc="http://schemas.openxmlformats.org/markup-compatibility/2006">
              <mc:Choice xmlns:v="urn:schemas-microsoft-com:vml" Requires="v">
                <p:oleObj spid="_x0000_s88105" name="Equation" r:id="rId10" imgW="4140000" imgH="888840" progId="Equation.3">
                  <p:embed/>
                </p:oleObj>
              </mc:Choice>
              <mc:Fallback>
                <p:oleObj name="Equation" r:id="rId10" imgW="4140000" imgH="888840" progId="Equation.3">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45160" y="1692878"/>
                        <a:ext cx="6210300" cy="133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74" name="Object 10"/>
          <p:cNvGraphicFramePr>
            <a:graphicFrameLocks noChangeAspect="1"/>
          </p:cNvGraphicFramePr>
          <p:nvPr/>
        </p:nvGraphicFramePr>
        <p:xfrm>
          <a:off x="3502098" y="3216038"/>
          <a:ext cx="1885950" cy="647700"/>
        </p:xfrm>
        <a:graphic>
          <a:graphicData uri="http://schemas.openxmlformats.org/presentationml/2006/ole">
            <mc:AlternateContent xmlns:mc="http://schemas.openxmlformats.org/markup-compatibility/2006">
              <mc:Choice xmlns:v="urn:schemas-microsoft-com:vml" Requires="v">
                <p:oleObj spid="_x0000_s88106" name="Equation" r:id="rId12" imgW="1257120" imgH="431640" progId="Equation.3">
                  <p:embed/>
                </p:oleObj>
              </mc:Choice>
              <mc:Fallback>
                <p:oleObj name="Equation" r:id="rId12" imgW="1257120" imgH="431640" progId="Equation.3">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2098" y="3216038"/>
                        <a:ext cx="188595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75" name="Object 11"/>
          <p:cNvGraphicFramePr>
            <a:graphicFrameLocks noChangeAspect="1"/>
          </p:cNvGraphicFramePr>
          <p:nvPr/>
        </p:nvGraphicFramePr>
        <p:xfrm>
          <a:off x="1197268" y="3883153"/>
          <a:ext cx="4972050" cy="704850"/>
        </p:xfrm>
        <a:graphic>
          <a:graphicData uri="http://schemas.openxmlformats.org/presentationml/2006/ole">
            <mc:AlternateContent xmlns:mc="http://schemas.openxmlformats.org/markup-compatibility/2006">
              <mc:Choice xmlns:v="urn:schemas-microsoft-com:vml" Requires="v">
                <p:oleObj spid="_x0000_s88107" name="Equation" r:id="rId14" imgW="3314520" imgH="469800" progId="Equation.3">
                  <p:embed/>
                </p:oleObj>
              </mc:Choice>
              <mc:Fallback>
                <p:oleObj name="Equation" r:id="rId14" imgW="3314520" imgH="469800" progId="Equation.3">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97268" y="3883153"/>
                        <a:ext cx="4972050" cy="704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76" name="Object 12"/>
          <p:cNvGraphicFramePr>
            <a:graphicFrameLocks noChangeAspect="1"/>
          </p:cNvGraphicFramePr>
          <p:nvPr/>
        </p:nvGraphicFramePr>
        <p:xfrm>
          <a:off x="3383345" y="4796248"/>
          <a:ext cx="2324100" cy="342900"/>
        </p:xfrm>
        <a:graphic>
          <a:graphicData uri="http://schemas.openxmlformats.org/presentationml/2006/ole">
            <mc:AlternateContent xmlns:mc="http://schemas.openxmlformats.org/markup-compatibility/2006">
              <mc:Choice xmlns:v="urn:schemas-microsoft-com:vml" Requires="v">
                <p:oleObj spid="_x0000_s88108" name="Equation" r:id="rId16" imgW="1549080" imgH="228600" progId="Equation.3">
                  <p:embed/>
                </p:oleObj>
              </mc:Choice>
              <mc:Fallback>
                <p:oleObj name="Equation" r:id="rId16" imgW="1549080" imgH="228600" progId="Equation.3">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83345" y="4796248"/>
                        <a:ext cx="23241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77" name="Object 13"/>
          <p:cNvGraphicFramePr>
            <a:graphicFrameLocks noChangeAspect="1"/>
          </p:cNvGraphicFramePr>
          <p:nvPr/>
        </p:nvGraphicFramePr>
        <p:xfrm>
          <a:off x="3001234" y="5218339"/>
          <a:ext cx="4267200" cy="342900"/>
        </p:xfrm>
        <a:graphic>
          <a:graphicData uri="http://schemas.openxmlformats.org/presentationml/2006/ole">
            <mc:AlternateContent xmlns:mc="http://schemas.openxmlformats.org/markup-compatibility/2006">
              <mc:Choice xmlns:v="urn:schemas-microsoft-com:vml" Requires="v">
                <p:oleObj spid="_x0000_s88109" name="Equation" r:id="rId18" imgW="2844720" imgH="228600" progId="Equation.3">
                  <p:embed/>
                </p:oleObj>
              </mc:Choice>
              <mc:Fallback>
                <p:oleObj name="Equation" r:id="rId18" imgW="2844720" imgH="228600" progId="Equation.3">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01234" y="5218339"/>
                        <a:ext cx="42672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78" name="Object 14"/>
          <p:cNvGraphicFramePr>
            <a:graphicFrameLocks noChangeAspect="1"/>
          </p:cNvGraphicFramePr>
          <p:nvPr/>
        </p:nvGraphicFramePr>
        <p:xfrm>
          <a:off x="3049249" y="5671247"/>
          <a:ext cx="4267200" cy="342900"/>
        </p:xfrm>
        <a:graphic>
          <a:graphicData uri="http://schemas.openxmlformats.org/presentationml/2006/ole">
            <mc:AlternateContent xmlns:mc="http://schemas.openxmlformats.org/markup-compatibility/2006">
              <mc:Choice xmlns:v="urn:schemas-microsoft-com:vml" Requires="v">
                <p:oleObj spid="_x0000_s88110" name="Equation" r:id="rId20" imgW="2844720" imgH="228600" progId="Equation.3">
                  <p:embed/>
                </p:oleObj>
              </mc:Choice>
              <mc:Fallback>
                <p:oleObj name="Equation" r:id="rId20" imgW="2844720" imgH="228600" progId="Equation.3">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9249" y="5671247"/>
                        <a:ext cx="42672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79" name="Object 15"/>
          <p:cNvGraphicFramePr>
            <a:graphicFrameLocks noChangeAspect="1"/>
          </p:cNvGraphicFramePr>
          <p:nvPr/>
        </p:nvGraphicFramePr>
        <p:xfrm>
          <a:off x="2897608" y="6032080"/>
          <a:ext cx="3676650" cy="647700"/>
        </p:xfrm>
        <a:graphic>
          <a:graphicData uri="http://schemas.openxmlformats.org/presentationml/2006/ole">
            <mc:AlternateContent xmlns:mc="http://schemas.openxmlformats.org/markup-compatibility/2006">
              <mc:Choice xmlns:v="urn:schemas-microsoft-com:vml" Requires="v">
                <p:oleObj spid="_x0000_s88111" name="Equation" r:id="rId22" imgW="2450880" imgH="431640" progId="Equation.3">
                  <p:embed/>
                </p:oleObj>
              </mc:Choice>
              <mc:Fallback>
                <p:oleObj name="Equation" r:id="rId22" imgW="2450880" imgH="431640" progId="Equation.3">
                  <p:embed/>
                  <p:pic>
                    <p:nvPicPr>
                      <p:cNvPr id="0" name="Picture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897608" y="6032080"/>
                        <a:ext cx="367665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smtClean="0">
                <a:solidFill>
                  <a:schemeClr val="accent2"/>
                </a:solidFill>
              </a:rPr>
              <a:t>Convolution</a:t>
            </a:r>
            <a:endParaRPr lang="en-US" b="1" dirty="0">
              <a:solidFill>
                <a:schemeClr val="accent2"/>
              </a:solidFill>
            </a:endParaRPr>
          </a:p>
        </p:txBody>
      </p:sp>
      <p:sp>
        <p:nvSpPr>
          <p:cNvPr id="5" name="TextBox 4"/>
          <p:cNvSpPr txBox="1"/>
          <p:nvPr/>
        </p:nvSpPr>
        <p:spPr>
          <a:xfrm>
            <a:off x="182879" y="576772"/>
            <a:ext cx="8742046" cy="5832366"/>
          </a:xfrm>
          <a:prstGeom prst="rect">
            <a:avLst/>
          </a:prstGeom>
        </p:spPr>
        <p:txBody>
          <a:bodyPr wrap="square" lIns="0" tIns="0" rIns="0" bIns="0" rtlCol="0">
            <a:spAutoFit/>
          </a:bodyPr>
          <a:lstStyle/>
          <a:p>
            <a:pPr marL="165100" indent="-165100">
              <a:spcAft>
                <a:spcPts val="3000"/>
              </a:spcAft>
              <a:buFont typeface="Arial" pitchFamily="34" charset="0"/>
              <a:buChar char="•"/>
            </a:pPr>
            <a:r>
              <a:rPr lang="en-US" sz="1800" b="1" dirty="0" smtClean="0"/>
              <a:t>Convolution:</a:t>
            </a:r>
          </a:p>
          <a:p>
            <a:pPr marL="165100" indent="-165100">
              <a:spcAft>
                <a:spcPts val="7800"/>
              </a:spcAft>
            </a:pPr>
            <a:r>
              <a:rPr lang="en-US" sz="1800" b="1" kern="0" dirty="0" smtClean="0">
                <a:latin typeface="+mn-lt"/>
              </a:rPr>
              <a:t>	Proof:</a:t>
            </a:r>
          </a:p>
          <a:p>
            <a:pPr marL="165100" indent="-165100">
              <a:spcAft>
                <a:spcPts val="9600"/>
              </a:spcAft>
            </a:pPr>
            <a:r>
              <a:rPr lang="en-US" sz="1800" b="1" kern="0" dirty="0" smtClean="0">
                <a:latin typeface="+mn-lt"/>
              </a:rPr>
              <a:t>	Change of index on the second sum:</a:t>
            </a:r>
          </a:p>
          <a:p>
            <a:pPr marL="165100" indent="-165100">
              <a:spcAft>
                <a:spcPts val="1200"/>
              </a:spcAft>
            </a:pPr>
            <a:r>
              <a:rPr lang="en-US" sz="1800" b="1" kern="0" dirty="0" smtClean="0">
                <a:latin typeface="+mn-lt"/>
              </a:rPr>
              <a:t>	The ROC is at least the intersection of the ROCs of </a:t>
            </a:r>
            <a:r>
              <a:rPr lang="en-US" sz="1800" i="1" kern="0" dirty="0" smtClean="0">
                <a:latin typeface="+mn-lt"/>
              </a:rPr>
              <a:t>x</a:t>
            </a:r>
            <a:r>
              <a:rPr lang="en-US" sz="1800" kern="0" dirty="0" smtClean="0">
                <a:latin typeface="+mn-lt"/>
              </a:rPr>
              <a:t>[</a:t>
            </a:r>
            <a:r>
              <a:rPr lang="en-US" sz="1800" i="1" kern="0" dirty="0" smtClean="0">
                <a:latin typeface="+mn-lt"/>
              </a:rPr>
              <a:t>n</a:t>
            </a:r>
            <a:r>
              <a:rPr lang="en-US" sz="1800" kern="0" dirty="0" smtClean="0">
                <a:latin typeface="+mn-lt"/>
              </a:rPr>
              <a:t>]</a:t>
            </a:r>
            <a:r>
              <a:rPr lang="en-US" sz="1800" b="1" kern="0" dirty="0" smtClean="0">
                <a:latin typeface="+mn-lt"/>
              </a:rPr>
              <a:t> and </a:t>
            </a:r>
            <a:r>
              <a:rPr lang="en-US" sz="1800" i="1" kern="0" dirty="0" smtClean="0">
                <a:latin typeface="+mn-lt"/>
              </a:rPr>
              <a:t>h</a:t>
            </a:r>
            <a:r>
              <a:rPr lang="en-US" sz="1800" kern="0" dirty="0" smtClean="0">
                <a:latin typeface="+mn-lt"/>
              </a:rPr>
              <a:t>[</a:t>
            </a:r>
            <a:r>
              <a:rPr lang="en-US" sz="1800" i="1" kern="0" dirty="0" smtClean="0">
                <a:latin typeface="+mn-lt"/>
              </a:rPr>
              <a:t>n</a:t>
            </a:r>
            <a:r>
              <a:rPr lang="en-US" sz="1800" kern="0" dirty="0" smtClean="0">
                <a:latin typeface="+mn-lt"/>
              </a:rPr>
              <a:t>]</a:t>
            </a:r>
            <a:r>
              <a:rPr lang="en-US" sz="1800" b="1" kern="0" dirty="0" smtClean="0">
                <a:latin typeface="+mn-lt"/>
              </a:rPr>
              <a:t>, but can be a larger region if there is pole/zero cancellation.</a:t>
            </a:r>
          </a:p>
          <a:p>
            <a:pPr marL="165100" indent="-165100">
              <a:spcAft>
                <a:spcPts val="5400"/>
              </a:spcAft>
              <a:buFont typeface="Arial" pitchFamily="34" charset="0"/>
              <a:buChar char="•"/>
            </a:pPr>
            <a:r>
              <a:rPr lang="en-US" sz="1800" b="1" kern="0" dirty="0" smtClean="0">
                <a:latin typeface="+mn-lt"/>
              </a:rPr>
              <a:t>The system transfer function is completely analogous to the CT case:</a:t>
            </a:r>
          </a:p>
          <a:p>
            <a:pPr marL="165100" indent="-165100">
              <a:spcAft>
                <a:spcPts val="1200"/>
              </a:spcAft>
              <a:buFont typeface="Arial" pitchFamily="34" charset="0"/>
              <a:buChar char="•"/>
            </a:pPr>
            <a:r>
              <a:rPr lang="en-US" sz="1800" b="1" kern="0" dirty="0" smtClean="0">
                <a:latin typeface="+mn-lt"/>
              </a:rPr>
              <a:t>Causality:</a:t>
            </a:r>
          </a:p>
          <a:p>
            <a:pPr marL="165100" indent="-165100">
              <a:spcAft>
                <a:spcPts val="1200"/>
              </a:spcAft>
            </a:pPr>
            <a:r>
              <a:rPr lang="en-US" sz="1800" b="1" kern="0" dirty="0" smtClean="0">
                <a:latin typeface="+mn-lt"/>
              </a:rPr>
              <a:t>	Implies the ROC must be the exterior of a circle and include </a:t>
            </a:r>
            <a:r>
              <a:rPr lang="en-US" sz="1800" i="1" kern="0" dirty="0" smtClean="0">
                <a:latin typeface="+mn-lt"/>
              </a:rPr>
              <a:t>z </a:t>
            </a:r>
            <a:r>
              <a:rPr lang="en-US" sz="1800" kern="0" dirty="0" smtClean="0">
                <a:latin typeface="+mn-lt"/>
              </a:rPr>
              <a:t>=</a:t>
            </a:r>
            <a:r>
              <a:rPr lang="en-US" sz="1800" i="1" kern="0" dirty="0" smtClean="0">
                <a:latin typeface="+mn-lt"/>
              </a:rPr>
              <a:t> </a:t>
            </a:r>
            <a:r>
              <a:rPr lang="en-US" sz="1800" i="1" kern="0" dirty="0" smtClean="0">
                <a:latin typeface="+mn-lt"/>
                <a:sym typeface="Symbol"/>
              </a:rPr>
              <a:t></a:t>
            </a:r>
            <a:r>
              <a:rPr lang="en-US" sz="1800" b="1" kern="0" dirty="0" smtClean="0">
                <a:latin typeface="+mn-lt"/>
                <a:sym typeface="Symbol"/>
              </a:rPr>
              <a:t>.</a:t>
            </a:r>
            <a:r>
              <a:rPr lang="en-US" sz="1800" b="1" kern="0" dirty="0" smtClean="0">
                <a:latin typeface="+mn-lt"/>
              </a:rPr>
              <a:t> </a:t>
            </a:r>
          </a:p>
        </p:txBody>
      </p:sp>
      <p:graphicFrame>
        <p:nvGraphicFramePr>
          <p:cNvPr id="87044" name="Object 4"/>
          <p:cNvGraphicFramePr>
            <a:graphicFrameLocks noChangeAspect="1"/>
          </p:cNvGraphicFramePr>
          <p:nvPr/>
        </p:nvGraphicFramePr>
        <p:xfrm>
          <a:off x="1918330" y="434793"/>
          <a:ext cx="4229100" cy="647700"/>
        </p:xfrm>
        <a:graphic>
          <a:graphicData uri="http://schemas.openxmlformats.org/presentationml/2006/ole">
            <mc:AlternateContent xmlns:mc="http://schemas.openxmlformats.org/markup-compatibility/2006">
              <mc:Choice xmlns:v="urn:schemas-microsoft-com:vml" Requires="v">
                <p:oleObj spid="_x0000_s93215" name="Equation" r:id="rId4" imgW="2819160" imgH="431640" progId="Equation.3">
                  <p:embed/>
                </p:oleObj>
              </mc:Choice>
              <mc:Fallback>
                <p:oleObj name="Equation" r:id="rId4" imgW="2819160" imgH="4316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8330" y="434793"/>
                        <a:ext cx="42291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196" name="Object 12"/>
          <p:cNvGraphicFramePr>
            <a:graphicFrameLocks noChangeAspect="1"/>
          </p:cNvGraphicFramePr>
          <p:nvPr/>
        </p:nvGraphicFramePr>
        <p:xfrm>
          <a:off x="1087720" y="1060788"/>
          <a:ext cx="5715000" cy="1409700"/>
        </p:xfrm>
        <a:graphic>
          <a:graphicData uri="http://schemas.openxmlformats.org/presentationml/2006/ole">
            <mc:AlternateContent xmlns:mc="http://schemas.openxmlformats.org/markup-compatibility/2006">
              <mc:Choice xmlns:v="urn:schemas-microsoft-com:vml" Requires="v">
                <p:oleObj spid="_x0000_s93216" name="Equation" r:id="rId6" imgW="3809880" imgH="939600" progId="Equation.3">
                  <p:embed/>
                </p:oleObj>
              </mc:Choice>
              <mc:Fallback>
                <p:oleObj name="Equation" r:id="rId6" imgW="3809880" imgH="939600" progId="Equation.3">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87720" y="1060788"/>
                        <a:ext cx="5715000" cy="1409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197" name="Object 13"/>
          <p:cNvGraphicFramePr>
            <a:graphicFrameLocks noChangeAspect="1"/>
          </p:cNvGraphicFramePr>
          <p:nvPr/>
        </p:nvGraphicFramePr>
        <p:xfrm>
          <a:off x="4412885" y="2502291"/>
          <a:ext cx="933450" cy="266700"/>
        </p:xfrm>
        <a:graphic>
          <a:graphicData uri="http://schemas.openxmlformats.org/presentationml/2006/ole">
            <mc:AlternateContent xmlns:mc="http://schemas.openxmlformats.org/markup-compatibility/2006">
              <mc:Choice xmlns:v="urn:schemas-microsoft-com:vml" Requires="v">
                <p:oleObj spid="_x0000_s93217" name="Equation" r:id="rId8" imgW="622080" imgH="177480" progId="Equation.3">
                  <p:embed/>
                </p:oleObj>
              </mc:Choice>
              <mc:Fallback>
                <p:oleObj name="Equation" r:id="rId8" imgW="622080" imgH="177480" progId="Equation.3">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12885" y="2502291"/>
                        <a:ext cx="93345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198" name="Object 14"/>
          <p:cNvGraphicFramePr>
            <a:graphicFrameLocks noChangeAspect="1"/>
          </p:cNvGraphicFramePr>
          <p:nvPr/>
        </p:nvGraphicFramePr>
        <p:xfrm>
          <a:off x="1092975" y="2856851"/>
          <a:ext cx="6457950" cy="1028700"/>
        </p:xfrm>
        <a:graphic>
          <a:graphicData uri="http://schemas.openxmlformats.org/presentationml/2006/ole">
            <mc:AlternateContent xmlns:mc="http://schemas.openxmlformats.org/markup-compatibility/2006">
              <mc:Choice xmlns:v="urn:schemas-microsoft-com:vml" Requires="v">
                <p:oleObj spid="_x0000_s93218" name="Equation" r:id="rId10" imgW="4305240" imgH="685800" progId="Equation.3">
                  <p:embed/>
                </p:oleObj>
              </mc:Choice>
              <mc:Fallback>
                <p:oleObj name="Equation" r:id="rId10" imgW="4305240" imgH="685800" progId="Equation.3">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92975" y="2856851"/>
                        <a:ext cx="645795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199" name="Object 15"/>
          <p:cNvGraphicFramePr>
            <a:graphicFrameLocks noChangeAspect="1"/>
          </p:cNvGraphicFramePr>
          <p:nvPr/>
        </p:nvGraphicFramePr>
        <p:xfrm>
          <a:off x="455613" y="4969995"/>
          <a:ext cx="2800350" cy="647700"/>
        </p:xfrm>
        <a:graphic>
          <a:graphicData uri="http://schemas.openxmlformats.org/presentationml/2006/ole">
            <mc:AlternateContent xmlns:mc="http://schemas.openxmlformats.org/markup-compatibility/2006">
              <mc:Choice xmlns:v="urn:schemas-microsoft-com:vml" Requires="v">
                <p:oleObj spid="_x0000_s93219" name="Equation" r:id="rId12" imgW="1866600" imgH="431640" progId="Equation.3">
                  <p:embed/>
                </p:oleObj>
              </mc:Choice>
              <mc:Fallback>
                <p:oleObj name="Equation" r:id="rId12" imgW="1866600" imgH="431640" progId="Equation.3">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5613" y="4969995"/>
                        <a:ext cx="280035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0" name="Object 16"/>
          <p:cNvGraphicFramePr>
            <a:graphicFrameLocks noChangeAspect="1"/>
          </p:cNvGraphicFramePr>
          <p:nvPr/>
        </p:nvGraphicFramePr>
        <p:xfrm>
          <a:off x="1454306" y="5684528"/>
          <a:ext cx="1466850" cy="304800"/>
        </p:xfrm>
        <a:graphic>
          <a:graphicData uri="http://schemas.openxmlformats.org/presentationml/2006/ole">
            <mc:AlternateContent xmlns:mc="http://schemas.openxmlformats.org/markup-compatibility/2006">
              <mc:Choice xmlns:v="urn:schemas-microsoft-com:vml" Requires="v">
                <p:oleObj spid="_x0000_s93220" name="Equation" r:id="rId14" imgW="977760" imgH="203040" progId="Equation.3">
                  <p:embed/>
                </p:oleObj>
              </mc:Choice>
              <mc:Fallback>
                <p:oleObj name="Equation" r:id="rId14" imgW="977760" imgH="203040" progId="Equation.3">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54306" y="5684528"/>
                        <a:ext cx="14668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smtClean="0">
                <a:solidFill>
                  <a:schemeClr val="accent2"/>
                </a:solidFill>
              </a:rPr>
              <a:t>Initial-Value and Final-Value Theorems (One-Sided ZT)</a:t>
            </a:r>
            <a:endParaRPr lang="en-US" b="1" dirty="0">
              <a:solidFill>
                <a:schemeClr val="accent2"/>
              </a:solidFill>
            </a:endParaRPr>
          </a:p>
        </p:txBody>
      </p:sp>
      <p:sp>
        <p:nvSpPr>
          <p:cNvPr id="5" name="TextBox 4"/>
          <p:cNvSpPr txBox="1"/>
          <p:nvPr/>
        </p:nvSpPr>
        <p:spPr>
          <a:xfrm>
            <a:off x="182879" y="576772"/>
            <a:ext cx="8742046" cy="4380686"/>
          </a:xfrm>
          <a:prstGeom prst="rect">
            <a:avLst/>
          </a:prstGeom>
        </p:spPr>
        <p:txBody>
          <a:bodyPr wrap="square" lIns="0" tIns="0" rIns="0" bIns="0" rtlCol="0">
            <a:spAutoFit/>
          </a:bodyPr>
          <a:lstStyle/>
          <a:p>
            <a:pPr marL="165100" indent="-165100">
              <a:spcAft>
                <a:spcPts val="1200"/>
              </a:spcAft>
              <a:buFont typeface="Arial" pitchFamily="34" charset="0"/>
              <a:buChar char="•"/>
            </a:pPr>
            <a:r>
              <a:rPr lang="en-US" sz="1800" b="1" dirty="0" smtClean="0"/>
              <a:t>Initial Value Theorem:</a:t>
            </a:r>
            <a:endParaRPr lang="en-US" sz="1800" b="1" kern="0" dirty="0" smtClean="0">
              <a:latin typeface="+mn-lt"/>
            </a:endParaRPr>
          </a:p>
          <a:p>
            <a:pPr marL="165100" indent="-165100">
              <a:spcAft>
                <a:spcPts val="3600"/>
              </a:spcAft>
            </a:pPr>
            <a:r>
              <a:rPr lang="en-US" sz="1800" b="1" kern="0" dirty="0" smtClean="0">
                <a:latin typeface="+mn-lt"/>
              </a:rPr>
              <a:t>	Proof:</a:t>
            </a:r>
          </a:p>
          <a:p>
            <a:pPr marL="165100" indent="-165100">
              <a:spcAft>
                <a:spcPts val="3600"/>
              </a:spcAft>
              <a:buFont typeface="Arial" pitchFamily="34" charset="0"/>
              <a:buChar char="•"/>
            </a:pPr>
            <a:r>
              <a:rPr lang="en-US" sz="1800" b="1" kern="0" dirty="0" smtClean="0">
                <a:latin typeface="+mn-lt"/>
              </a:rPr>
              <a:t>Final Value Theorem:</a:t>
            </a:r>
            <a:endParaRPr lang="en-US" sz="1800" b="1" dirty="0" smtClean="0"/>
          </a:p>
          <a:p>
            <a:pPr marL="165100" indent="-165100">
              <a:spcAft>
                <a:spcPts val="12800"/>
              </a:spcAft>
              <a:buFont typeface="Arial" pitchFamily="34" charset="0"/>
              <a:buChar char="•"/>
            </a:pPr>
            <a:r>
              <a:rPr lang="en-US" sz="1800" b="1" kern="0" dirty="0" smtClean="0">
                <a:latin typeface="+mn-lt"/>
              </a:rPr>
              <a:t>Example:</a:t>
            </a:r>
          </a:p>
          <a:p>
            <a:pPr marL="165100" indent="-165100">
              <a:spcAft>
                <a:spcPts val="12800"/>
              </a:spcAft>
              <a:buFont typeface="Arial" pitchFamily="34" charset="0"/>
              <a:buChar char="•"/>
            </a:pPr>
            <a:r>
              <a:rPr lang="en-US" sz="1800" b="1" kern="0" dirty="0" smtClean="0">
                <a:latin typeface="+mn-lt"/>
              </a:rPr>
              <a:t>Tables 7.2 and 7.3 in the textbook contain a summary of the </a:t>
            </a:r>
            <a:r>
              <a:rPr lang="en-US" sz="1800" i="1" kern="0" dirty="0" smtClean="0">
                <a:latin typeface="+mn-lt"/>
              </a:rPr>
              <a:t>z</a:t>
            </a:r>
            <a:r>
              <a:rPr lang="en-US" sz="1800" b="1" kern="0" dirty="0" smtClean="0">
                <a:latin typeface="+mn-lt"/>
              </a:rPr>
              <a:t>-Transform properties and common transform pairs.</a:t>
            </a:r>
          </a:p>
        </p:txBody>
      </p:sp>
      <p:graphicFrame>
        <p:nvGraphicFramePr>
          <p:cNvPr id="94216" name="Object 8"/>
          <p:cNvGraphicFramePr>
            <a:graphicFrameLocks noChangeAspect="1"/>
          </p:cNvGraphicFramePr>
          <p:nvPr/>
        </p:nvGraphicFramePr>
        <p:xfrm>
          <a:off x="2855003" y="584018"/>
          <a:ext cx="1485900" cy="419100"/>
        </p:xfrm>
        <a:graphic>
          <a:graphicData uri="http://schemas.openxmlformats.org/presentationml/2006/ole">
            <mc:AlternateContent xmlns:mc="http://schemas.openxmlformats.org/markup-compatibility/2006">
              <mc:Choice xmlns:v="urn:schemas-microsoft-com:vml" Requires="v">
                <p:oleObj spid="_x0000_s94230" name="Equation" r:id="rId4" imgW="990360" imgH="279360" progId="Equation.3">
                  <p:embed/>
                </p:oleObj>
              </mc:Choice>
              <mc:Fallback>
                <p:oleObj name="Equation" r:id="rId4" imgW="990360" imgH="279360" progId="Equation.3">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5003" y="584018"/>
                        <a:ext cx="14859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4217" name="Object 9"/>
          <p:cNvGraphicFramePr>
            <a:graphicFrameLocks noChangeAspect="1"/>
          </p:cNvGraphicFramePr>
          <p:nvPr/>
        </p:nvGraphicFramePr>
        <p:xfrm>
          <a:off x="1154113" y="854075"/>
          <a:ext cx="5162550" cy="647700"/>
        </p:xfrm>
        <a:graphic>
          <a:graphicData uri="http://schemas.openxmlformats.org/presentationml/2006/ole">
            <mc:AlternateContent xmlns:mc="http://schemas.openxmlformats.org/markup-compatibility/2006">
              <mc:Choice xmlns:v="urn:schemas-microsoft-com:vml" Requires="v">
                <p:oleObj spid="_x0000_s94231" name="Equation" r:id="rId6" imgW="3441600" imgH="431640" progId="Equation.3">
                  <p:embed/>
                </p:oleObj>
              </mc:Choice>
              <mc:Fallback>
                <p:oleObj name="Equation" r:id="rId6" imgW="3441600" imgH="431640" progId="Equation.3">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54113" y="854075"/>
                        <a:ext cx="516255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4218" name="Object 10"/>
          <p:cNvGraphicFramePr>
            <a:graphicFrameLocks noChangeAspect="1"/>
          </p:cNvGraphicFramePr>
          <p:nvPr/>
        </p:nvGraphicFramePr>
        <p:xfrm>
          <a:off x="2793377" y="1711325"/>
          <a:ext cx="2362200" cy="419100"/>
        </p:xfrm>
        <a:graphic>
          <a:graphicData uri="http://schemas.openxmlformats.org/presentationml/2006/ole">
            <mc:AlternateContent xmlns:mc="http://schemas.openxmlformats.org/markup-compatibility/2006">
              <mc:Choice xmlns:v="urn:schemas-microsoft-com:vml" Requires="v">
                <p:oleObj spid="_x0000_s94232" name="Equation" r:id="rId8" imgW="1574640" imgH="279360" progId="Equation.3">
                  <p:embed/>
                </p:oleObj>
              </mc:Choice>
              <mc:Fallback>
                <p:oleObj name="Equation" r:id="rId8" imgW="1574640" imgH="279360" progId="Equation.3">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93377" y="1711325"/>
                        <a:ext cx="23622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4219" name="Object 11"/>
          <p:cNvGraphicFramePr>
            <a:graphicFrameLocks noChangeAspect="1"/>
          </p:cNvGraphicFramePr>
          <p:nvPr/>
        </p:nvGraphicFramePr>
        <p:xfrm>
          <a:off x="1553278" y="2310803"/>
          <a:ext cx="4991101" cy="1409700"/>
        </p:xfrm>
        <a:graphic>
          <a:graphicData uri="http://schemas.openxmlformats.org/presentationml/2006/ole">
            <mc:AlternateContent xmlns:mc="http://schemas.openxmlformats.org/markup-compatibility/2006">
              <mc:Choice xmlns:v="urn:schemas-microsoft-com:vml" Requires="v">
                <p:oleObj spid="_x0000_s94233" name="Equation" r:id="rId10" imgW="3327120" imgH="939600" progId="Equation.3">
                  <p:embed/>
                </p:oleObj>
              </mc:Choice>
              <mc:Fallback>
                <p:oleObj name="Equation" r:id="rId10" imgW="3327120" imgH="939600" progId="Equation.3">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53278" y="2310803"/>
                        <a:ext cx="4991101" cy="1409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smtClean="0">
                <a:solidFill>
                  <a:schemeClr val="accent2"/>
                </a:solidFill>
              </a:rPr>
              <a:t>Inverse Laplace Transform</a:t>
            </a:r>
            <a:endParaRPr lang="en-US" b="1" dirty="0">
              <a:solidFill>
                <a:schemeClr val="accent2"/>
              </a:solidFill>
            </a:endParaRPr>
          </a:p>
        </p:txBody>
      </p:sp>
      <p:sp>
        <p:nvSpPr>
          <p:cNvPr id="5" name="TextBox 4"/>
          <p:cNvSpPr txBox="1"/>
          <p:nvPr/>
        </p:nvSpPr>
        <p:spPr>
          <a:xfrm>
            <a:off x="182879" y="576772"/>
            <a:ext cx="8742046" cy="5786199"/>
          </a:xfrm>
          <a:prstGeom prst="rect">
            <a:avLst/>
          </a:prstGeom>
        </p:spPr>
        <p:txBody>
          <a:bodyPr wrap="square" lIns="0" tIns="0" rIns="0" bIns="0" rtlCol="0">
            <a:spAutoFit/>
          </a:bodyPr>
          <a:lstStyle/>
          <a:p>
            <a:pPr marL="165100" indent="-165100">
              <a:spcAft>
                <a:spcPts val="7200"/>
              </a:spcAft>
              <a:buFont typeface="Arial" pitchFamily="34" charset="0"/>
              <a:buChar char="•"/>
            </a:pPr>
            <a:r>
              <a:rPr lang="en-US" sz="1800" b="1" dirty="0" smtClean="0"/>
              <a:t>Recall the definition of the inverse Laplace transform via contour integration:</a:t>
            </a:r>
            <a:endParaRPr lang="en-US" sz="1800" b="1" kern="0" dirty="0" smtClean="0">
              <a:latin typeface="+mn-lt"/>
            </a:endParaRPr>
          </a:p>
          <a:p>
            <a:pPr marL="165100" indent="-165100">
              <a:spcAft>
                <a:spcPts val="7200"/>
              </a:spcAft>
              <a:buFont typeface="Arial" pitchFamily="34" charset="0"/>
              <a:buChar char="•"/>
            </a:pPr>
            <a:r>
              <a:rPr lang="en-US" sz="1800" b="1" kern="0" dirty="0" smtClean="0">
                <a:latin typeface="+mn-lt"/>
              </a:rPr>
              <a:t>The inverse z-transform follows from this:</a:t>
            </a:r>
          </a:p>
          <a:p>
            <a:pPr marL="165100" indent="-165100">
              <a:spcAft>
                <a:spcPts val="1200"/>
              </a:spcAft>
            </a:pPr>
            <a:r>
              <a:rPr lang="en-US" sz="1800" b="1" kern="0" dirty="0" smtClean="0">
                <a:latin typeface="+mn-lt"/>
              </a:rPr>
              <a:t>	Evaluation of this integral is beyond the scope of this course. Instead, as with the Laplace transform, we will restrict our interest in the inverse transform to rational forms (ratio of polynomials). We will see shortly that this is convenient since linear constant-coefficient difference equations can be converted to polynomials using the z-transform.</a:t>
            </a:r>
            <a:endParaRPr lang="en-US" sz="1800" b="1" dirty="0" smtClean="0"/>
          </a:p>
          <a:p>
            <a:pPr marL="165100" indent="-165100">
              <a:spcAft>
                <a:spcPts val="1200"/>
              </a:spcAft>
              <a:buFont typeface="Arial" pitchFamily="34" charset="0"/>
              <a:buChar char="•"/>
            </a:pPr>
            <a:r>
              <a:rPr lang="en-US" sz="1800" b="1" kern="0" dirty="0" smtClean="0">
                <a:latin typeface="+mn-lt"/>
              </a:rPr>
              <a:t>As with the Laplace transform, there are two common approaches:</a:t>
            </a:r>
          </a:p>
          <a:p>
            <a:pPr marL="344488" indent="-179388">
              <a:spcAft>
                <a:spcPts val="1200"/>
              </a:spcAft>
              <a:buFont typeface="Wingdings" pitchFamily="2" charset="2"/>
              <a:buChar char="§"/>
            </a:pPr>
            <a:r>
              <a:rPr lang="en-US" sz="1800" b="1" kern="0" dirty="0" smtClean="0">
                <a:latin typeface="+mn-lt"/>
              </a:rPr>
              <a:t>Long Division</a:t>
            </a:r>
          </a:p>
          <a:p>
            <a:pPr marL="344488" indent="-179388">
              <a:spcAft>
                <a:spcPts val="1200"/>
              </a:spcAft>
              <a:buFont typeface="Wingdings" pitchFamily="2" charset="2"/>
              <a:buChar char="§"/>
            </a:pPr>
            <a:r>
              <a:rPr lang="en-US" sz="1800" b="1" kern="0" dirty="0" smtClean="0">
                <a:latin typeface="+mn-lt"/>
              </a:rPr>
              <a:t>Partial Fractions Expansion</a:t>
            </a:r>
          </a:p>
          <a:p>
            <a:pPr marL="165100" indent="-165100">
              <a:spcAft>
                <a:spcPts val="1200"/>
              </a:spcAft>
              <a:buFont typeface="Arial" pitchFamily="34" charset="0"/>
              <a:buChar char="•"/>
            </a:pPr>
            <a:r>
              <a:rPr lang="en-US" sz="1800" b="1" kern="0" dirty="0" smtClean="0">
                <a:latin typeface="+mn-lt"/>
              </a:rPr>
              <a:t>Expansion by long division Is also known as the power series expansion approach and can be easily demonstrated by an example.</a:t>
            </a:r>
          </a:p>
        </p:txBody>
      </p:sp>
      <p:graphicFrame>
        <p:nvGraphicFramePr>
          <p:cNvPr id="95238" name="Object 6"/>
          <p:cNvGraphicFramePr>
            <a:graphicFrameLocks noChangeAspect="1"/>
          </p:cNvGraphicFramePr>
          <p:nvPr/>
        </p:nvGraphicFramePr>
        <p:xfrm>
          <a:off x="455613" y="905811"/>
          <a:ext cx="3790950" cy="742950"/>
        </p:xfrm>
        <a:graphic>
          <a:graphicData uri="http://schemas.openxmlformats.org/presentationml/2006/ole">
            <mc:AlternateContent xmlns:mc="http://schemas.openxmlformats.org/markup-compatibility/2006">
              <mc:Choice xmlns:v="urn:schemas-microsoft-com:vml" Requires="v">
                <p:oleObj spid="_x0000_s95246" name="Equation" r:id="rId4" imgW="2527200" imgH="495000" progId="Equation.3">
                  <p:embed/>
                </p:oleObj>
              </mc:Choice>
              <mc:Fallback>
                <p:oleObj name="Equation" r:id="rId4" imgW="2527200" imgH="495000" progId="Equation.3">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5613" y="905811"/>
                        <a:ext cx="3790950"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5239" name="Object 7"/>
          <p:cNvGraphicFramePr>
            <a:graphicFrameLocks noChangeAspect="1"/>
          </p:cNvGraphicFramePr>
          <p:nvPr/>
        </p:nvGraphicFramePr>
        <p:xfrm>
          <a:off x="455613" y="2101512"/>
          <a:ext cx="2209800" cy="666750"/>
        </p:xfrm>
        <a:graphic>
          <a:graphicData uri="http://schemas.openxmlformats.org/presentationml/2006/ole">
            <mc:AlternateContent xmlns:mc="http://schemas.openxmlformats.org/markup-compatibility/2006">
              <mc:Choice xmlns:v="urn:schemas-microsoft-com:vml" Requires="v">
                <p:oleObj spid="_x0000_s95247" name="Equation" r:id="rId6" imgW="1473120" imgH="444240" progId="Equation.3">
                  <p:embed/>
                </p:oleObj>
              </mc:Choice>
              <mc:Fallback>
                <p:oleObj name="Equation" r:id="rId6" imgW="1473120" imgH="444240" progId="Equation.3">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5613" y="2101512"/>
                        <a:ext cx="2209800" cy="666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smtClean="0">
                <a:solidFill>
                  <a:schemeClr val="accent2"/>
                </a:solidFill>
              </a:rPr>
              <a:t>Long Division</a:t>
            </a:r>
            <a:endParaRPr lang="en-US" b="1" dirty="0">
              <a:solidFill>
                <a:schemeClr val="accent2"/>
              </a:solidFill>
            </a:endParaRPr>
          </a:p>
        </p:txBody>
      </p:sp>
      <p:sp>
        <p:nvSpPr>
          <p:cNvPr id="5" name="TextBox 4"/>
          <p:cNvSpPr txBox="1"/>
          <p:nvPr/>
        </p:nvSpPr>
        <p:spPr>
          <a:xfrm>
            <a:off x="182879" y="726672"/>
            <a:ext cx="8742046" cy="707886"/>
          </a:xfrm>
          <a:prstGeom prst="rect">
            <a:avLst/>
          </a:prstGeom>
        </p:spPr>
        <p:txBody>
          <a:bodyPr wrap="square" lIns="0" tIns="0" rIns="0" bIns="0" rtlCol="0">
            <a:spAutoFit/>
          </a:bodyPr>
          <a:lstStyle/>
          <a:p>
            <a:pPr marL="165100" indent="-165100">
              <a:spcAft>
                <a:spcPts val="1200"/>
              </a:spcAft>
              <a:buFont typeface="Arial" pitchFamily="34" charset="0"/>
              <a:buChar char="•"/>
            </a:pPr>
            <a:r>
              <a:rPr lang="en-US" sz="1800" b="1" dirty="0" smtClean="0"/>
              <a:t>Consider:</a:t>
            </a:r>
            <a:endParaRPr lang="en-US" sz="1800" b="1" kern="0" dirty="0" smtClean="0">
              <a:latin typeface="+mn-lt"/>
            </a:endParaRPr>
          </a:p>
          <a:p>
            <a:pPr marL="165100" indent="-165100">
              <a:spcAft>
                <a:spcPts val="1200"/>
              </a:spcAft>
            </a:pPr>
            <a:r>
              <a:rPr lang="en-US" sz="1800" b="1" kern="0" dirty="0" smtClean="0">
                <a:latin typeface="+mn-lt"/>
              </a:rPr>
              <a:t>	Solution:</a:t>
            </a:r>
            <a:endParaRPr lang="en-US" sz="1800" b="1" dirty="0" smtClean="0"/>
          </a:p>
        </p:txBody>
      </p:sp>
      <p:graphicFrame>
        <p:nvGraphicFramePr>
          <p:cNvPr id="95239" name="Object 7"/>
          <p:cNvGraphicFramePr>
            <a:graphicFrameLocks noChangeAspect="1"/>
          </p:cNvGraphicFramePr>
          <p:nvPr/>
        </p:nvGraphicFramePr>
        <p:xfrm>
          <a:off x="1510442" y="568718"/>
          <a:ext cx="1809750" cy="628650"/>
        </p:xfrm>
        <a:graphic>
          <a:graphicData uri="http://schemas.openxmlformats.org/presentationml/2006/ole">
            <mc:AlternateContent xmlns:mc="http://schemas.openxmlformats.org/markup-compatibility/2006">
              <mc:Choice xmlns:v="urn:schemas-microsoft-com:vml" Requires="v">
                <p:oleObj spid="_x0000_s96276" name="Equation" r:id="rId4" imgW="1206360" imgH="419040" progId="Equation.3">
                  <p:embed/>
                </p:oleObj>
              </mc:Choice>
              <mc:Fallback>
                <p:oleObj name="Equation" r:id="rId4" imgW="1206360" imgH="41904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0442" y="568718"/>
                        <a:ext cx="1809750"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6260" name="Object 4"/>
          <p:cNvGraphicFramePr>
            <a:graphicFrameLocks noChangeAspect="1"/>
          </p:cNvGraphicFramePr>
          <p:nvPr/>
        </p:nvGraphicFramePr>
        <p:xfrm>
          <a:off x="455613" y="1593513"/>
          <a:ext cx="2362200" cy="1371600"/>
        </p:xfrm>
        <a:graphic>
          <a:graphicData uri="http://schemas.openxmlformats.org/presentationml/2006/ole">
            <mc:AlternateContent xmlns:mc="http://schemas.openxmlformats.org/markup-compatibility/2006">
              <mc:Choice xmlns:v="urn:schemas-microsoft-com:vml" Requires="v">
                <p:oleObj spid="_x0000_s96277" name="Equation" r:id="rId6" imgW="1574640" imgH="914400" progId="Equation.3">
                  <p:embed/>
                </p:oleObj>
              </mc:Choice>
              <mc:Fallback>
                <p:oleObj name="Equation" r:id="rId6" imgW="1574640" imgH="91440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5613" y="1593513"/>
                        <a:ext cx="23622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6261" name="Object 5"/>
          <p:cNvGraphicFramePr>
            <a:graphicFrameLocks noChangeAspect="1"/>
          </p:cNvGraphicFramePr>
          <p:nvPr/>
        </p:nvGraphicFramePr>
        <p:xfrm>
          <a:off x="455613" y="3164855"/>
          <a:ext cx="3752850" cy="2190750"/>
        </p:xfrm>
        <a:graphic>
          <a:graphicData uri="http://schemas.openxmlformats.org/presentationml/2006/ole">
            <mc:AlternateContent xmlns:mc="http://schemas.openxmlformats.org/markup-compatibility/2006">
              <mc:Choice xmlns:v="urn:schemas-microsoft-com:vml" Requires="v">
                <p:oleObj spid="_x0000_s96278" name="Equation" r:id="rId8" imgW="2501640" imgH="1460160" progId="Equation.3">
                  <p:embed/>
                </p:oleObj>
              </mc:Choice>
              <mc:Fallback>
                <p:oleObj name="Equation" r:id="rId8" imgW="2501640" imgH="1460160" progId="Equation.3">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5613" y="3164855"/>
                        <a:ext cx="3752850" cy="2190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6262" name="Object 6"/>
          <p:cNvGraphicFramePr>
            <a:graphicFrameLocks noChangeAspect="1"/>
          </p:cNvGraphicFramePr>
          <p:nvPr/>
        </p:nvGraphicFramePr>
        <p:xfrm>
          <a:off x="4083232" y="1277288"/>
          <a:ext cx="4514850" cy="2971800"/>
        </p:xfrm>
        <a:graphic>
          <a:graphicData uri="http://schemas.openxmlformats.org/presentationml/2006/ole">
            <mc:AlternateContent xmlns:mc="http://schemas.openxmlformats.org/markup-compatibility/2006">
              <mc:Choice xmlns:v="urn:schemas-microsoft-com:vml" Requires="v">
                <p:oleObj spid="_x0000_s96279" name="Equation" r:id="rId10" imgW="3009600" imgH="1981080" progId="Equation.3">
                  <p:embed/>
                </p:oleObj>
              </mc:Choice>
              <mc:Fallback>
                <p:oleObj name="Equation" r:id="rId10" imgW="3009600" imgH="1981080" progId="Equation.3">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83232" y="1277288"/>
                        <a:ext cx="4514850" cy="297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6263" name="Object 7"/>
          <p:cNvGraphicFramePr>
            <a:graphicFrameLocks noChangeAspect="1"/>
          </p:cNvGraphicFramePr>
          <p:nvPr/>
        </p:nvGraphicFramePr>
        <p:xfrm>
          <a:off x="455613" y="5707505"/>
          <a:ext cx="4876800" cy="685800"/>
        </p:xfrm>
        <a:graphic>
          <a:graphicData uri="http://schemas.openxmlformats.org/presentationml/2006/ole">
            <mc:AlternateContent xmlns:mc="http://schemas.openxmlformats.org/markup-compatibility/2006">
              <mc:Choice xmlns:v="urn:schemas-microsoft-com:vml" Requires="v">
                <p:oleObj spid="_x0000_s96280" name="Equation" r:id="rId12" imgW="3251160" imgH="457200" progId="Equation.3">
                  <p:embed/>
                </p:oleObj>
              </mc:Choice>
              <mc:Fallback>
                <p:oleObj name="Equation" r:id="rId12" imgW="3251160" imgH="457200" progId="Equation.3">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5613" y="5707505"/>
                        <a:ext cx="4876800" cy="685800"/>
                      </a:xfrm>
                      <a:prstGeom prst="rect">
                        <a:avLst/>
                      </a:prstGeom>
                      <a:solidFill>
                        <a:srgbClr val="FFFF99"/>
                      </a:solidFill>
                    </p:spPr>
                  </p:pic>
                </p:oleObj>
              </mc:Fallback>
            </mc:AlternateContent>
          </a:graphicData>
        </a:graphic>
      </p:graphicFrame>
      <p:sp>
        <p:nvSpPr>
          <p:cNvPr id="10" name="TextBox 9"/>
          <p:cNvSpPr txBox="1"/>
          <p:nvPr/>
        </p:nvSpPr>
        <p:spPr>
          <a:xfrm>
            <a:off x="5621311" y="5906124"/>
            <a:ext cx="2968053" cy="276999"/>
          </a:xfrm>
          <a:prstGeom prst="rect">
            <a:avLst/>
          </a:prstGeom>
        </p:spPr>
        <p:txBody>
          <a:bodyPr wrap="square" lIns="0" tIns="0" rIns="0" bIns="0" rtlCol="0">
            <a:spAutoFit/>
          </a:bodyPr>
          <a:lstStyle/>
          <a:p>
            <a:pPr marL="342900" marR="0" indent="-342900" algn="l" defTabSz="914400" rtl="0" eaLnBrk="1" fontAlgn="base" latinLnBrk="0" hangingPunct="1">
              <a:lnSpc>
                <a:spcPct val="100000"/>
              </a:lnSpc>
              <a:spcBef>
                <a:spcPct val="20000"/>
              </a:spcBef>
              <a:spcAft>
                <a:spcPct val="0"/>
              </a:spcAft>
              <a:buClrTx/>
              <a:buSzTx/>
              <a:tabLst/>
            </a:pPr>
            <a:r>
              <a:rPr kumimoji="0" lang="en-US" sz="1800" b="1" i="0" u="none" strike="noStrike" kern="0" cap="none" spc="0" normalizeH="0" baseline="0" noProof="0" dirty="0" smtClean="0">
                <a:ln>
                  <a:noFill/>
                </a:ln>
                <a:solidFill>
                  <a:schemeClr val="accent1"/>
                </a:solidFill>
                <a:effectLst/>
                <a:uLnTx/>
                <a:uFillTx/>
                <a:latin typeface="+mn-lt"/>
                <a:ea typeface="+mn-ea"/>
                <a:cs typeface="+mn-cs"/>
              </a:rPr>
              <a:t>Implications</a:t>
            </a:r>
            <a:r>
              <a:rPr kumimoji="0" lang="en-US" sz="1800" b="1" i="0" u="none" strike="noStrike" kern="0" cap="none" spc="0" normalizeH="0" noProof="0" dirty="0" smtClean="0">
                <a:ln>
                  <a:noFill/>
                </a:ln>
                <a:solidFill>
                  <a:schemeClr val="accent1"/>
                </a:solidFill>
                <a:effectLst/>
                <a:uLnTx/>
                <a:uFillTx/>
                <a:latin typeface="+mn-lt"/>
                <a:ea typeface="+mn-ea"/>
                <a:cs typeface="+mn-cs"/>
              </a:rPr>
              <a:t> of s</a:t>
            </a:r>
            <a:r>
              <a:rPr kumimoji="0" lang="en-US" sz="1800" b="1" i="0" u="none" strike="noStrike" kern="0" cap="none" spc="0" normalizeH="0" baseline="0" noProof="0" dirty="0" smtClean="0">
                <a:ln>
                  <a:noFill/>
                </a:ln>
                <a:solidFill>
                  <a:schemeClr val="accent1"/>
                </a:solidFill>
                <a:effectLst/>
                <a:uLnTx/>
                <a:uFillTx/>
                <a:latin typeface="+mn-lt"/>
                <a:ea typeface="+mn-ea"/>
                <a:cs typeface="+mn-cs"/>
              </a:rPr>
              <a:t>tability?</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smtClean="0">
                <a:solidFill>
                  <a:schemeClr val="accent2"/>
                </a:solidFill>
              </a:rPr>
              <a:t>Inverse </a:t>
            </a:r>
            <a:r>
              <a:rPr lang="en-US" i="1" dirty="0" smtClean="0">
                <a:solidFill>
                  <a:schemeClr val="accent2"/>
                </a:solidFill>
              </a:rPr>
              <a:t>z</a:t>
            </a:r>
            <a:r>
              <a:rPr lang="en-US" b="1" dirty="0" smtClean="0">
                <a:solidFill>
                  <a:schemeClr val="accent2"/>
                </a:solidFill>
              </a:rPr>
              <a:t>-Transform Using MATLAB</a:t>
            </a:r>
            <a:endParaRPr lang="en-US" b="1" dirty="0">
              <a:solidFill>
                <a:schemeClr val="accent2"/>
              </a:solidFill>
            </a:endParaRPr>
          </a:p>
        </p:txBody>
      </p:sp>
      <p:sp>
        <p:nvSpPr>
          <p:cNvPr id="5" name="TextBox 4"/>
          <p:cNvSpPr txBox="1"/>
          <p:nvPr/>
        </p:nvSpPr>
        <p:spPr>
          <a:xfrm>
            <a:off x="182879" y="726672"/>
            <a:ext cx="8742046" cy="5016758"/>
          </a:xfrm>
          <a:prstGeom prst="rect">
            <a:avLst/>
          </a:prstGeom>
        </p:spPr>
        <p:txBody>
          <a:bodyPr wrap="square" lIns="0" tIns="0" rIns="0" bIns="0" rtlCol="0">
            <a:spAutoFit/>
          </a:bodyPr>
          <a:lstStyle/>
          <a:p>
            <a:pPr marL="165100" indent="-165100">
              <a:spcAft>
                <a:spcPts val="1200"/>
              </a:spcAft>
              <a:buFont typeface="Arial" pitchFamily="34" charset="0"/>
              <a:buChar char="•"/>
            </a:pPr>
            <a:r>
              <a:rPr lang="en-US" sz="1800" b="1" dirty="0" smtClean="0"/>
              <a:t>Consider:</a:t>
            </a:r>
            <a:endParaRPr lang="en-US" sz="1800" b="1" kern="0" dirty="0" smtClean="0">
              <a:latin typeface="+mn-lt"/>
            </a:endParaRPr>
          </a:p>
          <a:p>
            <a:pPr marL="165100" indent="-165100">
              <a:spcAft>
                <a:spcPts val="1200"/>
              </a:spcAft>
            </a:pPr>
            <a:r>
              <a:rPr lang="en-US" sz="1800" b="1" kern="0" dirty="0" smtClean="0">
                <a:latin typeface="+mn-lt"/>
              </a:rPr>
              <a:t>	MATLAB:</a:t>
            </a:r>
          </a:p>
          <a:p>
            <a:pPr marL="630238" indent="-165100">
              <a:spcAft>
                <a:spcPts val="1200"/>
              </a:spcAft>
            </a:pPr>
            <a:r>
              <a:rPr lang="en-US" sz="1800" b="1" kern="0" dirty="0" err="1" smtClean="0">
                <a:latin typeface="+mn-lt"/>
              </a:rPr>
              <a:t>Syms</a:t>
            </a:r>
            <a:r>
              <a:rPr lang="en-US" sz="1800" b="1" kern="0" dirty="0" smtClean="0">
                <a:latin typeface="+mn-lt"/>
              </a:rPr>
              <a:t> X </a:t>
            </a:r>
            <a:r>
              <a:rPr lang="en-US" sz="1800" b="1" kern="0" dirty="0" err="1" smtClean="0">
                <a:latin typeface="+mn-lt"/>
              </a:rPr>
              <a:t>x</a:t>
            </a:r>
            <a:r>
              <a:rPr lang="en-US" sz="1800" b="1" kern="0" dirty="0" smtClean="0">
                <a:latin typeface="+mn-lt"/>
              </a:rPr>
              <a:t> z</a:t>
            </a:r>
          </a:p>
          <a:p>
            <a:pPr marL="630238" indent="-165100">
              <a:spcAft>
                <a:spcPts val="1200"/>
              </a:spcAft>
            </a:pPr>
            <a:r>
              <a:rPr lang="en-US" sz="1800" b="1" kern="0" dirty="0" smtClean="0">
                <a:latin typeface="+mn-lt"/>
              </a:rPr>
              <a:t>X = (8*z^3+2*z^2-5*z)/(z^3-1.75*z+.75);</a:t>
            </a:r>
          </a:p>
          <a:p>
            <a:pPr marL="630238" indent="-165100">
              <a:spcAft>
                <a:spcPts val="1200"/>
              </a:spcAft>
            </a:pPr>
            <a:r>
              <a:rPr lang="en-US" sz="1800" b="1" kern="0" dirty="0" smtClean="0">
                <a:latin typeface="+mn-lt"/>
              </a:rPr>
              <a:t>x = </a:t>
            </a:r>
            <a:r>
              <a:rPr lang="en-US" sz="1800" b="1" kern="0" dirty="0" err="1" smtClean="0">
                <a:latin typeface="+mn-lt"/>
              </a:rPr>
              <a:t>iztrans</a:t>
            </a:r>
            <a:r>
              <a:rPr lang="en-US" sz="1800" b="1" kern="0" dirty="0" smtClean="0">
                <a:latin typeface="+mn-lt"/>
              </a:rPr>
              <a:t>(X)</a:t>
            </a:r>
          </a:p>
          <a:p>
            <a:pPr marL="630238" indent="-165100">
              <a:spcAft>
                <a:spcPts val="1200"/>
              </a:spcAft>
            </a:pPr>
            <a:r>
              <a:rPr lang="en-US" sz="1800" b="1" kern="0" dirty="0" smtClean="0">
                <a:latin typeface="+mn-lt"/>
              </a:rPr>
              <a:t>x = 2*(1/2)^n+2*(-3/2)^n+4</a:t>
            </a:r>
          </a:p>
          <a:p>
            <a:pPr marL="165100">
              <a:spcAft>
                <a:spcPts val="1200"/>
              </a:spcAft>
            </a:pPr>
            <a:r>
              <a:rPr lang="en-US" sz="1800" b="1" kern="0" dirty="0" smtClean="0">
                <a:latin typeface="+mn-lt"/>
              </a:rPr>
              <a:t>Evaluate numerically:</a:t>
            </a:r>
          </a:p>
          <a:p>
            <a:pPr marL="465138">
              <a:spcAft>
                <a:spcPts val="1200"/>
              </a:spcAft>
            </a:pPr>
            <a:r>
              <a:rPr lang="en-US" sz="1800" b="1" kern="0" dirty="0" smtClean="0">
                <a:latin typeface="+mn-lt"/>
              </a:rPr>
              <a:t>num = [8 2 -5 0];</a:t>
            </a:r>
          </a:p>
          <a:p>
            <a:pPr marL="465138">
              <a:spcAft>
                <a:spcPts val="1200"/>
              </a:spcAft>
            </a:pPr>
            <a:r>
              <a:rPr lang="en-US" sz="1800" b="1" kern="0" dirty="0" smtClean="0">
                <a:latin typeface="+mn-lt"/>
              </a:rPr>
              <a:t>den = [1 0 -1.75 .75];</a:t>
            </a:r>
          </a:p>
          <a:p>
            <a:pPr marL="465138">
              <a:spcAft>
                <a:spcPts val="1200"/>
              </a:spcAft>
            </a:pPr>
            <a:r>
              <a:rPr lang="en-US" sz="1800" b="1" kern="0" dirty="0" smtClean="0">
                <a:latin typeface="+mn-lt"/>
              </a:rPr>
              <a:t>x = filter(num, den, [1 zeros(1,9)])</a:t>
            </a:r>
          </a:p>
          <a:p>
            <a:pPr marL="465138">
              <a:spcAft>
                <a:spcPts val="1200"/>
              </a:spcAft>
            </a:pPr>
            <a:r>
              <a:rPr lang="en-US" sz="1800" b="1" kern="0" dirty="0" smtClean="0">
                <a:latin typeface="+mn-lt"/>
              </a:rPr>
              <a:t>Output:</a:t>
            </a:r>
          </a:p>
          <a:p>
            <a:pPr marL="465138">
              <a:spcAft>
                <a:spcPts val="1200"/>
              </a:spcAft>
            </a:pPr>
            <a:r>
              <a:rPr lang="en-US" sz="1800" b="1" kern="0" dirty="0" smtClean="0">
                <a:latin typeface="+mn-lt"/>
              </a:rPr>
              <a:t>8   2   9   -2.5   14.25   -11.125   26.8125   -30.1563   55.2656</a:t>
            </a:r>
            <a:endParaRPr lang="en-US" sz="1800" b="1" dirty="0" smtClean="0"/>
          </a:p>
        </p:txBody>
      </p:sp>
      <p:graphicFrame>
        <p:nvGraphicFramePr>
          <p:cNvPr id="95239" name="Object 7"/>
          <p:cNvGraphicFramePr>
            <a:graphicFrameLocks noChangeAspect="1"/>
          </p:cNvGraphicFramePr>
          <p:nvPr/>
        </p:nvGraphicFramePr>
        <p:xfrm>
          <a:off x="1569986" y="569183"/>
          <a:ext cx="2228850" cy="628650"/>
        </p:xfrm>
        <a:graphic>
          <a:graphicData uri="http://schemas.openxmlformats.org/presentationml/2006/ole">
            <mc:AlternateContent xmlns:mc="http://schemas.openxmlformats.org/markup-compatibility/2006">
              <mc:Choice xmlns:v="urn:schemas-microsoft-com:vml" Requires="v">
                <p:oleObj spid="_x0000_s97287" name="Equation" r:id="rId4" imgW="1485720" imgH="419040" progId="Equation.3">
                  <p:embed/>
                </p:oleObj>
              </mc:Choice>
              <mc:Fallback>
                <p:oleObj name="Equation" r:id="rId4" imgW="1485720" imgH="4190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9986" y="569183"/>
                        <a:ext cx="2228850"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smtClean="0">
                <a:solidFill>
                  <a:schemeClr val="accent2"/>
                </a:solidFill>
              </a:rPr>
              <a:t>Inverse </a:t>
            </a:r>
            <a:r>
              <a:rPr lang="en-US" i="1" dirty="0" smtClean="0">
                <a:solidFill>
                  <a:schemeClr val="accent2"/>
                </a:solidFill>
              </a:rPr>
              <a:t>z</a:t>
            </a:r>
            <a:r>
              <a:rPr lang="en-US" b="1" dirty="0" smtClean="0">
                <a:solidFill>
                  <a:schemeClr val="accent2"/>
                </a:solidFill>
              </a:rPr>
              <a:t>-Transform Using Partial Fractions</a:t>
            </a:r>
            <a:endParaRPr lang="en-US" b="1" dirty="0">
              <a:solidFill>
                <a:schemeClr val="accent2"/>
              </a:solidFill>
            </a:endParaRPr>
          </a:p>
        </p:txBody>
      </p:sp>
      <p:sp>
        <p:nvSpPr>
          <p:cNvPr id="5" name="TextBox 4"/>
          <p:cNvSpPr txBox="1"/>
          <p:nvPr/>
        </p:nvSpPr>
        <p:spPr>
          <a:xfrm>
            <a:off x="182879" y="629587"/>
            <a:ext cx="8742046" cy="2477601"/>
          </a:xfrm>
          <a:prstGeom prst="rect">
            <a:avLst/>
          </a:prstGeom>
        </p:spPr>
        <p:txBody>
          <a:bodyPr wrap="square" lIns="0" tIns="0" rIns="0" bIns="0" rtlCol="0">
            <a:spAutoFit/>
          </a:bodyPr>
          <a:lstStyle/>
          <a:p>
            <a:pPr marL="165100" indent="-165100">
              <a:spcAft>
                <a:spcPts val="1200"/>
              </a:spcAft>
              <a:buFont typeface="Arial" pitchFamily="34" charset="0"/>
              <a:buChar char="•"/>
            </a:pPr>
            <a:r>
              <a:rPr lang="en-US" sz="1800" b="1" dirty="0" smtClean="0"/>
              <a:t>Rational transforms can be factored using the same partial fractions approach we used for the Laplace transforms.</a:t>
            </a:r>
          </a:p>
          <a:p>
            <a:pPr marL="165100" indent="-165100">
              <a:spcAft>
                <a:spcPts val="1800"/>
              </a:spcAft>
              <a:buFont typeface="Arial" pitchFamily="34" charset="0"/>
              <a:buChar char="•"/>
            </a:pPr>
            <a:r>
              <a:rPr lang="en-US" sz="1800" b="1" dirty="0" smtClean="0"/>
              <a:t>The partial fractions approach is preferred if we want a closed-form solution rather than the numerical solution long division provides.</a:t>
            </a:r>
          </a:p>
          <a:p>
            <a:pPr marL="165100" indent="-165100">
              <a:spcAft>
                <a:spcPts val="1200"/>
              </a:spcAft>
              <a:buFont typeface="Arial" pitchFamily="34" charset="0"/>
              <a:buChar char="•"/>
            </a:pPr>
            <a:r>
              <a:rPr lang="en-US" sz="1800" b="1" dirty="0" smtClean="0"/>
              <a:t>Example:</a:t>
            </a:r>
          </a:p>
          <a:p>
            <a:pPr marL="165100" indent="-165100">
              <a:spcAft>
                <a:spcPts val="1200"/>
              </a:spcAft>
            </a:pPr>
            <a:r>
              <a:rPr lang="en-US" sz="1800" b="1" dirty="0" smtClean="0"/>
              <a:t>	In this example, the order of the numerator and denominator are the same. For this case, we can use a trick of factoring </a:t>
            </a:r>
            <a:r>
              <a:rPr lang="en-US" sz="1800" i="1" dirty="0" smtClean="0"/>
              <a:t>X</a:t>
            </a:r>
            <a:r>
              <a:rPr lang="en-US" sz="1800" dirty="0" smtClean="0"/>
              <a:t>(</a:t>
            </a:r>
            <a:r>
              <a:rPr lang="en-US" sz="1800" i="1" dirty="0" smtClean="0"/>
              <a:t>z</a:t>
            </a:r>
            <a:r>
              <a:rPr lang="en-US" sz="1800" dirty="0" smtClean="0"/>
              <a:t>)/</a:t>
            </a:r>
            <a:r>
              <a:rPr lang="en-US" sz="1800" i="1" dirty="0" smtClean="0"/>
              <a:t>z</a:t>
            </a:r>
            <a:r>
              <a:rPr lang="en-US" sz="1800" b="1" dirty="0" smtClean="0"/>
              <a:t>:</a:t>
            </a:r>
          </a:p>
        </p:txBody>
      </p:sp>
      <p:graphicFrame>
        <p:nvGraphicFramePr>
          <p:cNvPr id="120835" name="Object 3"/>
          <p:cNvGraphicFramePr>
            <a:graphicFrameLocks noChangeAspect="1"/>
          </p:cNvGraphicFramePr>
          <p:nvPr/>
        </p:nvGraphicFramePr>
        <p:xfrm>
          <a:off x="1422244" y="1903311"/>
          <a:ext cx="2133600" cy="628650"/>
        </p:xfrm>
        <a:graphic>
          <a:graphicData uri="http://schemas.openxmlformats.org/presentationml/2006/ole">
            <mc:AlternateContent xmlns:mc="http://schemas.openxmlformats.org/markup-compatibility/2006">
              <mc:Choice xmlns:v="urn:schemas-microsoft-com:vml" Requires="v">
                <p:oleObj spid="_x0000_s120843" name="Equation" r:id="rId4" imgW="1422360" imgH="419040" progId="Equation.3">
                  <p:embed/>
                </p:oleObj>
              </mc:Choice>
              <mc:Fallback>
                <p:oleObj name="Equation" r:id="rId4" imgW="1422360" imgH="41904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2244" y="1903311"/>
                        <a:ext cx="2133600"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0836" name="Object 4"/>
          <p:cNvGraphicFramePr>
            <a:graphicFrameLocks noChangeAspect="1"/>
          </p:cNvGraphicFramePr>
          <p:nvPr/>
        </p:nvGraphicFramePr>
        <p:xfrm>
          <a:off x="455613" y="3304289"/>
          <a:ext cx="6191250" cy="3124200"/>
        </p:xfrm>
        <a:graphic>
          <a:graphicData uri="http://schemas.openxmlformats.org/presentationml/2006/ole">
            <mc:AlternateContent xmlns:mc="http://schemas.openxmlformats.org/markup-compatibility/2006">
              <mc:Choice xmlns:v="urn:schemas-microsoft-com:vml" Requires="v">
                <p:oleObj spid="_x0000_s120844" name="Equation" r:id="rId6" imgW="4127400" imgH="2082600" progId="Equation.3">
                  <p:embed/>
                </p:oleObj>
              </mc:Choice>
              <mc:Fallback>
                <p:oleObj name="Equation" r:id="rId6" imgW="4127400" imgH="208260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5613" y="3304289"/>
                        <a:ext cx="6191250" cy="312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227013" y="57150"/>
            <a:ext cx="8579362" cy="369332"/>
          </a:xfrm>
          <a:prstGeom prst="rect">
            <a:avLst/>
          </a:prstGeom>
          <a:noFill/>
          <a:ln w="9525">
            <a:noFill/>
            <a:miter lim="800000"/>
            <a:headEnd/>
            <a:tailEnd/>
          </a:ln>
        </p:spPr>
        <p:txBody>
          <a:bodyPr wrap="square" lIns="0" tIns="0" rIns="0" bIns="0">
            <a:spAutoFit/>
          </a:bodyPr>
          <a:lstStyle/>
          <a:p>
            <a:pPr>
              <a:spcBef>
                <a:spcPct val="50000"/>
              </a:spcBef>
            </a:pPr>
            <a:r>
              <a:rPr lang="en-US" b="1" dirty="0" smtClean="0">
                <a:solidFill>
                  <a:schemeClr val="accent2"/>
                </a:solidFill>
              </a:rPr>
              <a:t>Inverse </a:t>
            </a:r>
            <a:r>
              <a:rPr lang="en-US" i="1" dirty="0" smtClean="0">
                <a:solidFill>
                  <a:schemeClr val="accent2"/>
                </a:solidFill>
              </a:rPr>
              <a:t>z</a:t>
            </a:r>
            <a:r>
              <a:rPr lang="en-US" b="1" dirty="0" smtClean="0">
                <a:solidFill>
                  <a:schemeClr val="accent2"/>
                </a:solidFill>
              </a:rPr>
              <a:t>-Transform (Cont.)</a:t>
            </a:r>
            <a:endParaRPr lang="en-US" b="1" dirty="0">
              <a:solidFill>
                <a:schemeClr val="accent2"/>
              </a:solidFill>
            </a:endParaRPr>
          </a:p>
        </p:txBody>
      </p:sp>
      <p:sp>
        <p:nvSpPr>
          <p:cNvPr id="5" name="TextBox 4"/>
          <p:cNvSpPr txBox="1"/>
          <p:nvPr/>
        </p:nvSpPr>
        <p:spPr>
          <a:xfrm>
            <a:off x="182879" y="524657"/>
            <a:ext cx="8742046" cy="2600712"/>
          </a:xfrm>
          <a:prstGeom prst="rect">
            <a:avLst/>
          </a:prstGeom>
        </p:spPr>
        <p:txBody>
          <a:bodyPr wrap="square" lIns="0" tIns="0" rIns="0" bIns="0" rtlCol="0">
            <a:spAutoFit/>
          </a:bodyPr>
          <a:lstStyle/>
          <a:p>
            <a:pPr marL="165100" indent="-165100">
              <a:spcAft>
                <a:spcPts val="13800"/>
              </a:spcAft>
            </a:pPr>
            <a:r>
              <a:rPr lang="en-US" sz="1800" b="1" dirty="0" smtClean="0"/>
              <a:t>	We can compute the inverse using our table of common transforms:</a:t>
            </a:r>
          </a:p>
          <a:p>
            <a:pPr marL="165100" indent="-165100">
              <a:spcAft>
                <a:spcPts val="25600"/>
              </a:spcAft>
            </a:pPr>
            <a:r>
              <a:rPr lang="en-US" sz="1800" b="1" dirty="0" smtClean="0"/>
              <a:t>	The exponential terms can be converted to a single cosine using a magnitude/phase conversion:</a:t>
            </a:r>
          </a:p>
        </p:txBody>
      </p:sp>
      <p:graphicFrame>
        <p:nvGraphicFramePr>
          <p:cNvPr id="120836" name="Object 4"/>
          <p:cNvGraphicFramePr>
            <a:graphicFrameLocks noChangeAspect="1"/>
          </p:cNvGraphicFramePr>
          <p:nvPr/>
        </p:nvGraphicFramePr>
        <p:xfrm>
          <a:off x="455613" y="816133"/>
          <a:ext cx="7010400" cy="1714500"/>
        </p:xfrm>
        <a:graphic>
          <a:graphicData uri="http://schemas.openxmlformats.org/presentationml/2006/ole">
            <mc:AlternateContent xmlns:mc="http://schemas.openxmlformats.org/markup-compatibility/2006">
              <mc:Choice xmlns:v="urn:schemas-microsoft-com:vml" Requires="v">
                <p:oleObj spid="_x0000_s122891" name="Equation" r:id="rId4" imgW="4673520" imgH="1143000" progId="Equation.3">
                  <p:embed/>
                </p:oleObj>
              </mc:Choice>
              <mc:Fallback>
                <p:oleObj name="Equation" r:id="rId4" imgW="4673520" imgH="11430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5613" y="816133"/>
                        <a:ext cx="7010400" cy="171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884" name="Object 4"/>
          <p:cNvGraphicFramePr>
            <a:graphicFrameLocks noChangeAspect="1"/>
          </p:cNvGraphicFramePr>
          <p:nvPr/>
        </p:nvGraphicFramePr>
        <p:xfrm>
          <a:off x="455613" y="3156366"/>
          <a:ext cx="6915150" cy="3486150"/>
        </p:xfrm>
        <a:graphic>
          <a:graphicData uri="http://schemas.openxmlformats.org/presentationml/2006/ole">
            <mc:AlternateContent xmlns:mc="http://schemas.openxmlformats.org/markup-compatibility/2006">
              <mc:Choice xmlns:v="urn:schemas-microsoft-com:vml" Requires="v">
                <p:oleObj spid="_x0000_s122892" name="Equation" r:id="rId6" imgW="4609800" imgH="2323800" progId="Equation.3">
                  <p:embed/>
                </p:oleObj>
              </mc:Choice>
              <mc:Fallback>
                <p:oleObj name="Equation" r:id="rId6" imgW="4609800" imgH="232380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5613" y="3156366"/>
                        <a:ext cx="6915150" cy="3486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lecture_title">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cture_default">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lIns="0" tIns="0" rIns="0" bIns="0"/>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sz="1800" b="1" i="0" u="none" strike="noStrike" kern="0" cap="none" spc="0" normalizeH="0" baseline="0" noProof="0" dirty="0" smtClean="0">
            <a:ln>
              <a:noFill/>
            </a:ln>
            <a:solidFill>
              <a:schemeClr val="tx1"/>
            </a:solidFill>
            <a:effectLst/>
            <a:uLnTx/>
            <a:uFillTx/>
            <a:latin typeface="+mn-lt"/>
            <a:ea typeface="+mn-ea"/>
            <a:cs typeface="+mn-cs"/>
          </a:defRPr>
        </a:defPPr>
      </a:lstStyle>
    </a:tx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24402</TotalTime>
  <Words>282</Words>
  <Application>Microsoft Macintosh PowerPoint</Application>
  <PresentationFormat>Letter Paper (8.5x11 in)</PresentationFormat>
  <Paragraphs>102</Paragraphs>
  <Slides>11</Slides>
  <Notes>10</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11</vt:i4>
      </vt:variant>
    </vt:vector>
  </HeadingPairs>
  <TitlesOfParts>
    <vt:vector size="14" baseType="lpstr">
      <vt:lpstr>lecture_title</vt:lpstr>
      <vt:lpstr>lecture_default</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Gateway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Valued Gateway Client</dc:creator>
  <cp:lastModifiedBy>Joseph Picone</cp:lastModifiedBy>
  <cp:revision>2348</cp:revision>
  <dcterms:created xsi:type="dcterms:W3CDTF">2002-09-12T17:13:32Z</dcterms:created>
  <dcterms:modified xsi:type="dcterms:W3CDTF">2014-11-10T03:44:18Z</dcterms:modified>
</cp:coreProperties>
</file>