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89" d="100"/>
          <a:sy n="89" d="100"/>
        </p:scale>
        <p:origin x="-1336" y="-96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54549-E4D7-4841-B153-513D2B629660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image" Target="../media/image1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4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95264" y="2354719"/>
            <a:ext cx="8645525" cy="801436"/>
            <a:chOff x="123" y="1632"/>
            <a:chExt cx="5446" cy="505"/>
          </a:xfrm>
        </p:grpSpPr>
        <p:sp>
          <p:nvSpPr>
            <p:cNvPr id="148497" name="Rectangle 17"/>
            <p:cNvSpPr>
              <a:spLocks noChangeArrowheads="1"/>
            </p:cNvSpPr>
            <p:nvPr/>
          </p:nvSpPr>
          <p:spPr bwMode="auto">
            <a:xfrm>
              <a:off x="123" y="1638"/>
              <a:ext cx="5446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Mean:</a:t>
              </a:r>
            </a:p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Covariance:</a:t>
              </a:r>
            </a:p>
          </p:txBody>
        </p:sp>
        <p:graphicFrame>
          <p:nvGraphicFramePr>
            <p:cNvPr id="148502" name="Object 22"/>
            <p:cNvGraphicFramePr>
              <a:graphicFrameLocks noChangeAspect="1"/>
            </p:cNvGraphicFramePr>
            <p:nvPr/>
          </p:nvGraphicFramePr>
          <p:xfrm>
            <a:off x="1316" y="1632"/>
            <a:ext cx="130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2" name="Equation" r:id="rId3" imgW="2070000" imgH="291960" progId="Equation.3">
                    <p:embed/>
                  </p:oleObj>
                </mc:Choice>
                <mc:Fallback>
                  <p:oleObj name="Equation" r:id="rId3" imgW="20700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" y="1632"/>
                          <a:ext cx="1304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503" name="Object 23"/>
            <p:cNvGraphicFramePr>
              <a:graphicFrameLocks noChangeAspect="1"/>
            </p:cNvGraphicFramePr>
            <p:nvPr/>
          </p:nvGraphicFramePr>
          <p:xfrm>
            <a:off x="1388" y="1798"/>
            <a:ext cx="274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3" name="Equation" r:id="rId5" imgW="4356000" imgH="355320" progId="Equation.3">
                    <p:embed/>
                  </p:oleObj>
                </mc:Choice>
                <mc:Fallback>
                  <p:oleObj name="Equation" r:id="rId5" imgW="43560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1798"/>
                          <a:ext cx="274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95008" y="3189200"/>
            <a:ext cx="8645525" cy="172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Statistical independence?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Higher-order moments? Occam’s Razor?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Entropy?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Linear combinations of normal random variables?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Central Limit Theorem?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7326" y="634138"/>
            <a:ext cx="8645525" cy="1089025"/>
            <a:chOff x="118" y="621"/>
            <a:chExt cx="5446" cy="686"/>
          </a:xfrm>
        </p:grpSpPr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118" y="621"/>
              <a:ext cx="544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Recall the definition of a normal distribution (Gaussian):</a:t>
              </a:r>
            </a:p>
          </p:txBody>
        </p:sp>
        <p:graphicFrame>
          <p:nvGraphicFramePr>
            <p:cNvPr id="148490" name="Object 10"/>
            <p:cNvGraphicFramePr>
              <a:graphicFrameLocks noChangeAspect="1"/>
            </p:cNvGraphicFramePr>
            <p:nvPr/>
          </p:nvGraphicFramePr>
          <p:xfrm>
            <a:off x="305" y="883"/>
            <a:ext cx="2856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4" name="Equation" r:id="rId7" imgW="4533840" imgH="672840" progId="Equation.DSMT4">
                    <p:embed/>
                  </p:oleObj>
                </mc:Choice>
                <mc:Fallback>
                  <p:oleObj name="Equation" r:id="rId7" imgW="4533840" imgH="6728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883"/>
                          <a:ext cx="2856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195008" y="1888415"/>
            <a:ext cx="8645525" cy="3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Why is this distribution so important in engineering?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Normal Distributions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97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2"/>
          <a:srcRect l="18034" t="19284" r="5087" b="34457"/>
          <a:stretch>
            <a:fillRect/>
          </a:stretch>
        </p:blipFill>
        <p:spPr bwMode="auto">
          <a:xfrm>
            <a:off x="319088" y="530409"/>
            <a:ext cx="84867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Unconstrained or “Full” Covariance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83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7531" y="575783"/>
            <a:ext cx="8645525" cy="109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normal or Gaussian density is a powerful model for modeling continuous-valued feature vectors corrupted by noise due to its analytical tractability.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Univariate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normal distribution: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441325" y="1742307"/>
          <a:ext cx="295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4" imgW="2958840" imgH="672840" progId="Equation.3">
                  <p:embed/>
                </p:oleObj>
              </mc:Choice>
              <mc:Fallback>
                <p:oleObj name="Equation" r:id="rId4" imgW="29588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742307"/>
                        <a:ext cx="2959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441325" y="2881009"/>
          <a:ext cx="336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6" imgW="3365280" imgH="1358640" progId="Equation.3">
                  <p:embed/>
                </p:oleObj>
              </mc:Choice>
              <mc:Fallback>
                <p:oleObj name="Equation" r:id="rId6" imgW="336528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881009"/>
                        <a:ext cx="33655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44475" y="2551700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mean and covariance are defined by: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0992" name="Rectangle 96"/>
          <p:cNvSpPr>
            <a:spLocks noChangeArrowheads="1"/>
          </p:cNvSpPr>
          <p:nvPr/>
        </p:nvSpPr>
        <p:spPr bwMode="auto">
          <a:xfrm>
            <a:off x="244475" y="4260662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entropy of a </a:t>
            </a:r>
            <a:r>
              <a:rPr lang="en-US" sz="1800" b="1" dirty="0" err="1" smtClean="0">
                <a:solidFill>
                  <a:schemeClr val="bg1"/>
                </a:solidFill>
              </a:rPr>
              <a:t>univariate</a:t>
            </a:r>
            <a:r>
              <a:rPr lang="en-US" sz="1800" b="1" dirty="0" smtClean="0">
                <a:solidFill>
                  <a:schemeClr val="bg1"/>
                </a:solidFill>
              </a:rPr>
              <a:t> normal distribution is </a:t>
            </a:r>
            <a:r>
              <a:rPr lang="en-US" sz="1800" b="1" dirty="0">
                <a:solidFill>
                  <a:schemeClr val="bg1"/>
                </a:solidFill>
              </a:rPr>
              <a:t>given by: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441325" y="4724349"/>
          <a:ext cx="424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8" imgW="4241520" imgH="647640" progId="Equation.DSMT4">
                  <p:embed/>
                </p:oleObj>
              </mc:Choice>
              <mc:Fallback>
                <p:oleObj name="Equation" r:id="rId8" imgW="42415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24349"/>
                        <a:ext cx="424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Univariate</a:t>
            </a:r>
            <a:r>
              <a:rPr lang="en-US" b="1" dirty="0" smtClean="0">
                <a:solidFill>
                  <a:schemeClr val="accent2"/>
                </a:solidFill>
              </a:rPr>
              <a:t> Normal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3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4788" y="657022"/>
            <a:ext cx="8734425" cy="38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normal distribution is completely specified by its mean and variance:</a:t>
            </a:r>
          </a:p>
        </p:txBody>
      </p:sp>
      <p:pic>
        <p:nvPicPr>
          <p:cNvPr id="150545" name="Picture 17"/>
          <p:cNvPicPr>
            <a:picLocks noChangeAspect="1" noChangeArrowheads="1"/>
          </p:cNvPicPr>
          <p:nvPr/>
        </p:nvPicPr>
        <p:blipFill>
          <a:blip r:embed="rId3"/>
          <a:srcRect l="18541" t="31139" r="41042" b="31551"/>
          <a:stretch>
            <a:fillRect/>
          </a:stretch>
        </p:blipFill>
        <p:spPr bwMode="auto">
          <a:xfrm>
            <a:off x="376238" y="1144231"/>
            <a:ext cx="36957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00025" y="3941237"/>
            <a:ext cx="87344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normal distribution achieves the maximum entropy of all distributions having a given mean and variance.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Central Limit Theorem: The sum of a large number of small, independent random variables will lead to a Gaussian distribution.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43673" y="1420828"/>
            <a:ext cx="4506431" cy="1684338"/>
            <a:chOff x="2877" y="1152"/>
            <a:chExt cx="2667" cy="1061"/>
          </a:xfrm>
        </p:grpSpPr>
        <p:sp>
          <p:nvSpPr>
            <p:cNvPr id="150546" name="Text Box 18"/>
            <p:cNvSpPr txBox="1">
              <a:spLocks noChangeArrowheads="1"/>
            </p:cNvSpPr>
            <p:nvPr/>
          </p:nvSpPr>
          <p:spPr bwMode="auto">
            <a:xfrm>
              <a:off x="2877" y="1152"/>
              <a:ext cx="2667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The peak is at:</a:t>
              </a:r>
            </a:p>
            <a:p>
              <a:pPr marL="228600" indent="-228600">
                <a:spcAft>
                  <a:spcPct val="25000"/>
                </a:spcAft>
              </a:pPr>
              <a:endParaRPr lang="en-US" sz="1800" b="1" dirty="0">
                <a:solidFill>
                  <a:schemeClr val="bg1"/>
                </a:solidFill>
              </a:endParaRPr>
            </a:p>
            <a:p>
              <a:pPr marL="176213" indent="-176213">
                <a:spcBef>
                  <a:spcPct val="100000"/>
                </a:spcBef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66% of the area is within one </a:t>
              </a: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</a:t>
              </a:r>
              <a:r>
                <a:rPr lang="en-US" sz="1800" b="1" dirty="0">
                  <a:solidFill>
                    <a:schemeClr val="bg1"/>
                  </a:solidFill>
                </a:rPr>
                <a:t>; 95% is within two </a:t>
              </a: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</a:t>
              </a:r>
              <a:r>
                <a:rPr lang="en-US" sz="1800" b="1" dirty="0">
                  <a:solidFill>
                    <a:schemeClr val="bg1"/>
                  </a:solidFill>
                </a:rPr>
                <a:t>; 99% is within three </a:t>
              </a: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</a:t>
              </a:r>
              <a:r>
                <a:rPr lang="en-US" sz="1800" b="1" dirty="0">
                  <a:solidFill>
                    <a:schemeClr val="bg1"/>
                  </a:solidFill>
                </a:rPr>
                <a:t>.</a:t>
              </a:r>
            </a:p>
          </p:txBody>
        </p:sp>
        <p:graphicFrame>
          <p:nvGraphicFramePr>
            <p:cNvPr id="150547" name="Object 19"/>
            <p:cNvGraphicFramePr>
              <a:graphicFrameLocks noChangeAspect="1"/>
            </p:cNvGraphicFramePr>
            <p:nvPr/>
          </p:nvGraphicFramePr>
          <p:xfrm>
            <a:off x="3023" y="1396"/>
            <a:ext cx="847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16" name="Equation" r:id="rId4" imgW="1346040" imgH="571320" progId="Equation.DSMT4">
                    <p:embed/>
                  </p:oleObj>
                </mc:Choice>
                <mc:Fallback>
                  <p:oleObj name="Equation" r:id="rId4" imgW="1346040" imgH="571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" y="1396"/>
                          <a:ext cx="847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0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20070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multivariate distribution is defined as:</a:t>
            </a:r>
          </a:p>
        </p:txBody>
      </p:sp>
      <p:graphicFrame>
        <p:nvGraphicFramePr>
          <p:cNvPr id="144403" name="Object 19"/>
          <p:cNvGraphicFramePr>
            <a:graphicFrameLocks noChangeAspect="1"/>
          </p:cNvGraphicFramePr>
          <p:nvPr/>
        </p:nvGraphicFramePr>
        <p:xfrm>
          <a:off x="441325" y="1051212"/>
          <a:ext cx="4533900" cy="67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3" imgW="4533840" imgH="672840" progId="Equation.DSMT4">
                  <p:embed/>
                </p:oleObj>
              </mc:Choice>
              <mc:Fallback>
                <p:oleObj name="Equation" r:id="rId3" imgW="45338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051212"/>
                        <a:ext cx="4533900" cy="673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44475" y="1866577"/>
            <a:ext cx="8645525" cy="13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</a:t>
            </a:r>
            <a:r>
              <a:rPr lang="en-US" sz="1800" b="1" dirty="0" smtClean="0">
                <a:solidFill>
                  <a:schemeClr val="bg1"/>
                </a:solidFill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represents the mean (vector) and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represents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covariance (matrix).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Note the exponent term is really a dot product or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weighted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Euclidean distance.</a:t>
            </a:r>
          </a:p>
        </p:txBody>
      </p:sp>
      <p:pic>
        <p:nvPicPr>
          <p:cNvPr id="144405" name="Picture 21"/>
          <p:cNvPicPr>
            <a:picLocks noChangeAspect="1" noChangeArrowheads="1"/>
          </p:cNvPicPr>
          <p:nvPr/>
        </p:nvPicPr>
        <p:blipFill>
          <a:blip r:embed="rId5"/>
          <a:srcRect l="57341" t="56165" r="9221" b="24446"/>
          <a:stretch>
            <a:fillRect/>
          </a:stretch>
        </p:blipFill>
        <p:spPr bwMode="auto">
          <a:xfrm>
            <a:off x="4748213" y="3509876"/>
            <a:ext cx="40005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228600" y="3595601"/>
            <a:ext cx="4338638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covariance is always  symmetric and positive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semidefinite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How does the shape vary as a function of the covariance?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Normal Distributions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40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/>
          <a:srcRect l="10728" t="24554" r="43750" b="15775"/>
          <a:stretch>
            <a:fillRect/>
          </a:stretch>
        </p:blipFill>
        <p:spPr bwMode="auto">
          <a:xfrm>
            <a:off x="5240338" y="3184980"/>
            <a:ext cx="30511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/>
          <a:srcRect l="35606" t="35933" r="20462" b="35722"/>
          <a:stretch>
            <a:fillRect/>
          </a:stretch>
        </p:blipFill>
        <p:spPr bwMode="auto">
          <a:xfrm>
            <a:off x="4891088" y="567192"/>
            <a:ext cx="36195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01613" y="703386"/>
            <a:ext cx="4365625" cy="279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support region is the obtained by the intersection of a Gaussian distribution with a plane.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a horizontal plane, this generates an ellipse whose points are of equal probability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shape of the support region is defined by the covariance matrix.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Support Regions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2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76" name="Picture 20"/>
          <p:cNvPicPr>
            <a:picLocks noChangeAspect="1" noChangeArrowheads="1"/>
          </p:cNvPicPr>
          <p:nvPr/>
        </p:nvPicPr>
        <p:blipFill>
          <a:blip r:embed="rId2"/>
          <a:srcRect l="20000" t="19072" r="4047" b="29504"/>
          <a:stretch>
            <a:fillRect/>
          </a:stretch>
        </p:blipFill>
        <p:spPr bwMode="auto">
          <a:xfrm>
            <a:off x="91060" y="544477"/>
            <a:ext cx="76581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Derivation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82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48511" name="Picture 31"/>
          <p:cNvPicPr>
            <a:picLocks noChangeAspect="1" noChangeArrowheads="1"/>
          </p:cNvPicPr>
          <p:nvPr/>
        </p:nvPicPr>
        <p:blipFill>
          <a:blip r:embed="rId2"/>
          <a:srcRect l="20116" t="20302" r="5548" b="32509"/>
          <a:stretch>
            <a:fillRect/>
          </a:stretch>
        </p:blipFill>
        <p:spPr bwMode="auto">
          <a:xfrm>
            <a:off x="552450" y="586681"/>
            <a:ext cx="8029575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Identity Covariance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3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2"/>
          <a:srcRect l="18034" t="19705" r="5202" b="34984"/>
          <a:stretch>
            <a:fillRect/>
          </a:stretch>
        </p:blipFill>
        <p:spPr bwMode="auto">
          <a:xfrm>
            <a:off x="233363" y="600749"/>
            <a:ext cx="86677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Unequal Variances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/>
          <a:srcRect l="17804" t="23183" r="5202" b="31401"/>
          <a:stretch>
            <a:fillRect/>
          </a:stretch>
        </p:blipFill>
        <p:spPr bwMode="auto">
          <a:xfrm>
            <a:off x="252413" y="586681"/>
            <a:ext cx="8639175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Nonzero Off-Diagonal Elements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8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6786</TotalTime>
  <Words>274</Words>
  <Application>Microsoft Macintosh PowerPoint</Application>
  <PresentationFormat>Letter Paper (8.5x11 in)</PresentationFormat>
  <Paragraphs>38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351</cp:revision>
  <dcterms:created xsi:type="dcterms:W3CDTF">2002-09-12T17:13:32Z</dcterms:created>
  <dcterms:modified xsi:type="dcterms:W3CDTF">2015-02-14T02:32:31Z</dcterms:modified>
</cp:coreProperties>
</file>